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tags/tag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5"/>
  </p:notesMasterIdLst>
  <p:sldIdLst>
    <p:sldId id="575" r:id="rId2"/>
    <p:sldId id="577" r:id="rId3"/>
    <p:sldId id="473" r:id="rId4"/>
    <p:sldId id="347" r:id="rId5"/>
    <p:sldId id="480" r:id="rId6"/>
    <p:sldId id="282" r:id="rId7"/>
    <p:sldId id="344" r:id="rId8"/>
    <p:sldId id="343" r:id="rId9"/>
    <p:sldId id="283" r:id="rId10"/>
    <p:sldId id="332" r:id="rId11"/>
    <p:sldId id="335" r:id="rId12"/>
    <p:sldId id="336" r:id="rId13"/>
    <p:sldId id="337" r:id="rId14"/>
    <p:sldId id="338" r:id="rId15"/>
    <p:sldId id="339" r:id="rId16"/>
    <p:sldId id="340" r:id="rId17"/>
    <p:sldId id="333" r:id="rId18"/>
    <p:sldId id="334" r:id="rId19"/>
    <p:sldId id="287" r:id="rId20"/>
    <p:sldId id="371" r:id="rId21"/>
    <p:sldId id="506" r:id="rId22"/>
    <p:sldId id="576" r:id="rId23"/>
    <p:sldId id="505" r:id="rId24"/>
    <p:sldId id="507" r:id="rId25"/>
    <p:sldId id="508" r:id="rId26"/>
    <p:sldId id="509" r:id="rId27"/>
    <p:sldId id="504" r:id="rId28"/>
    <p:sldId id="285" r:id="rId29"/>
    <p:sldId id="364" r:id="rId30"/>
    <p:sldId id="365" r:id="rId31"/>
    <p:sldId id="366" r:id="rId32"/>
    <p:sldId id="367" r:id="rId33"/>
    <p:sldId id="368" r:id="rId34"/>
    <p:sldId id="369" r:id="rId35"/>
    <p:sldId id="351" r:id="rId36"/>
    <p:sldId id="361" r:id="rId37"/>
    <p:sldId id="350" r:id="rId38"/>
    <p:sldId id="482" r:id="rId39"/>
    <p:sldId id="483" r:id="rId40"/>
    <p:sldId id="484" r:id="rId41"/>
    <p:sldId id="362" r:id="rId42"/>
    <p:sldId id="349" r:id="rId43"/>
    <p:sldId id="288" r:id="rId44"/>
    <p:sldId id="386" r:id="rId45"/>
    <p:sldId id="385" r:id="rId46"/>
    <p:sldId id="387" r:id="rId47"/>
    <p:sldId id="295" r:id="rId48"/>
    <p:sldId id="296" r:id="rId49"/>
    <p:sldId id="374" r:id="rId50"/>
    <p:sldId id="375" r:id="rId51"/>
    <p:sldId id="486" r:id="rId52"/>
    <p:sldId id="487" r:id="rId53"/>
    <p:sldId id="377" r:id="rId54"/>
    <p:sldId id="376" r:id="rId55"/>
    <p:sldId id="378" r:id="rId56"/>
    <p:sldId id="485" r:id="rId57"/>
    <p:sldId id="379" r:id="rId58"/>
    <p:sldId id="381" r:id="rId59"/>
    <p:sldId id="382" r:id="rId60"/>
    <p:sldId id="383" r:id="rId61"/>
    <p:sldId id="384" r:id="rId62"/>
    <p:sldId id="307" r:id="rId63"/>
    <p:sldId id="391" r:id="rId64"/>
    <p:sldId id="388" r:id="rId65"/>
    <p:sldId id="389" r:id="rId66"/>
    <p:sldId id="474" r:id="rId67"/>
    <p:sldId id="488" r:id="rId68"/>
    <p:sldId id="298" r:id="rId69"/>
    <p:sldId id="301" r:id="rId70"/>
    <p:sldId id="299" r:id="rId71"/>
    <p:sldId id="390" r:id="rId72"/>
    <p:sldId id="402" r:id="rId73"/>
    <p:sldId id="489" r:id="rId74"/>
    <p:sldId id="397" r:id="rId75"/>
    <p:sldId id="392" r:id="rId76"/>
    <p:sldId id="297" r:id="rId77"/>
    <p:sldId id="404" r:id="rId78"/>
    <p:sldId id="405" r:id="rId79"/>
    <p:sldId id="408" r:id="rId80"/>
    <p:sldId id="407" r:id="rId81"/>
    <p:sldId id="409" r:id="rId82"/>
    <p:sldId id="499" r:id="rId83"/>
    <p:sldId id="423" r:id="rId84"/>
    <p:sldId id="413" r:id="rId85"/>
    <p:sldId id="414" r:id="rId86"/>
    <p:sldId id="500" r:id="rId87"/>
    <p:sldId id="425" r:id="rId88"/>
    <p:sldId id="427" r:id="rId89"/>
    <p:sldId id="416" r:id="rId90"/>
    <p:sldId id="503" r:id="rId91"/>
    <p:sldId id="411" r:id="rId92"/>
    <p:sldId id="501" r:id="rId93"/>
    <p:sldId id="428" r:id="rId94"/>
    <p:sldId id="429" r:id="rId95"/>
    <p:sldId id="430" r:id="rId96"/>
    <p:sldId id="431" r:id="rId97"/>
    <p:sldId id="432" r:id="rId98"/>
    <p:sldId id="393" r:id="rId99"/>
    <p:sldId id="394" r:id="rId100"/>
    <p:sldId id="433" r:id="rId101"/>
    <p:sldId id="477" r:id="rId102"/>
    <p:sldId id="490" r:id="rId103"/>
    <p:sldId id="435" r:id="rId104"/>
    <p:sldId id="478" r:id="rId105"/>
    <p:sldId id="436" r:id="rId106"/>
    <p:sldId id="437" r:id="rId107"/>
    <p:sldId id="439" r:id="rId108"/>
    <p:sldId id="438" r:id="rId109"/>
    <p:sldId id="440" r:id="rId110"/>
    <p:sldId id="502" r:id="rId111"/>
    <p:sldId id="453" r:id="rId112"/>
    <p:sldId id="454" r:id="rId113"/>
    <p:sldId id="448" r:id="rId114"/>
    <p:sldId id="442" r:id="rId115"/>
    <p:sldId id="443" r:id="rId116"/>
    <p:sldId id="444" r:id="rId117"/>
    <p:sldId id="455" r:id="rId118"/>
    <p:sldId id="441" r:id="rId119"/>
    <p:sldId id="447" r:id="rId120"/>
    <p:sldId id="445" r:id="rId121"/>
    <p:sldId id="449" r:id="rId122"/>
    <p:sldId id="452" r:id="rId123"/>
    <p:sldId id="451" r:id="rId124"/>
    <p:sldId id="418" r:id="rId125"/>
    <p:sldId id="419" r:id="rId126"/>
    <p:sldId id="458" r:id="rId127"/>
    <p:sldId id="456" r:id="rId128"/>
    <p:sldId id="457" r:id="rId129"/>
    <p:sldId id="327" r:id="rId130"/>
    <p:sldId id="459" r:id="rId131"/>
    <p:sldId id="318" r:id="rId132"/>
    <p:sldId id="491" r:id="rId133"/>
    <p:sldId id="460" r:id="rId134"/>
    <p:sldId id="475" r:id="rId135"/>
    <p:sldId id="462" r:id="rId136"/>
    <p:sldId id="510" r:id="rId137"/>
    <p:sldId id="319" r:id="rId138"/>
    <p:sldId id="461" r:id="rId139"/>
    <p:sldId id="464" r:id="rId140"/>
    <p:sldId id="465" r:id="rId141"/>
    <p:sldId id="466" r:id="rId142"/>
    <p:sldId id="328" r:id="rId143"/>
    <p:sldId id="329" r:id="rId144"/>
    <p:sldId id="492" r:id="rId145"/>
    <p:sldId id="330" r:id="rId146"/>
    <p:sldId id="467" r:id="rId147"/>
    <p:sldId id="493" r:id="rId148"/>
    <p:sldId id="322" r:id="rId149"/>
    <p:sldId id="323" r:id="rId150"/>
    <p:sldId id="324" r:id="rId151"/>
    <p:sldId id="468" r:id="rId152"/>
    <p:sldId id="496" r:id="rId153"/>
    <p:sldId id="476" r:id="rId154"/>
    <p:sldId id="494" r:id="rId155"/>
    <p:sldId id="495" r:id="rId156"/>
    <p:sldId id="325" r:id="rId157"/>
    <p:sldId id="479" r:id="rId158"/>
    <p:sldId id="341" r:id="rId159"/>
    <p:sldId id="342" r:id="rId160"/>
    <p:sldId id="331" r:id="rId161"/>
    <p:sldId id="497" r:id="rId162"/>
    <p:sldId id="498" r:id="rId163"/>
    <p:sldId id="578" r:id="rId1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4E3"/>
    <a:srgbClr val="010000"/>
    <a:srgbClr val="FEFF00"/>
    <a:srgbClr val="91D050"/>
    <a:srgbClr val="90D050"/>
    <a:srgbClr val="E36C0A"/>
    <a:srgbClr val="F69646"/>
    <a:srgbClr val="FEFFFF"/>
    <a:srgbClr val="93D050"/>
    <a:srgbClr val="8D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436" autoAdjust="0"/>
  </p:normalViewPr>
  <p:slideViewPr>
    <p:cSldViewPr>
      <p:cViewPr varScale="1">
        <p:scale>
          <a:sx n="87" d="100"/>
          <a:sy n="87" d="100"/>
        </p:scale>
        <p:origin x="220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11/16/2019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digitalcollections.nypl.org/items/510d47dc-474e-a3d9-e040-e00a18064a99"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digitalcollections.nypl.org/items/510d47e2-7288-a3d9-e040-e00a18064a99"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digitalcollections.nypl.org/items/510d47dc-4744-a3d9-e040-e00a18064a99"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commons.wikimedia.org/wiki/File:052.Jael_Kills_Sisera.jpg"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Judges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https://www.bibleplaces.com/judges/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Steven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Judges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366884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artifact is made</a:t>
            </a:r>
            <a:r>
              <a:rPr lang="en-US" baseline="0" dirty="0"/>
              <a:t> of bronze and covered with a thin sheet of beaten silver. It was once attached to a wooden pole by means of a tang. Its use is uncertain; suggestions include the head of a scepter or a standard that would have been used in religious processions. It</a:t>
            </a:r>
            <a:r>
              <a:rPr lang="en-US" dirty="0"/>
              <a:t> portrays with a figure (perhaps a goddess) surrounded by two snakes. It was photographed in the </a:t>
            </a:r>
            <a:r>
              <a:rPr lang="en-US" sz="1200" dirty="0"/>
              <a:t>Israel Museum.</a:t>
            </a:r>
          </a:p>
          <a:p>
            <a:endParaRPr lang="en-US" sz="1200" dirty="0"/>
          </a:p>
          <a:p>
            <a:r>
              <a:rPr lang="en-US" sz="1200" dirty="0"/>
              <a:t>adr1306212388</a:t>
            </a:r>
            <a:endParaRPr lang="en-US" dirty="0"/>
          </a:p>
        </p:txBody>
      </p:sp>
    </p:spTree>
    <p:extLst>
      <p:ext uri="{BB962C8B-B14F-4D97-AF65-F5344CB8AC3E}">
        <p14:creationId xmlns:p14="http://schemas.microsoft.com/office/powerpoint/2010/main" val="42359218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quartzite</a:t>
            </a:r>
            <a:r>
              <a:rPr lang="en-US" baseline="0" dirty="0"/>
              <a:t> sculpture of clasped hands illustrates Barak’s refusal to go to battle alone, without Deborah. This sculpture dates to about the same time as Deborah and Barak, and it was photographed in the Berlin Egyptian Museum.</a:t>
            </a:r>
          </a:p>
          <a:p>
            <a:endParaRPr lang="en-US" dirty="0"/>
          </a:p>
          <a:p>
            <a:r>
              <a:rPr lang="en-US" dirty="0"/>
              <a:t>adr070511316</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31048788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a:t>
            </a:r>
            <a:r>
              <a:rPr lang="en-US" baseline="0" dirty="0"/>
              <a:t> Colony photo was taken </a:t>
            </a:r>
            <a:r>
              <a:rPr lang="en-US" dirty="0"/>
              <a:t>between 1900 and 1920.</a:t>
            </a:r>
            <a:endParaRPr lang="nl-NL" dirty="0"/>
          </a:p>
          <a:p>
            <a:endParaRPr lang="nl-NL" dirty="0"/>
          </a:p>
          <a:p>
            <a:r>
              <a:rPr lang="nl-NL" dirty="0"/>
              <a:t>mat01326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31048788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Greek mythology, the Amazons were a tribe of women warriors</a:t>
            </a:r>
            <a:r>
              <a:rPr lang="en-US" baseline="0" dirty="0"/>
              <a:t>. Although Deborah is not described as participating in combat, her courage in leading the Israelites into battle shifted the glory for the victory from Barak to her. </a:t>
            </a:r>
            <a:r>
              <a:rPr lang="en-US" dirty="0"/>
              <a:t>The sculpture shown here is considered to be based on a 2nd century BC </a:t>
            </a:r>
            <a:r>
              <a:rPr lang="en-US" dirty="0" err="1"/>
              <a:t>Pergamene</a:t>
            </a:r>
            <a:r>
              <a:rPr lang="en-US" dirty="0"/>
              <a:t> models, and i</a:t>
            </a:r>
            <a:r>
              <a:rPr lang="en-US" baseline="0" dirty="0"/>
              <a:t>t comes</a:t>
            </a:r>
            <a:r>
              <a:rPr lang="en-US" dirty="0"/>
              <a:t> from the imperial villa in Anzio. This sculpture was photographed</a:t>
            </a:r>
            <a:r>
              <a:rPr lang="en-US" baseline="0" dirty="0"/>
              <a:t> at the National Museum of Rome. A r</a:t>
            </a:r>
            <a:r>
              <a:rPr lang="en-US" dirty="0"/>
              <a:t>emovable graphic has been added to this photo</a:t>
            </a:r>
            <a:r>
              <a:rPr lang="en-US" baseline="0" dirty="0"/>
              <a:t> to</a:t>
            </a:r>
            <a:r>
              <a:rPr lang="en-US" dirty="0"/>
              <a:t> avoid causing surprise or offense.</a:t>
            </a:r>
          </a:p>
          <a:p>
            <a:endParaRPr lang="en-US" dirty="0"/>
          </a:p>
          <a:p>
            <a:r>
              <a:rPr lang="en-US" dirty="0"/>
              <a:t>tb0513177479</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31048788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site, if it is</a:t>
            </a:r>
            <a:r>
              <a:rPr lang="en-US" baseline="0" dirty="0"/>
              <a:t> the correct location of Kedesh (see discussion above), was the setting for Barak’s assembling of the Israelite troops before battle. </a:t>
            </a:r>
            <a:endParaRPr lang="en-US" dirty="0"/>
          </a:p>
          <a:p>
            <a:endParaRPr lang="en-US" dirty="0"/>
          </a:p>
          <a:p>
            <a:r>
              <a:rPr lang="en-US" dirty="0"/>
              <a:t>tb033005883</a:t>
            </a:r>
          </a:p>
        </p:txBody>
      </p:sp>
    </p:spTree>
    <p:extLst>
      <p:ext uri="{BB962C8B-B14F-4D97-AF65-F5344CB8AC3E}">
        <p14:creationId xmlns:p14="http://schemas.microsoft.com/office/powerpoint/2010/main" val="21502438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way in which Barak called together the two tribes is not detailed. He likely sent messengers to various villages. It is also possible that he or his messengers used a signal like the blowing of a shofar to gather the people (cf. </a:t>
            </a:r>
            <a:r>
              <a:rPr lang="en-US" baseline="0" dirty="0" err="1"/>
              <a:t>Judg</a:t>
            </a:r>
            <a:r>
              <a:rPr lang="en-US" baseline="0" dirty="0"/>
              <a:t> 3:27). </a:t>
            </a:r>
            <a:r>
              <a:rPr lang="en-US" dirty="0"/>
              <a:t>This American Colony photograph was taken between 1934 and 1939.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mat19320</a:t>
            </a:r>
          </a:p>
        </p:txBody>
      </p:sp>
    </p:spTree>
    <p:extLst>
      <p:ext uri="{BB962C8B-B14F-4D97-AF65-F5344CB8AC3E}">
        <p14:creationId xmlns:p14="http://schemas.microsoft.com/office/powerpoint/2010/main" val="21502438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Kenites</a:t>
            </a:r>
            <a:r>
              <a:rPr lang="en-US" dirty="0"/>
              <a:t> were a nomadic group located mostly in the Negev and wildernesses of the south. They</a:t>
            </a:r>
            <a:r>
              <a:rPr lang="en-US" baseline="0" dirty="0"/>
              <a:t> had close ties to Israel (e.g., </a:t>
            </a:r>
            <a:r>
              <a:rPr lang="pt-BR" baseline="0" dirty="0" err="1"/>
              <a:t>Gen</a:t>
            </a:r>
            <a:r>
              <a:rPr lang="pt-BR" baseline="0" dirty="0"/>
              <a:t> 15:19; Num 24:21; </a:t>
            </a:r>
            <a:r>
              <a:rPr lang="pt-BR" baseline="0" dirty="0" err="1"/>
              <a:t>Judg</a:t>
            </a:r>
            <a:r>
              <a:rPr lang="pt-BR" baseline="0" dirty="0"/>
              <a:t> 1:16; 4:11, 17; 5:24; 1 Sam 15:6; 27:10; 30:29; 1 </a:t>
            </a:r>
            <a:r>
              <a:rPr lang="pt-BR" baseline="0" dirty="0" err="1"/>
              <a:t>Chr</a:t>
            </a:r>
            <a:r>
              <a:rPr lang="pt-BR" baseline="0" dirty="0"/>
              <a:t> 2:55</a:t>
            </a:r>
            <a:r>
              <a:rPr lang="en-US" baseline="0" dirty="0"/>
              <a:t>).</a:t>
            </a:r>
          </a:p>
          <a:p>
            <a:r>
              <a:rPr lang="en-US" baseline="0" dirty="0"/>
              <a:t> </a:t>
            </a:r>
            <a:endParaRPr lang="en-US" dirty="0"/>
          </a:p>
          <a:p>
            <a:r>
              <a:rPr lang="en-US" dirty="0"/>
              <a:t>db6904196706</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7677566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Hobab</a:t>
            </a:r>
            <a:r>
              <a:rPr lang="en-US" sz="1200" kern="1200" dirty="0">
                <a:solidFill>
                  <a:schemeClr val="tx1"/>
                </a:solidFill>
                <a:effectLst/>
                <a:latin typeface="+mn-lt"/>
                <a:ea typeface="+mn-ea"/>
                <a:cs typeface="+mn-cs"/>
              </a:rPr>
              <a:t> is generally considered to be another name of</a:t>
            </a:r>
            <a:r>
              <a:rPr lang="en-US" sz="1200" kern="1200" baseline="0" dirty="0">
                <a:solidFill>
                  <a:schemeClr val="tx1"/>
                </a:solidFill>
                <a:effectLst/>
                <a:latin typeface="+mn-lt"/>
                <a:ea typeface="+mn-ea"/>
                <a:cs typeface="+mn-cs"/>
              </a:rPr>
              <a:t> Jethro. The site shown here is adjacent to St. Catherine’s Monastery at the base of Jebel Musa, the traditional Mount Sinai. In tradition it has been associated with Moses’s father-in-law.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tb062205297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28260086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some Israelites</a:t>
            </a:r>
            <a:r>
              <a:rPr lang="en-US" baseline="0" dirty="0"/>
              <a:t> were living in towns and villages at this time, clearly a contingent were also still living in tents. </a:t>
            </a:r>
            <a:r>
              <a:rPr lang="en-US" dirty="0"/>
              <a:t>This American Colony photograph was taken </a:t>
            </a:r>
            <a:r>
              <a:rPr lang="en-US" sz="1200" b="0" i="0" kern="1200" dirty="0">
                <a:solidFill>
                  <a:schemeClr val="tx1"/>
                </a:solidFill>
                <a:effectLst/>
                <a:latin typeface="+mn-lt"/>
                <a:ea typeface="+mn-ea"/>
                <a:cs typeface="+mn-cs"/>
              </a:rPr>
              <a:t>between 1900 and 1920.</a:t>
            </a:r>
          </a:p>
          <a:p>
            <a:endParaRPr lang="en-US" sz="1200" b="0" i="0" kern="1200" dirty="0">
              <a:solidFill>
                <a:schemeClr val="tx1"/>
              </a:solidFill>
              <a:effectLst/>
              <a:latin typeface="+mn-lt"/>
              <a:ea typeface="+mn-ea"/>
              <a:cs typeface="+mn-cs"/>
            </a:endParaRPr>
          </a:p>
          <a:p>
            <a:r>
              <a:rPr lang="en-US" dirty="0"/>
              <a:t>mat05269</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24551331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1898 and 1946.</a:t>
            </a:r>
          </a:p>
          <a:p>
            <a:endParaRPr lang="en-US" sz="1200" b="0" i="0" kern="1200" dirty="0">
              <a:solidFill>
                <a:schemeClr val="tx1"/>
              </a:solidFill>
              <a:effectLst/>
              <a:latin typeface="+mn-lt"/>
              <a:ea typeface="+mn-ea"/>
              <a:cs typeface="+mn-cs"/>
            </a:endParaRPr>
          </a:p>
          <a:p>
            <a:r>
              <a:rPr lang="en-US" dirty="0"/>
              <a:t>mat05979</a:t>
            </a: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17163978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“oak in </a:t>
            </a:r>
            <a:r>
              <a:rPr lang="en-US" sz="1200" b="0" i="0" u="none" strike="noStrike" kern="1200" baseline="0" dirty="0" err="1">
                <a:solidFill>
                  <a:schemeClr val="tx1"/>
                </a:solidFill>
                <a:latin typeface="+mn-lt"/>
                <a:ea typeface="+mn-ea"/>
                <a:cs typeface="+mn-cs"/>
              </a:rPr>
              <a:t>Zaanannim</a:t>
            </a:r>
            <a:r>
              <a:rPr lang="en-US" sz="1200" b="0" i="0" u="none" strike="noStrike" kern="1200" baseline="0" dirty="0">
                <a:solidFill>
                  <a:schemeClr val="tx1"/>
                </a:solidFill>
                <a:latin typeface="+mn-lt"/>
                <a:ea typeface="+mn-ea"/>
                <a:cs typeface="+mn-cs"/>
              </a:rPr>
              <a:t>” may have been a well-known forest that defined the border between Naphtali and Issachar (Josh 19:33-34). This oak is also mentioned in association with Kedesh (Khirbet </a:t>
            </a:r>
            <a:r>
              <a:rPr lang="en-US" sz="1200" b="0" i="0" u="none" strike="noStrike" kern="1200" baseline="0" dirty="0" err="1">
                <a:solidFill>
                  <a:schemeClr val="tx1"/>
                </a:solidFill>
                <a:latin typeface="+mn-lt"/>
                <a:ea typeface="+mn-ea"/>
                <a:cs typeface="+mn-cs"/>
              </a:rPr>
              <a:t>Kadish</a:t>
            </a:r>
            <a:r>
              <a:rPr lang="en-US" sz="1200" b="0" i="0" u="none" strike="noStrike" kern="1200" baseline="0" dirty="0">
                <a:solidFill>
                  <a:schemeClr val="tx1"/>
                </a:solidFill>
                <a:latin typeface="+mn-lt"/>
                <a:ea typeface="+mn-ea"/>
                <a:cs typeface="+mn-cs"/>
              </a:rPr>
              <a:t>—above the Sea of Galilee to the west). The exact location of this forest is not known, but it should presumably be located west of Khirbet </a:t>
            </a:r>
            <a:r>
              <a:rPr lang="en-US" sz="1200" b="0" i="0" u="none" strike="noStrike" kern="1200" baseline="0" dirty="0" err="1">
                <a:solidFill>
                  <a:schemeClr val="tx1"/>
                </a:solidFill>
                <a:latin typeface="+mn-lt"/>
                <a:ea typeface="+mn-ea"/>
                <a:cs typeface="+mn-cs"/>
              </a:rPr>
              <a:t>Damiyeh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Adaminekeb</a:t>
            </a:r>
            <a:r>
              <a:rPr lang="en-US" sz="1200" b="0" i="0" u="none" strike="noStrike" kern="1200" baseline="0" dirty="0">
                <a:solidFill>
                  <a:schemeClr val="tx1"/>
                </a:solidFill>
                <a:latin typeface="+mn-lt"/>
                <a:ea typeface="+mn-ea"/>
                <a:cs typeface="+mn-cs"/>
              </a:rPr>
              <a:t>), the next town in Naphtali’s southern boundary description in Joshua 19. </a:t>
            </a:r>
            <a:r>
              <a:rPr lang="en-US" baseline="0" dirty="0"/>
              <a:t>The Sea of Galilee and Kedesh-</a:t>
            </a:r>
            <a:r>
              <a:rPr lang="en-US" baseline="0" dirty="0" err="1"/>
              <a:t>naphtali</a:t>
            </a:r>
            <a:r>
              <a:rPr lang="en-US" baseline="0" dirty="0"/>
              <a:t> are not visible in this photo due to drop in elevation. See the next slide for labels.</a:t>
            </a:r>
          </a:p>
          <a:p>
            <a:endParaRPr lang="en-US" dirty="0"/>
          </a:p>
          <a:p>
            <a:r>
              <a:rPr lang="en-US" dirty="0"/>
              <a:t>tbs121210011</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387095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Known in Joshua’s day as “the head of all those kingdoms,” the 200-acre (81-ha) tell of Hazor is the largest tell in Israel. At its height, in the Canaanite period, the city encompassed the entire tell, including both the lower and upper sections. When it was later inhabited by the Israelites, the fortified city included only the Upper City. Hazor sat along the route of the International Highway.</a:t>
            </a:r>
            <a:r>
              <a:rPr lang="en-US" baseline="0" dirty="0"/>
              <a:t>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tbs112120011</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42887434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“oak in </a:t>
            </a:r>
            <a:r>
              <a:rPr lang="en-US" sz="1200" b="0" i="0" u="none" strike="noStrike" kern="1200" baseline="0" dirty="0" err="1">
                <a:solidFill>
                  <a:schemeClr val="tx1"/>
                </a:solidFill>
                <a:latin typeface="+mn-lt"/>
                <a:ea typeface="+mn-ea"/>
                <a:cs typeface="+mn-cs"/>
              </a:rPr>
              <a:t>Zaanannim</a:t>
            </a:r>
            <a:r>
              <a:rPr lang="en-US" sz="1200" b="0" i="0" u="none" strike="noStrike" kern="1200" baseline="0" dirty="0">
                <a:solidFill>
                  <a:schemeClr val="tx1"/>
                </a:solidFill>
                <a:latin typeface="+mn-lt"/>
                <a:ea typeface="+mn-ea"/>
                <a:cs typeface="+mn-cs"/>
              </a:rPr>
              <a:t>” may have been a well-known forest that defined the border between Naphtali and Issachar (Josh 19:33-34). This oak is also mentioned in association with Kedesh (Khirbet </a:t>
            </a:r>
            <a:r>
              <a:rPr lang="en-US" sz="1200" b="0" i="0" u="none" strike="noStrike" kern="1200" baseline="0" dirty="0" err="1">
                <a:solidFill>
                  <a:schemeClr val="tx1"/>
                </a:solidFill>
                <a:latin typeface="+mn-lt"/>
                <a:ea typeface="+mn-ea"/>
                <a:cs typeface="+mn-cs"/>
              </a:rPr>
              <a:t>Kadish</a:t>
            </a:r>
            <a:r>
              <a:rPr lang="en-US" sz="1200" b="0" i="0" u="none" strike="noStrike" kern="1200" baseline="0" dirty="0">
                <a:solidFill>
                  <a:schemeClr val="tx1"/>
                </a:solidFill>
                <a:latin typeface="+mn-lt"/>
                <a:ea typeface="+mn-ea"/>
                <a:cs typeface="+mn-cs"/>
              </a:rPr>
              <a:t>—above the Sea of Galilee to the west). The exact location of this forest is not known, but it should presumably be located west of Khirbet </a:t>
            </a:r>
            <a:r>
              <a:rPr lang="en-US" sz="1200" b="0" i="0" u="none" strike="noStrike" kern="1200" baseline="0" dirty="0" err="1">
                <a:solidFill>
                  <a:schemeClr val="tx1"/>
                </a:solidFill>
                <a:latin typeface="+mn-lt"/>
                <a:ea typeface="+mn-ea"/>
                <a:cs typeface="+mn-cs"/>
              </a:rPr>
              <a:t>Damiyeh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Adaminekeb</a:t>
            </a:r>
            <a:r>
              <a:rPr lang="en-US" sz="1200" b="0" i="0" u="none" strike="noStrike" kern="1200" baseline="0" dirty="0">
                <a:solidFill>
                  <a:schemeClr val="tx1"/>
                </a:solidFill>
                <a:latin typeface="+mn-lt"/>
                <a:ea typeface="+mn-ea"/>
                <a:cs typeface="+mn-cs"/>
              </a:rPr>
              <a:t>), the next town in Naphtali’s southern boundary description in Joshua 19. </a:t>
            </a:r>
            <a:r>
              <a:rPr lang="en-US" baseline="0" dirty="0"/>
              <a:t>The Sea of Galilee and Kedesh-</a:t>
            </a:r>
            <a:r>
              <a:rPr lang="en-US" baseline="0" dirty="0" err="1"/>
              <a:t>naphtali</a:t>
            </a:r>
            <a:r>
              <a:rPr lang="en-US" baseline="0" dirty="0"/>
              <a:t> are not visible in this photo due to drop in elevation, but the arrows and labels show their approximate location.</a:t>
            </a:r>
          </a:p>
          <a:p>
            <a:endParaRPr lang="en-US" dirty="0"/>
          </a:p>
          <a:p>
            <a:r>
              <a:rPr lang="en-US" dirty="0"/>
              <a:t>tbs121210011</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31587564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sv-SE" sz="1200" dirty="0"/>
              <a:t>This photo shows an impressive oak tree in a grove</a:t>
            </a:r>
            <a:r>
              <a:rPr lang="sv-SE" sz="1200" baseline="0" dirty="0"/>
              <a:t> of old oaks in the </a:t>
            </a:r>
            <a:r>
              <a:rPr lang="sv-SE" sz="1200" dirty="0"/>
              <a:t>Horeshat Tal Nature Reserve. This nature</a:t>
            </a:r>
            <a:r>
              <a:rPr lang="sv-SE" sz="1200" baseline="0" dirty="0"/>
              <a:t> reserve is</a:t>
            </a:r>
            <a:r>
              <a:rPr lang="sv-SE" sz="1200" dirty="0"/>
              <a:t> located in the Jordan</a:t>
            </a:r>
            <a:r>
              <a:rPr lang="sv-SE" sz="1200" baseline="0" dirty="0"/>
              <a:t> Valley north of the Sea of Galilee, not far from Tel Dan.</a:t>
            </a:r>
            <a:endParaRPr lang="sv-SE" sz="1200" dirty="0"/>
          </a:p>
          <a:p>
            <a:endParaRPr lang="sv-SE" sz="1200" dirty="0"/>
          </a:p>
          <a:p>
            <a:r>
              <a:rPr lang="sv-SE" sz="1200" dirty="0"/>
              <a:t>tb032905182</a:t>
            </a:r>
            <a:endParaRPr lang="en-US" dirty="0"/>
          </a:p>
        </p:txBody>
      </p:sp>
    </p:spTree>
    <p:extLst>
      <p:ext uri="{BB962C8B-B14F-4D97-AF65-F5344CB8AC3E}">
        <p14:creationId xmlns:p14="http://schemas.microsoft.com/office/powerpoint/2010/main" val="36060291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tb040100837</a:t>
            </a:r>
            <a:endParaRPr lang="en-US" dirty="0"/>
          </a:p>
        </p:txBody>
      </p:sp>
    </p:spTree>
    <p:extLst>
      <p:ext uri="{BB962C8B-B14F-4D97-AF65-F5344CB8AC3E}">
        <p14:creationId xmlns:p14="http://schemas.microsoft.com/office/powerpoint/2010/main" val="11722927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1934 and 1939.</a:t>
            </a:r>
          </a:p>
          <a:p>
            <a:endParaRPr lang="en-US" sz="1200" b="0" i="0" kern="1200" dirty="0">
              <a:solidFill>
                <a:schemeClr val="tx1"/>
              </a:solidFill>
              <a:effectLst/>
              <a:latin typeface="+mn-lt"/>
              <a:ea typeface="+mn-ea"/>
              <a:cs typeface="+mn-cs"/>
            </a:endParaRPr>
          </a:p>
          <a:p>
            <a:r>
              <a:rPr lang="en-US" sz="1200" dirty="0"/>
              <a:t>mat04152</a:t>
            </a:r>
            <a:endParaRPr lang="en-US" dirty="0"/>
          </a:p>
        </p:txBody>
      </p:sp>
    </p:spTree>
    <p:extLst>
      <p:ext uri="{BB962C8B-B14F-4D97-AF65-F5344CB8AC3E}">
        <p14:creationId xmlns:p14="http://schemas.microsoft.com/office/powerpoint/2010/main" val="2637032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slide begins a series that map out possible locations for Barak’s army, </a:t>
            </a:r>
            <a:r>
              <a:rPr lang="en-US" dirty="0" err="1"/>
              <a:t>Sisera’s</a:t>
            </a:r>
            <a:r>
              <a:rPr lang="en-US" dirty="0"/>
              <a:t> army,</a:t>
            </a:r>
            <a:r>
              <a:rPr lang="en-US" baseline="0" dirty="0"/>
              <a:t> and the initial clash of the forces. For reference, the modern city in the foreground of this photo is Afula. </a:t>
            </a:r>
          </a:p>
          <a:p>
            <a:endParaRPr lang="en-US" dirty="0"/>
          </a:p>
          <a:p>
            <a:r>
              <a:rPr lang="en-US" dirty="0"/>
              <a:t>ws102115070</a:t>
            </a:r>
          </a:p>
        </p:txBody>
      </p:sp>
    </p:spTree>
    <p:extLst>
      <p:ext uri="{BB962C8B-B14F-4D97-AF65-F5344CB8AC3E}">
        <p14:creationId xmlns:p14="http://schemas.microsoft.com/office/powerpoint/2010/main" val="5094684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arrow</a:t>
            </a:r>
            <a:r>
              <a:rPr lang="en-US" baseline="0" dirty="0"/>
              <a:t> shows Barak and his army approaching from the east, the direction of his hometown of Kedesh. </a:t>
            </a:r>
          </a:p>
          <a:p>
            <a:endParaRPr lang="en-US" dirty="0"/>
          </a:p>
          <a:p>
            <a:r>
              <a:rPr lang="en-US" dirty="0"/>
              <a:t>ws102115070</a:t>
            </a:r>
          </a:p>
        </p:txBody>
      </p:sp>
    </p:spTree>
    <p:extLst>
      <p:ext uri="{BB962C8B-B14F-4D97-AF65-F5344CB8AC3E}">
        <p14:creationId xmlns:p14="http://schemas.microsoft.com/office/powerpoint/2010/main" val="23093628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err="1"/>
              <a:t>Sisera’s</a:t>
            </a:r>
            <a:r>
              <a:rPr lang="en-US" dirty="0"/>
              <a:t> army was gathered on the southwestern</a:t>
            </a:r>
            <a:r>
              <a:rPr lang="en-US" baseline="0" dirty="0"/>
              <a:t> side of the Jezreel Valley and they would have skirted the northern side of the Hill of Moreh to approach Mount Tabor.</a:t>
            </a:r>
          </a:p>
          <a:p>
            <a:endParaRPr lang="en-US" dirty="0"/>
          </a:p>
          <a:p>
            <a:r>
              <a:rPr lang="en-US" dirty="0"/>
              <a:t>ws102115070</a:t>
            </a:r>
          </a:p>
        </p:txBody>
      </p:sp>
    </p:spTree>
    <p:extLst>
      <p:ext uri="{BB962C8B-B14F-4D97-AF65-F5344CB8AC3E}">
        <p14:creationId xmlns:p14="http://schemas.microsoft.com/office/powerpoint/2010/main" val="6526727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Having crossed the Kishon</a:t>
            </a:r>
            <a:r>
              <a:rPr lang="en-US" sz="1200" baseline="0" dirty="0"/>
              <a:t> River and moved toward the site of the initial battle that took place in the plain between Mount Tabor and the Hill of </a:t>
            </a:r>
            <a:r>
              <a:rPr lang="en-US" sz="1200" baseline="0" dirty="0" err="1"/>
              <a:t>Moreh</a:t>
            </a:r>
            <a:r>
              <a:rPr lang="en-US" sz="1200" baseline="0" dirty="0"/>
              <a:t> (i.e., next to Tell </a:t>
            </a:r>
            <a:r>
              <a:rPr lang="en-US" sz="1200" baseline="0" dirty="0" err="1"/>
              <a:t>Qasyun</a:t>
            </a:r>
            <a:r>
              <a:rPr lang="en-US" sz="1200" baseline="0" dirty="0"/>
              <a:t> and </a:t>
            </a:r>
            <a:r>
              <a:rPr lang="en-US" sz="1200" baseline="0" dirty="0" err="1"/>
              <a:t>Ednor</a:t>
            </a:r>
            <a:r>
              <a:rPr lang="en-US" sz="1200" baseline="0" dirty="0"/>
              <a:t>), this photo represents the likely view that Sisera had as Barak’s forces came down to meet him on the plain. </a:t>
            </a:r>
          </a:p>
          <a:p>
            <a:endParaRPr lang="en-US" sz="1200" dirty="0"/>
          </a:p>
          <a:p>
            <a:r>
              <a:rPr lang="en-US" sz="1200" dirty="0"/>
              <a:t>tb041003101</a:t>
            </a:r>
            <a:endParaRPr lang="en-US" dirty="0"/>
          </a:p>
        </p:txBody>
      </p:sp>
    </p:spTree>
    <p:extLst>
      <p:ext uri="{BB962C8B-B14F-4D97-AF65-F5344CB8AC3E}">
        <p14:creationId xmlns:p14="http://schemas.microsoft.com/office/powerpoint/2010/main" val="28631637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chariots depicted here are those of the</a:t>
            </a:r>
            <a:r>
              <a:rPr lang="en-US" baseline="0" dirty="0"/>
              <a:t> Hittite army. The Battle of Kadesh is generally dated to 1274 BC, and was fought along </a:t>
            </a:r>
            <a:r>
              <a:rPr lang="en-US" dirty="0"/>
              <a:t>the Orontes River, just upstream of Lake Homs near the modern Lebanon–Syria border (a different</a:t>
            </a:r>
            <a:r>
              <a:rPr lang="en-US" baseline="0" dirty="0"/>
              <a:t> Kadesh than the one mentioned in this chapter)</a:t>
            </a:r>
            <a:r>
              <a:rPr lang="en-US" dirty="0"/>
              <a:t>. The battle</a:t>
            </a:r>
            <a:r>
              <a:rPr lang="en-US" baseline="0" dirty="0"/>
              <a:t> was between the Egyptians under Ramesses II and the Hittites under </a:t>
            </a:r>
            <a:r>
              <a:rPr lang="en-US" baseline="0" dirty="0" err="1"/>
              <a:t>Muwatalli</a:t>
            </a:r>
            <a:r>
              <a:rPr lang="en-US" baseline="0" dirty="0"/>
              <a:t> II. </a:t>
            </a:r>
            <a:r>
              <a:rPr lang="en-US" dirty="0"/>
              <a:t>It is often considered to have been the largest chariot battle ever fought, involving between 5,000 and 6,000 chariots. The</a:t>
            </a:r>
            <a:r>
              <a:rPr lang="en-US" baseline="0" dirty="0"/>
              <a:t> battle may have ended in what was effectively a draw, although opinions on the final outcome vary. The relief shown here was photographed at</a:t>
            </a:r>
            <a:r>
              <a:rPr lang="en-US" dirty="0"/>
              <a:t> the second pylon at the mortuary temple of Ramesses</a:t>
            </a:r>
            <a:r>
              <a:rPr lang="en-US" baseline="0" dirty="0"/>
              <a:t> II (the </a:t>
            </a:r>
            <a:r>
              <a:rPr lang="en-US" dirty="0" err="1"/>
              <a:t>Ramesseum</a:t>
            </a:r>
            <a:r>
              <a:rPr lang="en-US" dirty="0"/>
              <a:t>) at Thebes.</a:t>
            </a:r>
          </a:p>
          <a:p>
            <a:endParaRPr lang="en-US" dirty="0"/>
          </a:p>
          <a:p>
            <a:r>
              <a:rPr lang="en-US" dirty="0"/>
              <a:t>adr1603132789</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35789198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The only role that Deborah has in the battle</a:t>
            </a:r>
            <a:r>
              <a:rPr lang="en-US" sz="1200" baseline="0" dirty="0"/>
              <a:t> is to direct (at the Lord’s command?) Barak to initiate the battle. Following this instruction, Barak obeyed and led the Israelite army down the mountain and into battle.</a:t>
            </a:r>
          </a:p>
          <a:p>
            <a:endParaRPr lang="en-US" sz="1200" dirty="0"/>
          </a:p>
          <a:p>
            <a:r>
              <a:rPr lang="en-US" sz="1200" dirty="0"/>
              <a:t>tb011400115</a:t>
            </a:r>
            <a:endParaRPr lang="en-US" dirty="0"/>
          </a:p>
        </p:txBody>
      </p:sp>
    </p:spTree>
    <p:extLst>
      <p:ext uri="{BB962C8B-B14F-4D97-AF65-F5344CB8AC3E}">
        <p14:creationId xmlns:p14="http://schemas.microsoft.com/office/powerpoint/2010/main" val="334571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Known in Joshua’s day as “the head of all those kingdoms,” the 200-acre (81-ha) tell of Hazor is the largest tell in Israel. At its height, in the Canaanite period, the city encompassed the entire tell, including both the lower and upper sections. When it was later inhabited by the Israelites, the fortified city included only the Upper City. Hazor sat along the route of the International Highway.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tbs112120011</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26039974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focus of this account</a:t>
            </a:r>
            <a:r>
              <a:rPr lang="en-US" baseline="0" dirty="0"/>
              <a:t> in Judges 4 is on matters other than the actual battle itself, and so we can only speculate on some of the details. Whether Barak caught Sisera off guard is not certain; what is clear is that the Lord fought for Israel that day and gave Barak a great victory over </a:t>
            </a:r>
            <a:r>
              <a:rPr lang="en-US" baseline="0" dirty="0" err="1"/>
              <a:t>Sisera’s</a:t>
            </a:r>
            <a:r>
              <a:rPr lang="en-US" baseline="0" dirty="0"/>
              <a:t> men.</a:t>
            </a:r>
          </a:p>
          <a:p>
            <a:endParaRPr lang="en-US" dirty="0"/>
          </a:p>
          <a:p>
            <a:r>
              <a:rPr lang="en-US" dirty="0"/>
              <a:t>ws102115070</a:t>
            </a:r>
          </a:p>
        </p:txBody>
      </p:sp>
    </p:spTree>
    <p:extLst>
      <p:ext uri="{BB962C8B-B14F-4D97-AF65-F5344CB8AC3E}">
        <p14:creationId xmlns:p14="http://schemas.microsoft.com/office/powerpoint/2010/main" val="38984643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language here is reminiscent of the Lord fighting for Israel in the time of Joshua. As then, the Lord faithfully gave His</a:t>
            </a:r>
            <a:r>
              <a:rPr lang="en-US" baseline="0" dirty="0"/>
              <a:t> people victory as they obeyed Him.</a:t>
            </a:r>
          </a:p>
          <a:p>
            <a:endParaRPr lang="en-US" dirty="0"/>
          </a:p>
          <a:p>
            <a:r>
              <a:rPr lang="en-US" dirty="0"/>
              <a:t>ws102115070</a:t>
            </a:r>
          </a:p>
        </p:txBody>
      </p:sp>
    </p:spTree>
    <p:extLst>
      <p:ext uri="{BB962C8B-B14F-4D97-AF65-F5344CB8AC3E}">
        <p14:creationId xmlns:p14="http://schemas.microsoft.com/office/powerpoint/2010/main" val="19644407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relief,</a:t>
            </a:r>
            <a:r>
              <a:rPr lang="en-US" sz="1200" kern="1200" baseline="0" dirty="0">
                <a:solidFill>
                  <a:schemeClr val="tx1"/>
                </a:solidFill>
                <a:effectLst/>
                <a:latin typeface="+mn-lt"/>
                <a:ea typeface="+mn-ea"/>
                <a:cs typeface="+mn-cs"/>
              </a:rPr>
              <a:t> preserved today as a sketch from the original discoverer, provides some illustration of the mayhem of battle. This comes from the Assyrian warfare and dates to hundreds of years after the time of the judges. </a:t>
            </a:r>
            <a:r>
              <a:rPr lang="en-US" sz="1200" kern="1200" dirty="0">
                <a:solidFill>
                  <a:schemeClr val="tx1"/>
                </a:solidFill>
                <a:effectLst/>
                <a:latin typeface="+mn-lt"/>
                <a:ea typeface="+mn-ea"/>
                <a:cs typeface="+mn-cs"/>
              </a:rPr>
              <a:t>This illustration comes from Sir Austen Henry Layard, </a:t>
            </a:r>
            <a:r>
              <a:rPr lang="en-US" sz="1200" i="1" kern="1200" dirty="0">
                <a:solidFill>
                  <a:schemeClr val="tx1"/>
                </a:solidFill>
                <a:effectLst/>
                <a:latin typeface="+mn-lt"/>
                <a:ea typeface="+mn-ea"/>
                <a:cs typeface="+mn-cs"/>
              </a:rPr>
              <a:t>Second Series of the Monuments of Nineveh</a:t>
            </a:r>
            <a:r>
              <a:rPr lang="en-US" sz="1200" kern="1200" dirty="0">
                <a:solidFill>
                  <a:schemeClr val="tx1"/>
                </a:solidFill>
                <a:effectLst/>
                <a:latin typeface="+mn-lt"/>
                <a:ea typeface="+mn-ea"/>
                <a:cs typeface="+mn-cs"/>
              </a:rPr>
              <a:t>, published in 1853. Public domain, from The New York Public Library, </a:t>
            </a:r>
            <a:r>
              <a:rPr lang="en-US" sz="1200" u="sng" kern="1200" dirty="0">
                <a:solidFill>
                  <a:schemeClr val="tx1"/>
                </a:solidFill>
                <a:effectLst/>
                <a:latin typeface="+mn-lt"/>
                <a:ea typeface="+mn-ea"/>
                <a:cs typeface="+mn-cs"/>
                <a:hlinkClick r:id="rId3"/>
              </a:rPr>
              <a:t>http://digitalcollections.nypl.org/items/510d47dc-474e-a3d9-e040-e00a18064a99</a:t>
            </a:r>
            <a:endParaRPr lang="en-US" sz="1200" u="sng" kern="1200" dirty="0">
              <a:solidFill>
                <a:schemeClr val="tx1"/>
              </a:solidFill>
              <a:effectLst/>
              <a:latin typeface="+mn-lt"/>
              <a:ea typeface="+mn-ea"/>
              <a:cs typeface="+mn-cs"/>
            </a:endParaRPr>
          </a:p>
          <a:p>
            <a:endParaRPr lang="en-US" dirty="0"/>
          </a:p>
          <a:p>
            <a:r>
              <a:rPr lang="en-US" dirty="0"/>
              <a:t>nypl</a:t>
            </a:r>
            <a:r>
              <a:rPr lang="en-US" sz="1200" b="0" i="0" kern="1200" dirty="0">
                <a:solidFill>
                  <a:schemeClr val="tx1"/>
                </a:solidFill>
                <a:effectLst/>
                <a:latin typeface="+mn-lt"/>
                <a:ea typeface="+mn-ea"/>
                <a:cs typeface="+mn-cs"/>
              </a:rPr>
              <a:t>494764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12319427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err="1"/>
              <a:t>Sisera’s</a:t>
            </a:r>
            <a:r>
              <a:rPr lang="en-US" dirty="0"/>
              <a:t> army fled back the way they had come, back to </a:t>
            </a:r>
            <a:r>
              <a:rPr lang="en-US" dirty="0" err="1"/>
              <a:t>Haroshet-hagoiim</a:t>
            </a:r>
            <a:r>
              <a:rPr lang="en-US" dirty="0"/>
              <a:t>.</a:t>
            </a:r>
            <a:r>
              <a:rPr lang="en-US" baseline="0" dirty="0"/>
              <a:t> It was to be expected that Sisera would flee that way as well, but the narrator observes that the Canaanite general ran the other way to find refuge with the </a:t>
            </a:r>
            <a:r>
              <a:rPr lang="en-US" baseline="0" dirty="0" err="1"/>
              <a:t>Kenites</a:t>
            </a:r>
            <a:r>
              <a:rPr lang="en-US" baseline="0" dirty="0"/>
              <a:t>. Thus he eluded Barak’s grasp.</a:t>
            </a:r>
          </a:p>
          <a:p>
            <a:endParaRPr lang="en-US" dirty="0"/>
          </a:p>
          <a:p>
            <a:r>
              <a:rPr lang="en-US" dirty="0"/>
              <a:t>ws102115070</a:t>
            </a:r>
          </a:p>
        </p:txBody>
      </p:sp>
    </p:spTree>
    <p:extLst>
      <p:ext uri="{BB962C8B-B14F-4D97-AF65-F5344CB8AC3E}">
        <p14:creationId xmlns:p14="http://schemas.microsoft.com/office/powerpoint/2010/main" val="27088837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This panoramic</a:t>
            </a:r>
            <a:r>
              <a:rPr lang="en-US" sz="1200" baseline="0" dirty="0"/>
              <a:t> view of the Jezreel Valley is taken from atop Mount Carmel, west of the battlefield. Mount Tabor can be seen on the horizon, as well as the plain across which Sisera’s forces fled from the Israelites. The destination of the Canaanite forces was Harosheth-hagoiim, which is commonly believed to be in the area of Taanach or Megiddo. The next slide includes labels.</a:t>
            </a:r>
          </a:p>
          <a:p>
            <a:endParaRPr lang="en-US" sz="1200" dirty="0"/>
          </a:p>
          <a:p>
            <a:r>
              <a:rPr lang="en-US" sz="1200" dirty="0"/>
              <a:t>tb032407526</a:t>
            </a:r>
            <a:endParaRPr lang="en-US" dirty="0"/>
          </a:p>
        </p:txBody>
      </p:sp>
    </p:spTree>
    <p:extLst>
      <p:ext uri="{BB962C8B-B14F-4D97-AF65-F5344CB8AC3E}">
        <p14:creationId xmlns:p14="http://schemas.microsoft.com/office/powerpoint/2010/main" val="33626916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a:t>
            </a:r>
            <a:r>
              <a:rPr lang="en-US" baseline="0" dirty="0"/>
              <a:t> distance from the Mount Tabor to the nearest stretch of the Kishon River is about 10 miles (16 km). The river wanders across the Jezreel Valley all the way from Mount Gilboa to the Mediterranean Sea; anyone travelling from Mount Tabor to the region of Megiddo and Taanach, as was Sisera’s army, would have to either cross the river or march much farther to the east, skirting the lower reaches of Mount Gilboa.</a:t>
            </a:r>
          </a:p>
          <a:p>
            <a:endParaRPr lang="en-US" dirty="0"/>
          </a:p>
          <a:p>
            <a:r>
              <a:rPr lang="en-US" dirty="0"/>
              <a:t>ws040316644</a:t>
            </a:r>
          </a:p>
        </p:txBody>
      </p:sp>
    </p:spTree>
    <p:extLst>
      <p:ext uri="{BB962C8B-B14F-4D97-AF65-F5344CB8AC3E}">
        <p14:creationId xmlns:p14="http://schemas.microsoft.com/office/powerpoint/2010/main" val="21691169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ea typeface="+mn-ea"/>
                <a:cs typeface="+mn-cs"/>
              </a:rPr>
              <a:t>The next chapter in Judges provides additional geographical</a:t>
            </a:r>
            <a:r>
              <a:rPr lang="en-US" kern="1200" baseline="0" dirty="0">
                <a:solidFill>
                  <a:schemeClr val="tx1"/>
                </a:solidFill>
                <a:effectLst/>
                <a:ea typeface="+mn-ea"/>
                <a:cs typeface="+mn-cs"/>
              </a:rPr>
              <a:t> information. </a:t>
            </a:r>
            <a:r>
              <a:rPr lang="en-US" kern="1200" dirty="0">
                <a:solidFill>
                  <a:schemeClr val="tx1"/>
                </a:solidFill>
                <a:effectLst/>
                <a:ea typeface="+mn-ea"/>
                <a:cs typeface="+mn-cs"/>
              </a:rPr>
              <a:t>“The kings came and fought; Then fought the kings of Canaan. In Taanach by the waters of Megiddo: They took no gain of money” (</a:t>
            </a:r>
            <a:r>
              <a:rPr lang="en-US" kern="1200" dirty="0" err="1">
                <a:solidFill>
                  <a:schemeClr val="tx1"/>
                </a:solidFill>
                <a:effectLst/>
                <a:ea typeface="+mn-ea"/>
                <a:cs typeface="+mn-cs"/>
              </a:rPr>
              <a:t>Judg</a:t>
            </a:r>
            <a:r>
              <a:rPr lang="en-US" kern="1200" dirty="0">
                <a:solidFill>
                  <a:schemeClr val="tx1"/>
                </a:solidFill>
                <a:effectLst/>
                <a:ea typeface="+mn-ea"/>
                <a:cs typeface="+mn-cs"/>
              </a:rPr>
              <a:t> 5:19, ASV). </a:t>
            </a:r>
            <a:r>
              <a:rPr lang="en-US" dirty="0"/>
              <a:t>Taanach has always been identified with Tell </a:t>
            </a:r>
            <a:r>
              <a:rPr lang="en-US" dirty="0" err="1"/>
              <a:t>Ta’annek</a:t>
            </a:r>
            <a:r>
              <a:rPr lang="en-US" dirty="0"/>
              <a:t> on the southern edge of the Jezreel Valley. The site has</a:t>
            </a:r>
            <a:r>
              <a:rPr lang="en-US" baseline="0" dirty="0"/>
              <a:t> been excavated numerous times and has been shown to have been inhabited during the Late Bronze Age (1500–1200 BC). </a:t>
            </a:r>
            <a:r>
              <a:rPr lang="en-US" dirty="0"/>
              <a:t>The importance</a:t>
            </a:r>
            <a:r>
              <a:rPr lang="en-US" baseline="0" dirty="0"/>
              <a:t> of the city during the time of the Judges is demonstrated by a series of cuneiform letters found there that date to about the same time as the Amarna Letters (about 1350 BC). </a:t>
            </a:r>
            <a:endParaRPr lang="en-US" dirty="0"/>
          </a:p>
          <a:p>
            <a:endParaRPr lang="en-US" dirty="0"/>
          </a:p>
          <a:p>
            <a:r>
              <a:rPr lang="en-US" dirty="0"/>
              <a:t>tbs120040011</a:t>
            </a:r>
          </a:p>
        </p:txBody>
      </p:sp>
    </p:spTree>
    <p:extLst>
      <p:ext uri="{BB962C8B-B14F-4D97-AF65-F5344CB8AC3E}">
        <p14:creationId xmlns:p14="http://schemas.microsoft.com/office/powerpoint/2010/main" val="42482607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suggested above (Judg 4:2), “</a:t>
            </a:r>
            <a:r>
              <a:rPr lang="en-US" sz="1200" kern="1200" dirty="0" err="1">
                <a:solidFill>
                  <a:schemeClr val="tx1"/>
                </a:solidFill>
                <a:effectLst/>
                <a:latin typeface="+mn-lt"/>
                <a:ea typeface="+mn-ea"/>
                <a:cs typeface="+mn-cs"/>
              </a:rPr>
              <a:t>Harosheth</a:t>
            </a:r>
            <a:r>
              <a:rPr lang="en-US" sz="1200" kern="1200" dirty="0">
                <a:solidFill>
                  <a:schemeClr val="tx1"/>
                </a:solidFill>
                <a:effectLst/>
                <a:latin typeface="+mn-lt"/>
                <a:ea typeface="+mn-ea"/>
                <a:cs typeface="+mn-cs"/>
              </a:rPr>
              <a:t>” may be related to the Akkadian </a:t>
            </a:r>
            <a:r>
              <a:rPr lang="en-US" sz="1200" i="1" kern="1200" dirty="0" err="1">
                <a:solidFill>
                  <a:schemeClr val="tx1"/>
                </a:solidFill>
                <a:effectLst/>
                <a:latin typeface="+mn-lt"/>
                <a:ea typeface="+mn-ea"/>
                <a:cs typeface="+mn-cs"/>
              </a:rPr>
              <a:t>erištu</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“cultivated land,” producing</a:t>
            </a:r>
            <a:r>
              <a:rPr lang="en-US" sz="1200" kern="1200" baseline="0" dirty="0">
                <a:solidFill>
                  <a:schemeClr val="tx1"/>
                </a:solidFill>
                <a:effectLst/>
                <a:latin typeface="+mn-lt"/>
                <a:ea typeface="+mn-ea"/>
                <a:cs typeface="+mn-cs"/>
              </a:rPr>
              <a:t> the meaning </a:t>
            </a:r>
            <a:r>
              <a:rPr lang="en-US" sz="1200" kern="1200" dirty="0">
                <a:solidFill>
                  <a:schemeClr val="tx1"/>
                </a:solidFill>
                <a:effectLst/>
                <a:latin typeface="+mn-lt"/>
                <a:ea typeface="+mn-ea"/>
                <a:cs typeface="+mn-cs"/>
              </a:rPr>
              <a:t>“cultivated lands of the Gentiles” </a:t>
            </a:r>
            <a:r>
              <a:rPr lang="en-US" b="0" i="0" baseline="0" dirty="0"/>
              <a:t>(</a:t>
            </a:r>
            <a:r>
              <a:rPr lang="en-US" b="0" i="1" baseline="0" dirty="0" err="1"/>
              <a:t>goiim</a:t>
            </a:r>
            <a:r>
              <a:rPr lang="en-US" b="0" i="1" baseline="0" dirty="0"/>
              <a:t> = </a:t>
            </a:r>
            <a:r>
              <a:rPr lang="en-US" b="0" i="0" baseline="0" dirty="0"/>
              <a:t>nations or Gentiles).</a:t>
            </a:r>
            <a:r>
              <a:rPr lang="en-US" sz="1200" kern="1200" dirty="0">
                <a:solidFill>
                  <a:schemeClr val="tx1"/>
                </a:solidFill>
                <a:effectLst/>
                <a:latin typeface="+mn-lt"/>
                <a:ea typeface="+mn-ea"/>
                <a:cs typeface="+mn-cs"/>
              </a:rPr>
              <a:t> The fields in and around the Jezreel Valley were quite fertile and sometimes</a:t>
            </a:r>
            <a:r>
              <a:rPr lang="en-US" sz="1200" kern="1200" baseline="0" dirty="0">
                <a:solidFill>
                  <a:schemeClr val="tx1"/>
                </a:solidFill>
                <a:effectLst/>
                <a:latin typeface="+mn-lt"/>
                <a:ea typeface="+mn-ea"/>
                <a:cs typeface="+mn-cs"/>
              </a:rPr>
              <a:t> associated with royal estates. </a:t>
            </a:r>
            <a:r>
              <a:rPr lang="en-US" sz="1200" kern="1200" dirty="0">
                <a:solidFill>
                  <a:schemeClr val="tx1"/>
                </a:solidFill>
                <a:effectLst/>
                <a:latin typeface="+mn-lt"/>
                <a:ea typeface="+mn-ea"/>
                <a:cs typeface="+mn-cs"/>
              </a:rPr>
              <a:t>As early as Thutmose III it was maintained as a royal estate for the Pharaohs;</a:t>
            </a:r>
            <a:r>
              <a:rPr lang="en-US" sz="1200" kern="1200" baseline="0" dirty="0">
                <a:solidFill>
                  <a:schemeClr val="tx1"/>
                </a:solidFill>
                <a:effectLst/>
                <a:latin typeface="+mn-lt"/>
                <a:ea typeface="+mn-ea"/>
                <a:cs typeface="+mn-cs"/>
              </a:rPr>
              <a:t> the Israelite king Ahab had a royal city/citadel there, along with a very productive vineyard that had been taken from Naboth; the region</a:t>
            </a:r>
            <a:r>
              <a:rPr lang="en-US" sz="1200" kern="1200" dirty="0">
                <a:solidFill>
                  <a:schemeClr val="tx1"/>
                </a:solidFill>
                <a:effectLst/>
                <a:latin typeface="+mn-lt"/>
                <a:ea typeface="+mn-ea"/>
                <a:cs typeface="+mn-cs"/>
              </a:rPr>
              <a:t> was later given as a gift from Mark Antony to Cleopatra and then was awarded to Herod I by the Roman</a:t>
            </a:r>
            <a:r>
              <a:rPr lang="en-US" sz="1200" kern="1200" baseline="0" dirty="0">
                <a:solidFill>
                  <a:schemeClr val="tx1"/>
                </a:solidFill>
                <a:effectLst/>
                <a:latin typeface="+mn-lt"/>
                <a:ea typeface="+mn-ea"/>
                <a:cs typeface="+mn-cs"/>
              </a:rPr>
              <a:t> emperor </a:t>
            </a:r>
            <a:r>
              <a:rPr lang="en-US" sz="1200" kern="1200" dirty="0">
                <a:solidFill>
                  <a:schemeClr val="tx1"/>
                </a:solidFill>
                <a:effectLst/>
                <a:latin typeface="+mn-lt"/>
                <a:ea typeface="+mn-ea"/>
                <a:cs typeface="+mn-cs"/>
              </a:rPr>
              <a:t>Augustus. The</a:t>
            </a:r>
            <a:r>
              <a:rPr lang="en-US" sz="1200" kern="1200" baseline="0" dirty="0">
                <a:solidFill>
                  <a:schemeClr val="tx1"/>
                </a:solidFill>
                <a:effectLst/>
                <a:latin typeface="+mn-lt"/>
                <a:ea typeface="+mn-ea"/>
                <a:cs typeface="+mn-cs"/>
              </a:rPr>
              <a:t> region is still very productive agricultural land, as seen in this photo.</a:t>
            </a:r>
            <a:endParaRPr lang="en-US" sz="1200" kern="1200" dirty="0">
              <a:solidFill>
                <a:schemeClr val="tx1"/>
              </a:solidFill>
              <a:effectLst/>
              <a:latin typeface="+mn-lt"/>
              <a:ea typeface="+mn-ea"/>
              <a:cs typeface="+mn-cs"/>
            </a:endParaRPr>
          </a:p>
          <a:p>
            <a:endParaRPr lang="en-US" dirty="0"/>
          </a:p>
          <a:p>
            <a:r>
              <a:rPr lang="en-US" dirty="0"/>
              <a:t>tbs120110011</a:t>
            </a:r>
          </a:p>
        </p:txBody>
      </p:sp>
    </p:spTree>
    <p:extLst>
      <p:ext uri="{BB962C8B-B14F-4D97-AF65-F5344CB8AC3E}">
        <p14:creationId xmlns:p14="http://schemas.microsoft.com/office/powerpoint/2010/main" val="20630542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ancient mound of Megiddo, seen here, was also near the region of Harosheth-hagoiim (cf. </a:t>
            </a:r>
            <a:r>
              <a:rPr lang="en-US" sz="1200" kern="1200" baseline="0" dirty="0" err="1">
                <a:solidFill>
                  <a:schemeClr val="tx1"/>
                </a:solidFill>
                <a:effectLst/>
                <a:latin typeface="+mn-lt"/>
                <a:ea typeface="+mn-ea"/>
                <a:cs typeface="+mn-cs"/>
              </a:rPr>
              <a:t>Judg</a:t>
            </a:r>
            <a:r>
              <a:rPr lang="en-US" sz="1200" kern="1200" baseline="0" dirty="0">
                <a:solidFill>
                  <a:schemeClr val="tx1"/>
                </a:solidFill>
                <a:effectLst/>
                <a:latin typeface="+mn-lt"/>
                <a:ea typeface="+mn-ea"/>
                <a:cs typeface="+mn-cs"/>
              </a:rPr>
              <a:t> 5:19). </a:t>
            </a:r>
            <a:r>
              <a:rPr lang="en-US" dirty="0"/>
              <a:t>During the Late Bronze Age, the kings of Megiddo were wealthy, as attested to by a collection of gold artifacts, ivory ornaments, and necklaces of gold and lapis lazuli found in Level VIII. A collection of more than 200 ivory plaques without parallel in the archaeology of this country were found in Level VII (13th–12th centuries BC, about the time</a:t>
            </a:r>
            <a:r>
              <a:rPr lang="en-US" baseline="0" dirty="0"/>
              <a:t> of Deborah and Barak</a:t>
            </a:r>
            <a:r>
              <a:rPr lang="en-US" dirty="0"/>
              <a:t>). </a:t>
            </a:r>
          </a:p>
          <a:p>
            <a:endParaRPr lang="en-US" dirty="0"/>
          </a:p>
          <a:p>
            <a:r>
              <a:rPr lang="en-US" dirty="0"/>
              <a:t>tbs120210011</a:t>
            </a:r>
          </a:p>
        </p:txBody>
      </p:sp>
    </p:spTree>
    <p:extLst>
      <p:ext uri="{BB962C8B-B14F-4D97-AF65-F5344CB8AC3E}">
        <p14:creationId xmlns:p14="http://schemas.microsoft.com/office/powerpoint/2010/main" val="11540332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display was photographed in the </a:t>
            </a:r>
            <a:r>
              <a:rPr lang="en-US" sz="1200" dirty="0"/>
              <a:t>Heraklion Archaeological Museum on the island of Crete. It gives some idea of the variety of daggers</a:t>
            </a:r>
            <a:r>
              <a:rPr lang="en-US" sz="1200" baseline="0" dirty="0"/>
              <a:t> and swords in use in the broader Near Eastern world at the time.</a:t>
            </a:r>
            <a:endParaRPr lang="en-US" sz="1200" dirty="0"/>
          </a:p>
          <a:p>
            <a:endParaRPr lang="en-US" sz="1200" dirty="0"/>
          </a:p>
          <a:p>
            <a:r>
              <a:rPr lang="en-US" sz="1200" dirty="0"/>
              <a:t>tb041504201c</a:t>
            </a:r>
            <a:endParaRPr lang="en-US" dirty="0"/>
          </a:p>
        </p:txBody>
      </p:sp>
    </p:spTree>
    <p:extLst>
      <p:ext uri="{BB962C8B-B14F-4D97-AF65-F5344CB8AC3E}">
        <p14:creationId xmlns:p14="http://schemas.microsoft.com/office/powerpoint/2010/main" val="1640875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Identified with Tell el-</a:t>
            </a:r>
            <a:r>
              <a:rPr lang="en-US" dirty="0" err="1"/>
              <a:t>Qedah</a:t>
            </a:r>
            <a:r>
              <a:rPr lang="en-US" dirty="0"/>
              <a:t> (also known as Tell </a:t>
            </a:r>
            <a:r>
              <a:rPr lang="en-US" dirty="0" err="1"/>
              <a:t>Waqqas</a:t>
            </a:r>
            <a:r>
              <a:rPr lang="en-US" dirty="0"/>
              <a:t>), Hazor is located 14 miles (26 km) north of the Sea of Galilee. The site’s 21 occupational levels cover 3,000 years of history, and inhabitation of the upper city began in the Early Bronze period. A major center of commerce in the Fertile Crescent in ancient times, Hazor is one of the few cities of antiquity noted in extrabiblical texts from Egypt, Israel, and Mesopotamia.</a:t>
            </a:r>
          </a:p>
          <a:p>
            <a:endParaRPr lang="en-US" dirty="0"/>
          </a:p>
          <a:p>
            <a:r>
              <a:rPr lang="en-US" dirty="0"/>
              <a:t>tb112000207</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337316091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130</a:t>
            </a:fld>
            <a:endParaRPr lang="en-US"/>
          </a:p>
        </p:txBody>
      </p:sp>
      <p:sp>
        <p:nvSpPr>
          <p:cNvPr id="106498" name="Rectangle 2"/>
          <p:cNvSpPr>
            <a:spLocks noGrp="1" noRot="1" noChangeAspect="1" noChangeArrowheads="1" noTextEdit="1"/>
          </p:cNvSpPr>
          <p:nvPr>
            <p:ph type="sldImg"/>
          </p:nvPr>
        </p:nvSpPr>
        <p:spPr>
          <a:xfrm>
            <a:off x="1143000" y="685800"/>
            <a:ext cx="4572000" cy="3429000"/>
          </a:xfrm>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This illustration comes from Paul Emile </a:t>
            </a:r>
            <a:r>
              <a:rPr lang="en-US" sz="1200" kern="1200" dirty="0" err="1">
                <a:solidFill>
                  <a:schemeClr val="tx1"/>
                </a:solidFill>
                <a:effectLst/>
                <a:latin typeface="+mn-lt"/>
                <a:ea typeface="+mn-ea"/>
                <a:cs typeface="+mn-cs"/>
              </a:rPr>
              <a:t>Botta</a:t>
            </a:r>
            <a:r>
              <a:rPr lang="en-US" sz="1200" kern="1200" dirty="0">
                <a:solidFill>
                  <a:schemeClr val="tx1"/>
                </a:solidFill>
                <a:effectLst/>
                <a:latin typeface="+mn-lt"/>
                <a:ea typeface="+mn-ea"/>
                <a:cs typeface="+mn-cs"/>
              </a:rPr>
              <a:t> and Eugène </a:t>
            </a:r>
            <a:r>
              <a:rPr lang="en-US" sz="1200" kern="1200" dirty="0" err="1">
                <a:solidFill>
                  <a:schemeClr val="tx1"/>
                </a:solidFill>
                <a:effectLst/>
                <a:latin typeface="+mn-lt"/>
                <a:ea typeface="+mn-ea"/>
                <a:cs typeface="+mn-cs"/>
              </a:rPr>
              <a:t>Flandin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Monument de </a:t>
            </a:r>
            <a:r>
              <a:rPr lang="en-US" sz="1200" i="1" kern="1200" dirty="0" err="1">
                <a:solidFill>
                  <a:schemeClr val="tx1"/>
                </a:solidFill>
                <a:effectLst/>
                <a:latin typeface="+mn-lt"/>
                <a:ea typeface="+mn-ea"/>
                <a:cs typeface="+mn-cs"/>
              </a:rPr>
              <a:t>Ninive</a:t>
            </a:r>
            <a:r>
              <a:rPr lang="en-US" sz="1200" kern="1200" dirty="0">
                <a:solidFill>
                  <a:schemeClr val="tx1"/>
                </a:solidFill>
                <a:effectLst/>
                <a:latin typeface="+mn-lt"/>
                <a:ea typeface="+mn-ea"/>
                <a:cs typeface="+mn-cs"/>
              </a:rPr>
              <a:t>, published in 1849–50. Public domain, from The New York Public Library, </a:t>
            </a:r>
            <a:r>
              <a:rPr lang="en-US" sz="1200" u="sng" kern="1200" dirty="0">
                <a:solidFill>
                  <a:schemeClr val="tx1"/>
                </a:solidFill>
                <a:effectLst/>
                <a:latin typeface="+mn-lt"/>
                <a:ea typeface="+mn-ea"/>
                <a:cs typeface="+mn-cs"/>
                <a:hlinkClick r:id="rId3"/>
              </a:rPr>
              <a:t>http://digitalcollections.nypl.org/items/510d47e2-7288-a3d9-e040-e00a18064a99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1534758</a:t>
            </a:r>
            <a:endParaRPr lang="en-US" dirty="0"/>
          </a:p>
        </p:txBody>
      </p:sp>
    </p:spTree>
    <p:extLst>
      <p:ext uri="{BB962C8B-B14F-4D97-AF65-F5344CB8AC3E}">
        <p14:creationId xmlns:p14="http://schemas.microsoft.com/office/powerpoint/2010/main" val="38733169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display was photographed in the </a:t>
            </a:r>
            <a:r>
              <a:rPr lang="en-US" sz="1200" dirty="0"/>
              <a:t>Mini Israel.</a:t>
            </a:r>
          </a:p>
          <a:p>
            <a:endParaRPr lang="en-US" sz="1200" dirty="0"/>
          </a:p>
          <a:p>
            <a:r>
              <a:rPr lang="en-US" sz="1200" dirty="0"/>
              <a:t>tb122303456</a:t>
            </a:r>
            <a:endParaRPr lang="en-US" dirty="0"/>
          </a:p>
        </p:txBody>
      </p:sp>
    </p:spTree>
    <p:extLst>
      <p:ext uri="{BB962C8B-B14F-4D97-AF65-F5344CB8AC3E}">
        <p14:creationId xmlns:p14="http://schemas.microsoft.com/office/powerpoint/2010/main" val="1466369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Bedouin tent, located near Hazor,</a:t>
            </a:r>
            <a:r>
              <a:rPr lang="en-US" baseline="0" dirty="0"/>
              <a:t> provides an illustration of what the tent of Jael may have looked like. Note the guy ropes that are being used to secure the tent to stakes driven into the ground.</a:t>
            </a:r>
            <a:endParaRPr lang="en-US" sz="1200" dirty="0"/>
          </a:p>
          <a:p>
            <a:endParaRPr lang="en-US" sz="1200" dirty="0"/>
          </a:p>
          <a:p>
            <a:r>
              <a:rPr lang="en-US" dirty="0"/>
              <a:t>tb011310445</a:t>
            </a:r>
          </a:p>
        </p:txBody>
      </p:sp>
    </p:spTree>
    <p:extLst>
      <p:ext uri="{BB962C8B-B14F-4D97-AF65-F5344CB8AC3E}">
        <p14:creationId xmlns:p14="http://schemas.microsoft.com/office/powerpoint/2010/main" val="1466369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Sisera considered the </a:t>
            </a:r>
            <a:r>
              <a:rPr lang="en-US" dirty="0" err="1"/>
              <a:t>Kenites</a:t>
            </a:r>
            <a:r>
              <a:rPr lang="en-US" dirty="0"/>
              <a:t> in this region to be allies, since there were friendly relations between them and his own king, Jabin,</a:t>
            </a:r>
            <a:r>
              <a:rPr lang="en-US" baseline="0" dirty="0"/>
              <a:t> who ruled from Hazor.</a:t>
            </a:r>
          </a:p>
          <a:p>
            <a:endParaRPr lang="en-US" dirty="0"/>
          </a:p>
          <a:p>
            <a:r>
              <a:rPr lang="en-US" dirty="0"/>
              <a:t>ws040616005</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22003249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“Jael Street” is located in the Baka neighborhood, south of the Old City.</a:t>
            </a:r>
          </a:p>
          <a:p>
            <a:endParaRPr lang="en-US" dirty="0"/>
          </a:p>
          <a:p>
            <a:r>
              <a:rPr lang="en-US" dirty="0"/>
              <a:t>lbd102218316</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40874695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1898 and 1914.</a:t>
            </a:r>
          </a:p>
          <a:p>
            <a:endParaRPr lang="en-US" sz="1200" b="0" i="0" kern="1200" dirty="0">
              <a:solidFill>
                <a:schemeClr val="tx1"/>
              </a:solidFill>
              <a:effectLst/>
              <a:latin typeface="+mn-lt"/>
              <a:ea typeface="+mn-ea"/>
              <a:cs typeface="+mn-cs"/>
            </a:endParaRPr>
          </a:p>
          <a:p>
            <a:r>
              <a:rPr lang="en-US" dirty="0"/>
              <a:t>mat06833</a:t>
            </a:r>
          </a:p>
        </p:txBody>
      </p:sp>
    </p:spTree>
    <p:extLst>
      <p:ext uri="{BB962C8B-B14F-4D97-AF65-F5344CB8AC3E}">
        <p14:creationId xmlns:p14="http://schemas.microsoft.com/office/powerpoint/2010/main" val="31679899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name “Jael” means “ibex”</a:t>
            </a:r>
            <a:r>
              <a:rPr lang="en-US" baseline="0" dirty="0"/>
              <a:t> in Hebrew (cf. 1 Sam 24:3; Ps 104:18).</a:t>
            </a:r>
            <a:endParaRPr lang="en-US" dirty="0"/>
          </a:p>
          <a:p>
            <a:endParaRPr lang="en-US" dirty="0"/>
          </a:p>
          <a:p>
            <a:r>
              <a:rPr lang="en-US" dirty="0"/>
              <a:t>tb061016745</a:t>
            </a:r>
          </a:p>
        </p:txBody>
      </p:sp>
    </p:spTree>
    <p:extLst>
      <p:ext uri="{BB962C8B-B14F-4D97-AF65-F5344CB8AC3E}">
        <p14:creationId xmlns:p14="http://schemas.microsoft.com/office/powerpoint/2010/main" val="29494895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Rugs were commonly used in tents to provide a cleaner and more comfortable</a:t>
            </a:r>
            <a:r>
              <a:rPr lang="en-US" baseline="0" dirty="0"/>
              <a:t> floor surface than the ground itself</a:t>
            </a:r>
            <a:r>
              <a:rPr lang="en-US" sz="1200" dirty="0"/>
              <a:t>. Numerous rugs can be seen in this photo of a Bedouin tent near Beersheba, illustrating the common use of such floor coverings. This photograph was taken by David Bivin in 1964.</a:t>
            </a:r>
          </a:p>
          <a:p>
            <a:endParaRPr lang="en-US" sz="1200" dirty="0"/>
          </a:p>
          <a:p>
            <a:r>
              <a:rPr lang="en-US" dirty="0"/>
              <a:t>db6401061503</a:t>
            </a:r>
          </a:p>
        </p:txBody>
      </p:sp>
    </p:spTree>
    <p:extLst>
      <p:ext uri="{BB962C8B-B14F-4D97-AF65-F5344CB8AC3E}">
        <p14:creationId xmlns:p14="http://schemas.microsoft.com/office/powerpoint/2010/main" val="14667468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1898 and 1946.</a:t>
            </a:r>
          </a:p>
          <a:p>
            <a:endParaRPr lang="en-US" sz="1200" b="0" i="0" kern="1200" dirty="0">
              <a:solidFill>
                <a:schemeClr val="tx1"/>
              </a:solidFill>
              <a:effectLst/>
              <a:latin typeface="+mn-lt"/>
              <a:ea typeface="+mn-ea"/>
              <a:cs typeface="+mn-cs"/>
            </a:endParaRPr>
          </a:p>
          <a:p>
            <a:r>
              <a:rPr lang="en-US" dirty="0"/>
              <a:t>mat07351</a:t>
            </a:r>
          </a:p>
        </p:txBody>
      </p:sp>
    </p:spTree>
    <p:extLst>
      <p:ext uri="{BB962C8B-B14F-4D97-AF65-F5344CB8AC3E}">
        <p14:creationId xmlns:p14="http://schemas.microsoft.com/office/powerpoint/2010/main" val="27848657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illustration comes from Sir Austen Henry Layard, </a:t>
            </a:r>
            <a:r>
              <a:rPr lang="en-US" sz="1200" i="1" kern="1200" dirty="0">
                <a:solidFill>
                  <a:schemeClr val="tx1"/>
                </a:solidFill>
                <a:effectLst/>
                <a:latin typeface="+mn-lt"/>
                <a:ea typeface="+mn-ea"/>
                <a:cs typeface="+mn-cs"/>
              </a:rPr>
              <a:t>Second Series of the Monuments of Nineveh</a:t>
            </a:r>
            <a:r>
              <a:rPr lang="en-US" sz="1200" kern="1200" dirty="0">
                <a:solidFill>
                  <a:schemeClr val="tx1"/>
                </a:solidFill>
                <a:effectLst/>
                <a:latin typeface="+mn-lt"/>
                <a:ea typeface="+mn-ea"/>
                <a:cs typeface="+mn-cs"/>
              </a:rPr>
              <a:t>, published in 1853. Public domain, from The New York Public Library, </a:t>
            </a:r>
            <a:r>
              <a:rPr lang="en-US" sz="1200" u="sng" kern="1200" dirty="0">
                <a:solidFill>
                  <a:schemeClr val="tx1"/>
                </a:solidFill>
                <a:effectLst/>
                <a:latin typeface="+mn-lt"/>
                <a:ea typeface="+mn-ea"/>
                <a:cs typeface="+mn-cs"/>
                <a:hlinkClick r:id="rId3"/>
              </a:rPr>
              <a:t>http://digitalcollections.nypl.org/items/510d47dc-4744-a3d9-e040-e00a18064a99</a:t>
            </a:r>
            <a:endParaRPr lang="en-US" dirty="0"/>
          </a:p>
          <a:p>
            <a:endParaRPr lang="en-US" dirty="0"/>
          </a:p>
          <a:p>
            <a:r>
              <a:rPr lang="en-US" dirty="0"/>
              <a:t>nypl</a:t>
            </a:r>
            <a:r>
              <a:rPr lang="en-US" sz="1200" b="0" i="0" kern="1200" dirty="0">
                <a:solidFill>
                  <a:schemeClr val="tx1"/>
                </a:solidFill>
                <a:effectLst/>
                <a:latin typeface="+mn-lt"/>
                <a:ea typeface="+mn-ea"/>
                <a:cs typeface="+mn-cs"/>
              </a:rPr>
              <a:t>494754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75081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John Garstang identified this site as Hazor, though he was unaware that it had previously been identified as such by an earlier explorer. He was able to make the identification without the use of Egyptian sources. Hazor was first excavated by Yigael Yadin and the Hebrew University from 1955 to 1958, and again in 1969. A tourist in the 1960s found a lump of clay with writing on it at Hazor and took it back to the U.S. He later showed the piece to Shalom Paul, who recognized it as a cuneiform tablet with the name “Hazor” written on it. That piece of pottery confirmed that this tell was indeed the mound of biblical Hazor. Since 1990, excavations have been conducted by Amnon Ben-Tor of Hebrew University.</a:t>
            </a:r>
          </a:p>
          <a:p>
            <a:endParaRPr lang="en-US" dirty="0"/>
          </a:p>
          <a:p>
            <a:r>
              <a:rPr lang="en-US" dirty="0"/>
              <a:t>tbs112280011</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41661148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a:t>
            </a:r>
            <a:r>
              <a:rPr lang="en-US" baseline="0" dirty="0"/>
              <a:t>used here </a:t>
            </a:r>
            <a:r>
              <a:rPr lang="en-US" dirty="0"/>
              <a:t>for milk</a:t>
            </a:r>
            <a:r>
              <a:rPr lang="en-US" baseline="0" dirty="0"/>
              <a:t>, </a:t>
            </a:r>
            <a:r>
              <a:rPr lang="en-US" i="1" baseline="0" dirty="0" err="1"/>
              <a:t>chalab</a:t>
            </a:r>
            <a:r>
              <a:rPr lang="en-US" baseline="0" dirty="0"/>
              <a:t> (</a:t>
            </a:r>
            <a:r>
              <a:rPr lang="he-IL" sz="1200" b="0" i="0" u="none" strike="noStrike" kern="1200" baseline="0" dirty="0">
                <a:solidFill>
                  <a:schemeClr val="tx1"/>
                </a:solidFill>
                <a:latin typeface="+mn-lt"/>
                <a:ea typeface="+mn-ea"/>
                <a:cs typeface="+mn-cs"/>
              </a:rPr>
              <a:t>חָלָב</a:t>
            </a:r>
            <a:r>
              <a:rPr lang="en-US" baseline="0" dirty="0"/>
              <a:t>), is not specific as to kind. The most likely source of this milk would have been sheep or goats. The Bedouin woman in this photo is milking a line of goats, which under ideal conditions produce 2–3 quarts (1.9–2.8 l) of milk each per day. </a:t>
            </a:r>
            <a:r>
              <a:rPr lang="en-US" dirty="0"/>
              <a:t>This American Colony photograph was taken </a:t>
            </a:r>
            <a:r>
              <a:rPr lang="en-US" sz="1200" b="0" i="0" kern="1200" dirty="0">
                <a:solidFill>
                  <a:schemeClr val="tx1"/>
                </a:solidFill>
                <a:effectLst/>
                <a:latin typeface="+mn-lt"/>
                <a:ea typeface="+mn-ea"/>
                <a:cs typeface="+mn-cs"/>
              </a:rPr>
              <a:t>between 1898 and 1946.</a:t>
            </a:r>
          </a:p>
          <a:p>
            <a:endParaRPr lang="en-US" sz="1200" b="0" i="0" kern="1200" dirty="0">
              <a:solidFill>
                <a:schemeClr val="tx1"/>
              </a:solidFill>
              <a:effectLst/>
              <a:latin typeface="+mn-lt"/>
              <a:ea typeface="+mn-ea"/>
              <a:cs typeface="+mn-cs"/>
            </a:endParaRPr>
          </a:p>
          <a:p>
            <a:r>
              <a:rPr lang="en-US" dirty="0"/>
              <a:t>mat06051</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1450367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1900 and 1920.</a:t>
            </a:r>
          </a:p>
          <a:p>
            <a:endParaRPr lang="en-US" sz="1200" b="0" i="0" kern="1200" dirty="0">
              <a:solidFill>
                <a:schemeClr val="tx1"/>
              </a:solidFill>
              <a:effectLst/>
              <a:latin typeface="+mn-lt"/>
              <a:ea typeface="+mn-ea"/>
              <a:cs typeface="+mn-cs"/>
            </a:endParaRPr>
          </a:p>
          <a:p>
            <a:r>
              <a:rPr lang="en-US" dirty="0"/>
              <a:t>mat01317</a:t>
            </a: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40697819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term “skin” (</a:t>
            </a:r>
            <a:r>
              <a:rPr lang="en-US" i="1" dirty="0"/>
              <a:t>nod</a:t>
            </a:r>
            <a:r>
              <a:rPr lang="en-US" dirty="0"/>
              <a:t> or </a:t>
            </a:r>
            <a:r>
              <a:rPr lang="en-US" i="1" dirty="0" err="1"/>
              <a:t>nodah</a:t>
            </a:r>
            <a:r>
              <a:rPr lang="en-US" dirty="0"/>
              <a:t>, </a:t>
            </a:r>
            <a:r>
              <a:rPr lang="he-IL" sz="1200" b="0" i="0" u="none" strike="noStrike" kern="1200" baseline="0" dirty="0">
                <a:solidFill>
                  <a:schemeClr val="tx1"/>
                </a:solidFill>
                <a:latin typeface="+mn-lt"/>
                <a:ea typeface="+mn-ea"/>
                <a:cs typeface="+mn-cs"/>
              </a:rPr>
              <a:t>נאֹד</a:t>
            </a:r>
            <a:r>
              <a:rPr lang="en-US" dirty="0"/>
              <a:t>) refers to an animal skin</a:t>
            </a:r>
            <a:r>
              <a:rPr lang="en-US" baseline="0" dirty="0"/>
              <a:t> used as a leather bottle. Such skins were also used for other liquids, such as water and wine. The skin shown here is suspended from a small tripod, allowing it to be shaken back and forth with little effort to produce butter. </a:t>
            </a:r>
            <a:r>
              <a:rPr lang="en-US" dirty="0"/>
              <a:t>This display was photographed in the </a:t>
            </a:r>
            <a:r>
              <a:rPr lang="en-US" sz="1200" dirty="0"/>
              <a:t>Upper Galilee Museum of Prehistory.</a:t>
            </a:r>
          </a:p>
          <a:p>
            <a:endParaRPr lang="en-US" sz="1200" dirty="0"/>
          </a:p>
          <a:p>
            <a:r>
              <a:rPr lang="en-US" sz="1200" dirty="0"/>
              <a:t>tb121902008</a:t>
            </a:r>
            <a:endParaRPr lang="en-US" dirty="0"/>
          </a:p>
        </p:txBody>
      </p:sp>
    </p:spTree>
    <p:extLst>
      <p:ext uri="{BB962C8B-B14F-4D97-AF65-F5344CB8AC3E}">
        <p14:creationId xmlns:p14="http://schemas.microsoft.com/office/powerpoint/2010/main" val="2867049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tb053008840</a:t>
            </a:r>
            <a:endParaRPr lang="en-US" dirty="0"/>
          </a:p>
        </p:txBody>
      </p:sp>
    </p:spTree>
    <p:extLst>
      <p:ext uri="{BB962C8B-B14F-4D97-AF65-F5344CB8AC3E}">
        <p14:creationId xmlns:p14="http://schemas.microsoft.com/office/powerpoint/2010/main" val="23204012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Hemispherical bowls</a:t>
            </a:r>
            <a:r>
              <a:rPr lang="en-US" baseline="0" dirty="0"/>
              <a:t> w</a:t>
            </a:r>
            <a:r>
              <a:rPr lang="en-US" dirty="0"/>
              <a:t>ith wishbone handles, like the one shown here, were very popular in the Aegean and the Levant during the Late Cypriot Period (1600–1050 BC). Although such a bowl</a:t>
            </a:r>
            <a:r>
              <a:rPr lang="en-US" baseline="0" dirty="0"/>
              <a:t> is not mentioned specifically in Judges 4:19, it seems possible if not probable that Jael would have used something like this to give her guest a drink (cf. 5:25). Despite the modern name given to them, such bowls were not used exclusively for milk. Their fabric and shape do indicate that they were used as drinking vessels.</a:t>
            </a:r>
            <a:r>
              <a:rPr lang="en-US" dirty="0"/>
              <a:t> This bowl was photographed at the Brooklyn Museum in New York City.</a:t>
            </a:r>
          </a:p>
          <a:p>
            <a:endParaRPr lang="en-US" dirty="0"/>
          </a:p>
          <a:p>
            <a:r>
              <a:rPr lang="en-US" dirty="0"/>
              <a:t>adr1606022371</a:t>
            </a:r>
          </a:p>
        </p:txBody>
      </p:sp>
    </p:spTree>
    <p:extLst>
      <p:ext uri="{BB962C8B-B14F-4D97-AF65-F5344CB8AC3E}">
        <p14:creationId xmlns:p14="http://schemas.microsoft.com/office/powerpoint/2010/main" val="23204012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Sisera’s request that Jael</a:t>
            </a:r>
            <a:r>
              <a:rPr lang="en-US" sz="1200" baseline="0" dirty="0"/>
              <a:t> stand “in the opening” of the tent indicates that the sides of the tent were down, leaving an entrance or doorway at one point. During the hot summer months it is not uncommon for an entire side or more of such a tent to be opened up to increase circulation.</a:t>
            </a:r>
            <a:endParaRPr lang="en-US" sz="1200" dirty="0"/>
          </a:p>
          <a:p>
            <a:endParaRPr lang="en-US" sz="1200" dirty="0"/>
          </a:p>
          <a:p>
            <a:r>
              <a:rPr lang="en-US" sz="1200" dirty="0"/>
              <a:t>tb110603115</a:t>
            </a:r>
            <a:endParaRPr lang="en-US" dirty="0"/>
          </a:p>
        </p:txBody>
      </p:sp>
    </p:spTree>
    <p:extLst>
      <p:ext uri="{BB962C8B-B14F-4D97-AF65-F5344CB8AC3E}">
        <p14:creationId xmlns:p14="http://schemas.microsoft.com/office/powerpoint/2010/main" val="18161225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1898 and 1946.</a:t>
            </a:r>
          </a:p>
          <a:p>
            <a:endParaRPr lang="en-US" sz="1200" b="0" i="0" kern="1200" dirty="0">
              <a:solidFill>
                <a:schemeClr val="tx1"/>
              </a:solidFill>
              <a:effectLst/>
              <a:latin typeface="+mn-lt"/>
              <a:ea typeface="+mn-ea"/>
              <a:cs typeface="+mn-cs"/>
            </a:endParaRPr>
          </a:p>
          <a:p>
            <a:r>
              <a:rPr lang="en-US" dirty="0"/>
              <a:t>mat05395</a:t>
            </a:r>
          </a:p>
        </p:txBody>
      </p:sp>
    </p:spTree>
    <p:extLst>
      <p:ext uri="{BB962C8B-B14F-4D97-AF65-F5344CB8AC3E}">
        <p14:creationId xmlns:p14="http://schemas.microsoft.com/office/powerpoint/2010/main" val="10990134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aseline="0" dirty="0"/>
              <a:t>This relief was photographed at the Brooklyn Museum in New York City.</a:t>
            </a:r>
            <a:endParaRPr lang="en-US" dirty="0"/>
          </a:p>
          <a:p>
            <a:endParaRPr lang="en-US" dirty="0"/>
          </a:p>
          <a:p>
            <a:r>
              <a:rPr lang="en-US" dirty="0"/>
              <a:t>adr1606020776</a:t>
            </a:r>
          </a:p>
        </p:txBody>
      </p:sp>
    </p:spTree>
    <p:extLst>
      <p:ext uri="{BB962C8B-B14F-4D97-AF65-F5344CB8AC3E}">
        <p14:creationId xmlns:p14="http://schemas.microsoft.com/office/powerpoint/2010/main" val="10990134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“peg” used by Jael is a translation of the Hebrew</a:t>
            </a:r>
            <a:r>
              <a:rPr lang="en-US" baseline="0" dirty="0"/>
              <a:t> word </a:t>
            </a:r>
            <a:r>
              <a:rPr lang="en-US" i="1" baseline="0" dirty="0" err="1"/>
              <a:t>yathed</a:t>
            </a:r>
            <a:r>
              <a:rPr lang="en-US" baseline="0" dirty="0"/>
              <a:t> (</a:t>
            </a:r>
            <a:r>
              <a:rPr lang="he-IL" sz="1200" b="0" i="0" u="none" strike="noStrike" kern="1200" baseline="0" dirty="0">
                <a:solidFill>
                  <a:schemeClr val="tx1"/>
                </a:solidFill>
                <a:latin typeface="+mn-lt"/>
                <a:ea typeface="+mn-ea"/>
                <a:cs typeface="+mn-cs"/>
              </a:rPr>
              <a:t>יָתֵד</a:t>
            </a:r>
            <a:r>
              <a:rPr lang="en-US" baseline="0" dirty="0"/>
              <a:t>). In the description of the tabernacle, such pegs were used to secure both the tabernacle and the curtains of the court that surrounded it, and they were to be made of bronze (Exod 27:19). The pegs shown here are also made of bronze, but they are much smaller (the pegs/pins are on the right; the items on the left are cosmetic tools). These pegs, known as toggle pins, are thought to have been used mainly to secure clothing; they may also have functioned as status symbols or jewelry. Their use was widespread in the Levant during the Middle and Late Bronze Ages. Although they are somewhat different than the peg used by Jael, which is specified to be the kind used for a tent (</a:t>
            </a:r>
            <a:r>
              <a:rPr lang="en-US" i="1" baseline="0" dirty="0" err="1"/>
              <a:t>ohel</a:t>
            </a:r>
            <a:r>
              <a:rPr lang="en-US" baseline="0" dirty="0"/>
              <a:t>, </a:t>
            </a:r>
            <a:r>
              <a:rPr lang="he-IL" sz="1200" b="0" i="0" u="none" strike="noStrike" kern="1200" baseline="0" dirty="0">
                <a:solidFill>
                  <a:schemeClr val="tx1"/>
                </a:solidFill>
                <a:latin typeface="+mn-lt"/>
                <a:ea typeface="+mn-ea"/>
                <a:cs typeface="+mn-cs"/>
              </a:rPr>
              <a:t>אֹהֶל</a:t>
            </a:r>
            <a:r>
              <a:rPr lang="en-US" baseline="0" dirty="0"/>
              <a:t>), these toggle pins illustrate the approximate shape that such pegs would have had and are roughly contemporary with Jael. </a:t>
            </a:r>
            <a:r>
              <a:rPr lang="en-US" dirty="0"/>
              <a:t>This display was photographed in the </a:t>
            </a:r>
            <a:r>
              <a:rPr lang="en-US" sz="1200" dirty="0"/>
              <a:t>Istanbul Archaeological Museum.</a:t>
            </a:r>
          </a:p>
          <a:p>
            <a:endParaRPr lang="en-US" sz="1200" dirty="0"/>
          </a:p>
          <a:p>
            <a:r>
              <a:rPr lang="en-US" sz="1200" dirty="0"/>
              <a:t>tb041705908c</a:t>
            </a:r>
            <a:endParaRPr lang="en-US" dirty="0"/>
          </a:p>
        </p:txBody>
      </p:sp>
    </p:spTree>
    <p:extLst>
      <p:ext uri="{BB962C8B-B14F-4D97-AF65-F5344CB8AC3E}">
        <p14:creationId xmlns:p14="http://schemas.microsoft.com/office/powerpoint/2010/main" val="107292580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As with the toggle pins shown above, these bronze pins from Gordion</a:t>
            </a:r>
            <a:r>
              <a:rPr lang="en-US" baseline="0" dirty="0"/>
              <a:t> were almost certainly used for fastening garments. They do, however, provide a roughly contemporary example of a bronze peg/pin that could easily have been used as Jael did. </a:t>
            </a:r>
            <a:r>
              <a:rPr lang="en-US" dirty="0"/>
              <a:t>This display was photographed in the </a:t>
            </a:r>
            <a:r>
              <a:rPr lang="en-US" sz="1200" dirty="0"/>
              <a:t>Gordion Museum in Turkey.</a:t>
            </a:r>
          </a:p>
          <a:p>
            <a:endParaRPr lang="en-US" sz="1200" dirty="0"/>
          </a:p>
          <a:p>
            <a:r>
              <a:rPr lang="en-US" sz="1200" dirty="0"/>
              <a:t>adr1006028620</a:t>
            </a:r>
            <a:endParaRPr lang="en-US" dirty="0"/>
          </a:p>
        </p:txBody>
      </p:sp>
    </p:spTree>
    <p:extLst>
      <p:ext uri="{BB962C8B-B14F-4D97-AF65-F5344CB8AC3E}">
        <p14:creationId xmlns:p14="http://schemas.microsoft.com/office/powerpoint/2010/main" val="317163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Hazor is mentioned in the second set of Execration Texts (Egypt), the Amarna letters (Egypt), as well as in letters from the Mari palace (Mesopotamia). Hazor was at the end of a major trade route and was the Canaanite stronghold of the Fertile Crescent. Several Canaanite temples and stelae have been found at the site.</a:t>
            </a:r>
          </a:p>
          <a:p>
            <a:pPr marL="228600" indent="-228600" eaLnBrk="1" hangingPunct="1">
              <a:buFontTx/>
              <a:buAutoNum type="arabicPeriod"/>
            </a:pPr>
            <a:endParaRPr lang="en-US" dirty="0"/>
          </a:p>
          <a:p>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7091959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display was photographed in the </a:t>
            </a:r>
            <a:r>
              <a:rPr lang="en-US" sz="1200" dirty="0"/>
              <a:t>Nazareth Village. </a:t>
            </a:r>
            <a:r>
              <a:rPr lang="en-US" dirty="0"/>
              <a:t>Nazareth</a:t>
            </a:r>
            <a:r>
              <a:rPr lang="en-US" baseline="0" dirty="0"/>
              <a:t> Village recreates life as it was in the time of Jesus through its historic artifacts, modern reconstructions, and lively reenactments.</a:t>
            </a:r>
            <a:endParaRPr lang="en-US" sz="1200" dirty="0"/>
          </a:p>
          <a:p>
            <a:endParaRPr lang="en-US" sz="1200" dirty="0"/>
          </a:p>
          <a:p>
            <a:r>
              <a:rPr lang="en-US" sz="1200" dirty="0"/>
              <a:t>tb052704168</a:t>
            </a:r>
            <a:endParaRPr lang="en-US" dirty="0"/>
          </a:p>
        </p:txBody>
      </p:sp>
    </p:spTree>
    <p:extLst>
      <p:ext uri="{BB962C8B-B14F-4D97-AF65-F5344CB8AC3E}">
        <p14:creationId xmlns:p14="http://schemas.microsoft.com/office/powerpoint/2010/main" val="2792602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illustration of Jael killing Sisera was painted by James Tissot, circa </a:t>
            </a:r>
            <a:r>
              <a:rPr lang="en-US" dirty="0"/>
              <a:t>1896–1902. This image comes from The Jewish Museum and is in the public domain. Source: </a:t>
            </a:r>
            <a:r>
              <a:rPr lang="en-US" sz="1200" kern="1200" dirty="0">
                <a:solidFill>
                  <a:schemeClr val="tx1"/>
                </a:solidFill>
                <a:effectLst/>
                <a:latin typeface="+mn-lt"/>
                <a:ea typeface="+mn-ea"/>
                <a:cs typeface="+mn-cs"/>
              </a:rPr>
              <a:t>https://thejewishmuseum.org/collection/26430-jael-smote-sisera-and-slew-him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tjm26430183619021952</a:t>
            </a: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9756982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carved relief, which is roughly contemporary with the time of Deborah and Barak, is thought to depict two men sleeping by a fire. It dates to the reign of Akhenaten and was photographed at the Brooklyn Museum in New York City.</a:t>
            </a:r>
            <a:endParaRPr lang="en-US" dirty="0"/>
          </a:p>
          <a:p>
            <a:endParaRPr lang="en-US" dirty="0"/>
          </a:p>
          <a:p>
            <a:r>
              <a:rPr lang="en-US" dirty="0"/>
              <a:t>adr1606020771</a:t>
            </a:r>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124976600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“Barak Street” is located in the Baka neighborhood, south of the Old City.</a:t>
            </a:r>
          </a:p>
          <a:p>
            <a:endParaRPr lang="en-US" dirty="0"/>
          </a:p>
          <a:p>
            <a:r>
              <a:rPr lang="en-US" dirty="0"/>
              <a:t>lbd102218345</a:t>
            </a:r>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40432698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image comes from </a:t>
            </a:r>
            <a:r>
              <a:rPr lang="en-US" sz="1200" kern="1200" dirty="0" err="1">
                <a:solidFill>
                  <a:schemeClr val="tx1"/>
                </a:solidFill>
                <a:effectLst/>
                <a:latin typeface="+mn-lt"/>
                <a:ea typeface="+mn-ea"/>
                <a:cs typeface="+mn-cs"/>
              </a:rPr>
              <a:t>Doré's</a:t>
            </a:r>
            <a:r>
              <a:rPr lang="en-US" sz="1200" kern="1200" dirty="0">
                <a:solidFill>
                  <a:schemeClr val="tx1"/>
                </a:solidFill>
                <a:effectLst/>
                <a:latin typeface="+mn-lt"/>
                <a:ea typeface="+mn-ea"/>
                <a:cs typeface="+mn-cs"/>
              </a:rPr>
              <a:t> English Bible, 1866, and is public domain, via Wikimedia: </a:t>
            </a:r>
            <a:r>
              <a:rPr lang="en-US" sz="1200" u="sng" kern="1200" dirty="0">
                <a:solidFill>
                  <a:schemeClr val="tx1"/>
                </a:solidFill>
                <a:effectLst/>
                <a:latin typeface="+mn-lt"/>
                <a:ea typeface="+mn-ea"/>
                <a:cs typeface="+mn-cs"/>
                <a:hlinkClick r:id="rId3"/>
              </a:rPr>
              <a:t>https://commons.wikimedia.org/wiki/File:052.Jael_Kills_Sisera.jpg</a:t>
            </a:r>
            <a:endParaRPr lang="en-US" dirty="0"/>
          </a:p>
          <a:p>
            <a:endParaRPr lang="en-US" dirty="0"/>
          </a:p>
          <a:p>
            <a:r>
              <a:rPr lang="en-US" sz="1200" kern="1200" dirty="0">
                <a:solidFill>
                  <a:schemeClr val="tx1"/>
                </a:solidFill>
                <a:effectLst/>
                <a:latin typeface="+mn-lt"/>
                <a:ea typeface="+mn-ea"/>
                <a:cs typeface="+mn-cs"/>
              </a:rPr>
              <a:t>wiki1866462263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97569829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illustration of Jael killing Sisera was painted by James Tissot</a:t>
            </a:r>
            <a:r>
              <a:rPr lang="en-US" sz="1200" kern="1200" baseline="0" dirty="0">
                <a:solidFill>
                  <a:schemeClr val="tx1"/>
                </a:solidFill>
                <a:effectLst/>
                <a:latin typeface="+mn-lt"/>
                <a:ea typeface="+mn-ea"/>
                <a:cs typeface="+mn-cs"/>
              </a:rPr>
              <a:t>, circa</a:t>
            </a:r>
            <a:r>
              <a:rPr lang="en-US" dirty="0"/>
              <a:t> 1896–1902. This image comes from The Jewish Museum and is in the public domain. Source: https://thejewishmuseum.org/collection/26431-jael-shows-to-barak-sisera-lying-dead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tjm2643118362341952</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40432698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soldier on the right in this relief is setting fire to the tent of dead Arab</a:t>
            </a:r>
            <a:r>
              <a:rPr lang="en-US" baseline="0" dirty="0"/>
              <a:t> enemies. It comes from the </a:t>
            </a:r>
            <a:r>
              <a:rPr lang="en-US" dirty="0"/>
              <a:t>Nineveh palace of Ashurbanipal and illustrates the subjugation of enemies. This carved relief was photographed at</a:t>
            </a:r>
            <a:r>
              <a:rPr lang="en-US" baseline="0" dirty="0"/>
              <a:t> the Vatican Museums in Rome.</a:t>
            </a:r>
            <a:endParaRPr lang="en-US" dirty="0"/>
          </a:p>
          <a:p>
            <a:endParaRPr lang="en-US" dirty="0"/>
          </a:p>
          <a:p>
            <a:r>
              <a:rPr lang="en-US" dirty="0"/>
              <a:t>tb0512176457</a:t>
            </a:r>
          </a:p>
        </p:txBody>
      </p:sp>
    </p:spTree>
    <p:extLst>
      <p:ext uri="{BB962C8B-B14F-4D97-AF65-F5344CB8AC3E}">
        <p14:creationId xmlns:p14="http://schemas.microsoft.com/office/powerpoint/2010/main" val="22285305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It</a:t>
            </a:r>
            <a:r>
              <a:rPr lang="en-US" sz="1200" baseline="0" dirty="0"/>
              <a:t> is worth noting that Jabin is referred to as “the king of Canaan,” indicating the extensive area of his rule. </a:t>
            </a:r>
            <a:r>
              <a:rPr lang="en-US" dirty="0"/>
              <a:t>This artifact was photographed in the </a:t>
            </a:r>
            <a:r>
              <a:rPr lang="en-US" sz="1200" dirty="0"/>
              <a:t>Israel Museum.</a:t>
            </a:r>
          </a:p>
          <a:p>
            <a:endParaRPr lang="en-US" sz="1200" dirty="0"/>
          </a:p>
          <a:p>
            <a:r>
              <a:rPr lang="en-US" sz="1200" dirty="0"/>
              <a:t>tb032014090</a:t>
            </a:r>
            <a:endParaRPr lang="en-US" dirty="0"/>
          </a:p>
        </p:txBody>
      </p:sp>
    </p:spTree>
    <p:extLst>
      <p:ext uri="{BB962C8B-B14F-4D97-AF65-F5344CB8AC3E}">
        <p14:creationId xmlns:p14="http://schemas.microsoft.com/office/powerpoint/2010/main" val="22285305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Hazor suffered several destructions over the course of the Late Bronze Age (1550–1200 BC). The 13th century BC destruction was especially severe, encompassing the entire lower and upper mounds. This destruction included the burning of several temples/shrines and the beheading of numerous basalt idols (see slides below). </a:t>
            </a:r>
            <a:r>
              <a:rPr lang="en-US" b="0" baseline="0" dirty="0" err="1"/>
              <a:t>Yigal</a:t>
            </a:r>
            <a:r>
              <a:rPr lang="en-US" b="0" baseline="0" dirty="0"/>
              <a:t> Yadin (past excavator) and Amnon Ben-Tor (current excavator) connected this destruction with the Israelite conquest narratives in Joshua 11. However, proponents of the Early Date for the Exodus associate this final destruction with Deborah and Barak in Judges 4, and assign the earlier destruction of Hazor in the Late Bronze Age with Joshua as described in Joshua 11 (Petrovich 2008, Wood 2005). The next slide includes labels identifying some of the key features of </a:t>
            </a:r>
            <a:r>
              <a:rPr lang="en-US" b="0" baseline="0" dirty="0" err="1"/>
              <a:t>Hazor’s</a:t>
            </a:r>
            <a:r>
              <a:rPr lang="en-US" b="0" baseline="0" dirty="0"/>
              <a:t> upper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References:</a:t>
            </a:r>
            <a:endParaRPr lang="en-US" sz="1200" kern="1200" dirty="0">
              <a:solidFill>
                <a:schemeClr val="tx1"/>
              </a:solidFill>
              <a:effectLst/>
              <a:latin typeface="+mn-lt"/>
              <a:ea typeface="+mn-ea"/>
              <a:cs typeface="+mn-cs"/>
            </a:endParaRPr>
          </a:p>
          <a:p>
            <a:r>
              <a:rPr lang="en-US" dirty="0" err="1"/>
              <a:t>Petrovich</a:t>
            </a:r>
            <a:r>
              <a:rPr lang="en-US" dirty="0"/>
              <a:t>, Douglas. </a:t>
            </a:r>
          </a:p>
          <a:p>
            <a:pPr marL="685800" indent="-457200">
              <a:tabLst>
                <a:tab pos="685800" algn="l"/>
              </a:tabLst>
            </a:pPr>
            <a:r>
              <a:rPr lang="en-US" dirty="0"/>
              <a:t>2008	The Dating of Hazor’s Destruction in Joshua 11 by Way of Biblical, Archaeological, and Epigraphical Evidence. </a:t>
            </a:r>
            <a:r>
              <a:rPr lang="en-US" i="1" dirty="0"/>
              <a:t>Journal of the Evangelical Theological Society </a:t>
            </a:r>
            <a:r>
              <a:rPr lang="en-US" dirty="0"/>
              <a:t>51: 489–512.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Wood, Bryant G. </a:t>
            </a:r>
          </a:p>
          <a:p>
            <a:pPr marL="685800" indent="-457200">
              <a:tabLst>
                <a:tab pos="685800" algn="l"/>
              </a:tabLst>
            </a:pPr>
            <a:r>
              <a:rPr lang="en-US" dirty="0"/>
              <a:t>2005	The Rise and Fall of the 13th-Century Exodus-Conquest Theory. </a:t>
            </a:r>
            <a:r>
              <a:rPr lang="en-US" i="1" dirty="0"/>
              <a:t>Journal of the Evangelical Theological Society </a:t>
            </a:r>
            <a:r>
              <a:rPr lang="en-US" dirty="0"/>
              <a:t>48: 475–89. </a:t>
            </a:r>
            <a:endParaRPr lang="en-US" sz="1200" kern="1200" dirty="0">
              <a:solidFill>
                <a:schemeClr val="tx1"/>
              </a:solidFill>
              <a:effectLst/>
              <a:latin typeface="+mn-lt"/>
              <a:ea typeface="+mn-ea"/>
              <a:cs typeface="+mn-cs"/>
            </a:endParaRPr>
          </a:p>
          <a:p>
            <a:endParaRPr lang="en-US" dirty="0"/>
          </a:p>
          <a:p>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4250647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err="1"/>
              <a:t>Hazor</a:t>
            </a:r>
            <a:r>
              <a:rPr lang="en-US" b="0" baseline="0" dirty="0"/>
              <a:t> suffered several destructions over the course of the Late Bronze Age (1550–1200 BC). The 13th century BC destruction was especially severe, encompassing the entire lower and upper mounds. This destruction included the burning of several temples/shrines and the beheading of numerous basalt idols (see slides below). </a:t>
            </a:r>
            <a:r>
              <a:rPr lang="en-US" b="0" baseline="0" dirty="0" err="1"/>
              <a:t>Yigal</a:t>
            </a:r>
            <a:r>
              <a:rPr lang="en-US" b="0" baseline="0" dirty="0"/>
              <a:t> </a:t>
            </a:r>
            <a:r>
              <a:rPr lang="en-US" b="0" baseline="0" dirty="0" err="1"/>
              <a:t>Yadin</a:t>
            </a:r>
            <a:r>
              <a:rPr lang="en-US" b="0" baseline="0" dirty="0"/>
              <a:t> (past excavator) and </a:t>
            </a:r>
            <a:r>
              <a:rPr lang="en-US" b="0" baseline="0" dirty="0" err="1"/>
              <a:t>Amnon</a:t>
            </a:r>
            <a:r>
              <a:rPr lang="en-US" b="0" baseline="0" dirty="0"/>
              <a:t> Ben-Tor (current excavator) connected this destruction with the Israelite conquest narratives in Joshua 11. However, proponents of the Early Date for the Exodus associate this final destruction with Deborah and Barak in Judges 4, and assign the earlier destruction of </a:t>
            </a:r>
            <a:r>
              <a:rPr lang="en-US" b="0" baseline="0" dirty="0" err="1"/>
              <a:t>Hazor</a:t>
            </a:r>
            <a:r>
              <a:rPr lang="en-US" b="0" baseline="0" dirty="0"/>
              <a:t> in the Late Bronze Age with Joshua as described in Joshua 11 (</a:t>
            </a:r>
            <a:r>
              <a:rPr lang="en-US" b="0" baseline="0" dirty="0" err="1"/>
              <a:t>Petrovich</a:t>
            </a:r>
            <a:r>
              <a:rPr lang="en-US" b="0" baseline="0" dirty="0"/>
              <a:t> 2008, Wood 2005). The next slide includes labels identifying some of the key features of </a:t>
            </a:r>
            <a:r>
              <a:rPr lang="en-US" b="0" baseline="0" dirty="0" err="1"/>
              <a:t>Hazor’s</a:t>
            </a:r>
            <a:r>
              <a:rPr lang="en-US" b="0" baseline="0" dirty="0"/>
              <a:t> upper city.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References:</a:t>
            </a:r>
            <a:endParaRPr lang="en-US" sz="1200" kern="1200" dirty="0">
              <a:solidFill>
                <a:schemeClr val="tx1"/>
              </a:solidFill>
              <a:effectLst/>
              <a:latin typeface="+mn-lt"/>
              <a:ea typeface="+mn-ea"/>
              <a:cs typeface="+mn-cs"/>
            </a:endParaRPr>
          </a:p>
          <a:p>
            <a:r>
              <a:rPr lang="en-US" dirty="0" err="1"/>
              <a:t>Petrovich</a:t>
            </a:r>
            <a:r>
              <a:rPr lang="en-US" dirty="0"/>
              <a:t>, Douglas. </a:t>
            </a:r>
          </a:p>
          <a:p>
            <a:pPr marL="685800" indent="-457200">
              <a:tabLst>
                <a:tab pos="685800" algn="l"/>
              </a:tabLst>
            </a:pPr>
            <a:r>
              <a:rPr lang="en-US" dirty="0"/>
              <a:t>2008	The Dating of Hazor’s Destruction in Joshua 11 by Way of Biblical, Archaeological, and Epigraphical Evidence. </a:t>
            </a:r>
            <a:r>
              <a:rPr lang="en-US" i="1" dirty="0"/>
              <a:t>Journal of the Evangelical Theological Society </a:t>
            </a:r>
            <a:r>
              <a:rPr lang="en-US" dirty="0"/>
              <a:t>51: 489–512.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Wood, Bryant G. </a:t>
            </a:r>
          </a:p>
          <a:p>
            <a:pPr marL="685800" indent="-457200">
              <a:tabLst>
                <a:tab pos="685800" algn="l"/>
              </a:tabLst>
            </a:pPr>
            <a:r>
              <a:rPr lang="en-US" dirty="0"/>
              <a:t>2005	The Rise and Fall of the 13th-Century Exodus-Conquest Theory. </a:t>
            </a:r>
            <a:r>
              <a:rPr lang="en-US" i="1" dirty="0"/>
              <a:t>Journal of the Evangelical Theological Society </a:t>
            </a:r>
            <a:r>
              <a:rPr lang="en-US" dirty="0"/>
              <a:t>48: 475–89. </a:t>
            </a:r>
            <a:endParaRPr lang="en-US" sz="1200" kern="1200" dirty="0">
              <a:solidFill>
                <a:schemeClr val="tx1"/>
              </a:solidFill>
              <a:effectLst/>
              <a:latin typeface="+mn-lt"/>
              <a:ea typeface="+mn-ea"/>
              <a:cs typeface="+mn-cs"/>
            </a:endParaRPr>
          </a:p>
          <a:p>
            <a:endParaRPr lang="en-US" dirty="0"/>
          </a:p>
          <a:p>
            <a:r>
              <a:rPr lang="en-US" dirty="0"/>
              <a:t>tbs112040011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575043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Joshua 11:1-15, Jabin, king of Hazor, called all the cities together to fight against Joshua. Joshua killed the king of the city,</a:t>
            </a:r>
            <a:r>
              <a:rPr lang="en-US" baseline="0" dirty="0"/>
              <a:t> and </a:t>
            </a:r>
            <a:r>
              <a:rPr lang="en-US" dirty="0"/>
              <a:t>Hazor was one of only three cities burned by Joshua in the conquest.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tbs112220011</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7945984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The structure located under the modern roof is a massive palace from the end of the Late Bronze Age. It was destroyed in a massive fire. It is worth noting that despite the fact that Hazor was resettled and heavily fortified during the Iron II, the area of the Canaanite palace was never used again even though it was situated at the most desirable location on the tell. In fact, the excavators found a few shrines dating from the Iron I and Iron IIA that they suggest were devoted to the remembrance of the Israelite destruction of Hazor. </a:t>
            </a:r>
          </a:p>
          <a:p>
            <a:endParaRPr lang="en-US" sz="1200" dirty="0"/>
          </a:p>
          <a:p>
            <a:r>
              <a:rPr lang="en-US" sz="1200" dirty="0"/>
              <a:t>tb100705560</a:t>
            </a:r>
            <a:endParaRPr lang="en-US" dirty="0"/>
          </a:p>
        </p:txBody>
      </p:sp>
    </p:spTree>
    <p:extLst>
      <p:ext uri="{BB962C8B-B14F-4D97-AF65-F5344CB8AC3E}">
        <p14:creationId xmlns:p14="http://schemas.microsoft.com/office/powerpoint/2010/main" val="320948125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fire that destroyed the final Canaanite</a:t>
            </a:r>
            <a:r>
              <a:rPr lang="en-US" baseline="0" dirty="0"/>
              <a:t> palace at Hazor was intense enough to cause the basalt orthostats lining the palace to fracture, as seen in this photo.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tb061416469</a:t>
            </a:r>
          </a:p>
        </p:txBody>
      </p:sp>
    </p:spTree>
    <p:extLst>
      <p:ext uri="{BB962C8B-B14F-4D97-AF65-F5344CB8AC3E}">
        <p14:creationId xmlns:p14="http://schemas.microsoft.com/office/powerpoint/2010/main" val="320948125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final Canaanite palace superstructure was built of mudbrick with wooden beams incorporated both horizontally and vertically. The wooden beams seen here are modern beams inserted where the ancient beams once stood. The heat of the fire that destroyed this palace was intense enough that some of the mudbricks were fired, creating hard and long-lasting bricks. After the destruction of Canaanite Hazor, the city was abandoned. The only meager evidence of habitation is the presence of stone-lined silos dug into the ground that were apparently used by squatters for grain storage. It was not until the rise of the Israelite kings that Hazor was once more and fortified (1 </a:t>
            </a:r>
            <a:r>
              <a:rPr lang="en-US" baseline="0" dirty="0" err="1"/>
              <a:t>Kgs</a:t>
            </a:r>
            <a:r>
              <a:rPr lang="en-US" baseline="0" dirty="0"/>
              <a:t> 9:15), as is evidenced by the archaeological record.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adr1305061593</a:t>
            </a:r>
          </a:p>
        </p:txBody>
      </p:sp>
    </p:spTree>
    <p:extLst>
      <p:ext uri="{BB962C8B-B14F-4D97-AF65-F5344CB8AC3E}">
        <p14:creationId xmlns:p14="http://schemas.microsoft.com/office/powerpoint/2010/main" val="32094812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Judges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https://www.bibleplaces.com/judges/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Steven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Judges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1116845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a period when the city was neglected and habitation</a:t>
            </a:r>
            <a:r>
              <a:rPr lang="en-US" baseline="0" dirty="0"/>
              <a:t> was sparse, </a:t>
            </a:r>
            <a:r>
              <a:rPr lang="en-US" dirty="0"/>
              <a:t>Solomon rebuilt the upper city of Hazor, seen here in the foreground (1 Kgs 9:15).</a:t>
            </a:r>
          </a:p>
          <a:p>
            <a:endParaRPr lang="en-US" dirty="0"/>
          </a:p>
          <a:p>
            <a:r>
              <a:rPr lang="en-US" dirty="0"/>
              <a:t>ws011315095</a:t>
            </a:r>
          </a:p>
        </p:txBody>
      </p:sp>
    </p:spTree>
    <p:extLst>
      <p:ext uri="{BB962C8B-B14F-4D97-AF65-F5344CB8AC3E}">
        <p14:creationId xmlns:p14="http://schemas.microsoft.com/office/powerpoint/2010/main" val="4260684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Huleh Valley</a:t>
            </a:r>
            <a:r>
              <a:rPr lang="en-US" sz="1200" baseline="0" dirty="0"/>
              <a:t> and snow-capped Mount Hermon are visible in the background of this photo.</a:t>
            </a:r>
            <a:endParaRPr lang="en-US" sz="1200" dirty="0"/>
          </a:p>
          <a:p>
            <a:endParaRPr lang="en-US" sz="1200" dirty="0"/>
          </a:p>
          <a:p>
            <a:r>
              <a:rPr lang="en-US" sz="1200" dirty="0"/>
              <a:t>ws011315081</a:t>
            </a:r>
            <a:endParaRPr lang="en-US" dirty="0"/>
          </a:p>
        </p:txBody>
      </p:sp>
    </p:spTree>
    <p:extLst>
      <p:ext uri="{BB962C8B-B14F-4D97-AF65-F5344CB8AC3E}">
        <p14:creationId xmlns:p14="http://schemas.microsoft.com/office/powerpoint/2010/main" val="320891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The structure that lies beneath</a:t>
            </a:r>
            <a:r>
              <a:rPr lang="en-US" sz="1200" baseline="0" dirty="0"/>
              <a:t> the protective modern roof in this photo is the final Canaanite palace. The foundations were built of finely cut basalt stones, above which were mudbrick walls. The </a:t>
            </a:r>
            <a:r>
              <a:rPr lang="en-US" sz="1200" baseline="0" dirty="0" err="1"/>
              <a:t>squarish</a:t>
            </a:r>
            <a:r>
              <a:rPr lang="en-US" sz="1200" baseline="0" dirty="0"/>
              <a:t> ruin in the foreground may have been an altar. A temple was found on the north side of this square (off the photo to the right), which was likely associated with this altar.</a:t>
            </a:r>
            <a:endParaRPr lang="en-US" sz="1200" dirty="0"/>
          </a:p>
          <a:p>
            <a:endParaRPr lang="en-US" sz="1200" dirty="0"/>
          </a:p>
          <a:p>
            <a:r>
              <a:rPr lang="en-US" sz="1200" dirty="0"/>
              <a:t>tb032607744</a:t>
            </a:r>
            <a:endParaRPr lang="en-US" dirty="0"/>
          </a:p>
        </p:txBody>
      </p:sp>
    </p:spTree>
    <p:extLst>
      <p:ext uri="{BB962C8B-B14F-4D97-AF65-F5344CB8AC3E}">
        <p14:creationId xmlns:p14="http://schemas.microsoft.com/office/powerpoint/2010/main" val="311359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Judges 4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https://www.bibleplaces.com/judges/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Steven Anderson,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Judges volume are provided free, lifetime updates to the collection.</a:t>
            </a:r>
            <a:endParaRPr lang="en-US" sz="12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692809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Harosheth-hagoiim</a:t>
            </a:r>
            <a:r>
              <a:rPr lang="en-US" b="0" baseline="0" dirty="0"/>
              <a:t> is only definitively mentioned in Judges 4 (verses 2, 13, and 16), and its location and etymology remain unclear.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Harosheth</a:t>
            </a:r>
            <a:r>
              <a:rPr lang="en-US" sz="1200" kern="1200" dirty="0">
                <a:solidFill>
                  <a:schemeClr val="tx1"/>
                </a:solidFill>
                <a:effectLst/>
                <a:latin typeface="+mn-lt"/>
                <a:ea typeface="+mn-ea"/>
                <a:cs typeface="+mn-cs"/>
              </a:rPr>
              <a:t>” could be related to the Akkadian </a:t>
            </a:r>
            <a:r>
              <a:rPr lang="en-US" sz="1200" i="1" kern="1200" dirty="0" err="1">
                <a:solidFill>
                  <a:schemeClr val="tx1"/>
                </a:solidFill>
                <a:effectLst/>
                <a:latin typeface="+mn-lt"/>
                <a:ea typeface="+mn-ea"/>
                <a:cs typeface="+mn-cs"/>
              </a:rPr>
              <a:t>erištu</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“cultivated land.” The term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hagoiim</a:t>
            </a:r>
            <a:r>
              <a:rPr lang="en-US" sz="1200" kern="1200" baseline="0" dirty="0">
                <a:solidFill>
                  <a:schemeClr val="tx1"/>
                </a:solidFill>
                <a:effectLst/>
                <a:latin typeface="+mn-lt"/>
                <a:ea typeface="+mn-ea"/>
                <a:cs typeface="+mn-cs"/>
              </a:rPr>
              <a:t>” is Hebrew for “the nations” or “the Gentiles,” so together these two words might mean </a:t>
            </a:r>
            <a:r>
              <a:rPr lang="en-US" sz="1200" kern="1200" dirty="0">
                <a:solidFill>
                  <a:schemeClr val="tx1"/>
                </a:solidFill>
                <a:effectLst/>
                <a:latin typeface="+mn-lt"/>
                <a:ea typeface="+mn-ea"/>
                <a:cs typeface="+mn-cs"/>
              </a:rPr>
              <a:t>“cultivated lands of the Gentiles.” Judges 5:19 indicates that this region is to be found in the same</a:t>
            </a:r>
            <a:r>
              <a:rPr lang="en-US" sz="1200" kern="1200" baseline="0" dirty="0">
                <a:solidFill>
                  <a:schemeClr val="tx1"/>
                </a:solidFill>
                <a:effectLst/>
                <a:latin typeface="+mn-lt"/>
                <a:ea typeface="+mn-ea"/>
                <a:cs typeface="+mn-cs"/>
              </a:rPr>
              <a:t> area as Megiddo and Taanach.</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 is possible that </a:t>
            </a:r>
            <a:r>
              <a:rPr lang="en-US" b="0" baseline="0" dirty="0" err="1"/>
              <a:t>Goiim</a:t>
            </a:r>
            <a:r>
              <a:rPr lang="en-US" b="0" baseline="0" dirty="0"/>
              <a:t> of Galilee (Josh 12:23, following the LXX “Galilee” over the MT’s “Gilgal”) represents the same locality as </a:t>
            </a:r>
            <a:r>
              <a:rPr lang="en-US" b="0" i="0" baseline="0" dirty="0" err="1"/>
              <a:t>Harosheth-hagoyim</a:t>
            </a:r>
            <a:r>
              <a:rPr lang="en-US" b="0" i="1" baseline="0" dirty="0"/>
              <a:t>.</a:t>
            </a:r>
            <a:r>
              <a:rPr lang="en-US" b="0" baseline="0" dirty="0"/>
              <a:t> The </a:t>
            </a:r>
            <a:r>
              <a:rPr lang="en-US" baseline="0" dirty="0"/>
              <a:t>general geographic context of the list in Joshua 12 would favor the Septuagintal reading of “in the Galilee” over the Masoretic Text’s “in Gilgal,” which would also point to a location near the preceding towns of Taanach, Megiddo, Jokneam, Kedesh, and Dor (Josh 12:21-23; cf. </a:t>
            </a:r>
            <a:r>
              <a:rPr lang="en-US" baseline="0" dirty="0" err="1"/>
              <a:t>Judg</a:t>
            </a:r>
            <a:r>
              <a:rPr lang="en-US" baseline="0" dirty="0"/>
              <a:t> 5:19). It is also possible that the toponym is mentioned in Isaiah 9:1, which states “in the former time he brought into contempt the land of Zebulun and the land of Naphtali, but in the latter time he has made it glorious, by the way of the sea, beyond the Jordan, </a:t>
            </a:r>
            <a:r>
              <a:rPr lang="en-US" b="1" baseline="0" dirty="0"/>
              <a:t>Galilee of the </a:t>
            </a:r>
            <a:r>
              <a:rPr lang="en-US" b="1" baseline="0" dirty="0" err="1"/>
              <a:t>Goiim</a:t>
            </a:r>
            <a:r>
              <a:rPr lang="en-US" b="0" baseline="0" dirty="0"/>
              <a:t>”</a:t>
            </a:r>
            <a:r>
              <a:rPr lang="en-US" b="1" baseline="0" dirty="0"/>
              <a:t> </a:t>
            </a:r>
            <a:r>
              <a:rPr lang="en-US" baseline="0" dirty="0"/>
              <a:t>(cf. also Matt 4:15). The statement in Isaiah is probably connected with the campaign of </a:t>
            </a:r>
            <a:r>
              <a:rPr lang="en-US" baseline="0" dirty="0" err="1"/>
              <a:t>Tiglath-pileser</a:t>
            </a:r>
            <a:r>
              <a:rPr lang="en-US" baseline="0" dirty="0"/>
              <a:t> III in 732 BC, which included an attack on Gilead and Galilee (i.e., Zebulun and Naphtali; see 2 Kgs 15:29 and various Neo-Assyrian annals). While there are varied opinions on the exact identification, it seems best to follow </a:t>
            </a:r>
            <a:r>
              <a:rPr lang="en-US" baseline="0" dirty="0" err="1"/>
              <a:t>Aharoni’s</a:t>
            </a:r>
            <a:r>
              <a:rPr lang="en-US" baseline="0" dirty="0"/>
              <a:t> suggestion to understand </a:t>
            </a:r>
            <a:r>
              <a:rPr lang="en-US" b="0" dirty="0" err="1"/>
              <a:t>Harosheth-hagoyim</a:t>
            </a:r>
            <a:r>
              <a:rPr lang="en-US" b="0" baseline="0" dirty="0"/>
              <a:t> and its variants as a regional term that refers to the plain near Megiddo and Taanach (Aharoni 1979: 221; Rainey and </a:t>
            </a:r>
            <a:r>
              <a:rPr lang="en-US" b="0" baseline="0" dirty="0" err="1"/>
              <a:t>Notley</a:t>
            </a:r>
            <a:r>
              <a:rPr lang="en-US" b="0" baseline="0" dirty="0"/>
              <a:t> 2014: 150).</a:t>
            </a:r>
            <a:endParaRPr lang="en-US" baseline="0" dirty="0"/>
          </a:p>
          <a:p>
            <a:endParaRPr lang="en-US" dirty="0"/>
          </a:p>
          <a:p>
            <a:r>
              <a:rPr lang="en-US" b="1" dirty="0"/>
              <a:t>References:</a:t>
            </a:r>
          </a:p>
          <a:p>
            <a:r>
              <a:rPr lang="en-US" sz="1200" kern="1200" dirty="0">
                <a:solidFill>
                  <a:schemeClr val="tx1"/>
                </a:solidFill>
                <a:effectLst/>
                <a:latin typeface="+mn-lt"/>
                <a:ea typeface="+mn-ea"/>
                <a:cs typeface="+mn-cs"/>
              </a:rPr>
              <a:t>Aharoni, Yohanan.</a:t>
            </a:r>
          </a:p>
          <a:p>
            <a:pPr marL="685800" indent="-457200">
              <a:tabLst>
                <a:tab pos="685800" algn="l"/>
              </a:tabLst>
            </a:pPr>
            <a:r>
              <a:rPr lang="en-US" sz="1200" kern="1200" dirty="0">
                <a:solidFill>
                  <a:schemeClr val="tx1"/>
                </a:solidFill>
                <a:effectLst/>
                <a:latin typeface="+mn-lt"/>
                <a:ea typeface="+mn-ea"/>
                <a:cs typeface="+mn-cs"/>
              </a:rPr>
              <a:t>1979	</a:t>
            </a:r>
            <a:r>
              <a:rPr lang="en-US" sz="1200" i="1" kern="1200" dirty="0">
                <a:solidFill>
                  <a:schemeClr val="tx1"/>
                </a:solidFill>
                <a:effectLst/>
                <a:latin typeface="+mn-lt"/>
                <a:ea typeface="+mn-ea"/>
                <a:cs typeface="+mn-cs"/>
              </a:rPr>
              <a:t>The Land of the Bible: A Historical Geography</a:t>
            </a:r>
            <a:r>
              <a:rPr lang="en-US" sz="1200" kern="1200" dirty="0">
                <a:solidFill>
                  <a:schemeClr val="tx1"/>
                </a:solidFill>
                <a:effectLst/>
                <a:latin typeface="+mn-lt"/>
                <a:ea typeface="+mn-ea"/>
                <a:cs typeface="+mn-cs"/>
              </a:rPr>
              <a:t>. Trans. Anson F. Rainey, from Hebrew. Philadelphia: Westminster Press.</a:t>
            </a:r>
            <a:r>
              <a:rPr lang="en-US" dirty="0">
                <a:effectLst/>
              </a:rPr>
              <a:t> </a:t>
            </a:r>
          </a:p>
          <a:p>
            <a:r>
              <a:rPr lang="en-US" sz="1200" kern="1200" dirty="0">
                <a:solidFill>
                  <a:schemeClr val="tx1"/>
                </a:solidFill>
                <a:effectLst/>
                <a:latin typeface="+mn-lt"/>
                <a:ea typeface="+mn-ea"/>
                <a:cs typeface="+mn-cs"/>
              </a:rPr>
              <a:t>Rainey, Anson F., and Notley, R. Steven.</a:t>
            </a:r>
          </a:p>
          <a:p>
            <a:pPr marL="685800" indent="-457200">
              <a:tabLst>
                <a:tab pos="685800" algn="l"/>
              </a:tabLst>
            </a:pPr>
            <a:r>
              <a:rPr lang="en-US" sz="1200" kern="1200" dirty="0">
                <a:solidFill>
                  <a:schemeClr val="tx1"/>
                </a:solidFill>
                <a:effectLst/>
                <a:latin typeface="+mn-lt"/>
                <a:ea typeface="+mn-ea"/>
                <a:cs typeface="+mn-cs"/>
              </a:rPr>
              <a:t>2014	</a:t>
            </a:r>
            <a:r>
              <a:rPr lang="en-US" sz="1200" i="1" kern="1200" dirty="0">
                <a:solidFill>
                  <a:schemeClr val="tx1"/>
                </a:solidFill>
                <a:effectLst/>
                <a:latin typeface="+mn-lt"/>
                <a:ea typeface="+mn-ea"/>
                <a:cs typeface="+mn-cs"/>
              </a:rPr>
              <a:t>The Sacred Bridge</a:t>
            </a:r>
            <a:r>
              <a:rPr lang="en-US" sz="1200" kern="1200" dirty="0">
                <a:solidFill>
                  <a:schemeClr val="tx1"/>
                </a:solidFill>
                <a:effectLst/>
                <a:latin typeface="+mn-lt"/>
                <a:ea typeface="+mn-ea"/>
                <a:cs typeface="+mn-cs"/>
              </a:rPr>
              <a:t>. 2nd edition. Jerusalem: </a:t>
            </a:r>
            <a:r>
              <a:rPr lang="en-US" sz="1200" kern="1200" dirty="0" err="1">
                <a:solidFill>
                  <a:schemeClr val="tx1"/>
                </a:solidFill>
                <a:effectLst/>
                <a:latin typeface="+mn-lt"/>
                <a:ea typeface="+mn-ea"/>
                <a:cs typeface="+mn-cs"/>
              </a:rPr>
              <a:t>Carta</a:t>
            </a:r>
            <a:r>
              <a:rPr lang="en-US" sz="1200" kern="1200" dirty="0">
                <a:solidFill>
                  <a:schemeClr val="tx1"/>
                </a:solidFill>
                <a:effectLst/>
                <a:latin typeface="+mn-lt"/>
                <a:ea typeface="+mn-ea"/>
                <a:cs typeface="+mn-cs"/>
              </a:rPr>
              <a:t> Jerusalem.</a:t>
            </a:r>
            <a:r>
              <a:rPr lang="en-US" dirty="0">
                <a:effectLst/>
              </a:rPr>
              <a:t> </a:t>
            </a:r>
            <a:endParaRPr lang="en-US" b="1" dirty="0"/>
          </a:p>
          <a:p>
            <a:endParaRPr lang="en-US" dirty="0"/>
          </a:p>
          <a:p>
            <a:r>
              <a:rPr lang="en-US" dirty="0"/>
              <a:t>tb121704968</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356932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Excavator Adam Zertal proposed that the site of el-</a:t>
            </a:r>
            <a:r>
              <a:rPr lang="en-US" dirty="0" err="1"/>
              <a:t>Ahwat</a:t>
            </a:r>
            <a:r>
              <a:rPr lang="en-US" dirty="0"/>
              <a:t> should be identified with </a:t>
            </a:r>
            <a:r>
              <a:rPr lang="en-US" dirty="0" err="1"/>
              <a:t>Harosheth-hagoiim</a:t>
            </a:r>
            <a:r>
              <a:rPr lang="en-US" dirty="0"/>
              <a:t>. While its location on the western side of Mount Carmel seems to be contrary to the apparent location in the valley (4:13), several photographs are included here for the sake of completeness and because no other site has widespread recognition as </a:t>
            </a:r>
            <a:r>
              <a:rPr lang="en-US" dirty="0" err="1"/>
              <a:t>Harosheth-hagoiim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adr1805260005</a:t>
            </a:r>
          </a:p>
        </p:txBody>
      </p:sp>
      <p:sp>
        <p:nvSpPr>
          <p:cNvPr id="4" name="Slide Number Placeholder 3"/>
          <p:cNvSpPr>
            <a:spLocks noGrp="1"/>
          </p:cNvSpPr>
          <p:nvPr>
            <p:ph type="sldNum" sz="quarter" idx="5"/>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481437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Zertal dated to the remains at el-</a:t>
            </a:r>
            <a:r>
              <a:rPr lang="en-US" dirty="0" err="1"/>
              <a:t>Ahwat</a:t>
            </a:r>
            <a:r>
              <a:rPr lang="en-US" dirty="0"/>
              <a:t> to 1220–1150 BC, and he identified Sisera as belonging to the tribe of the Shardana who settled here. Those who hold to an early date for the Conquest would date the events of Judges 4 to the 13th century. This photograph shows Area D of the excavations.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adr1305196373</a:t>
            </a:r>
          </a:p>
        </p:txBody>
      </p:sp>
      <p:sp>
        <p:nvSpPr>
          <p:cNvPr id="4" name="Slide Number Placeholder 3"/>
          <p:cNvSpPr>
            <a:spLocks noGrp="1"/>
          </p:cNvSpPr>
          <p:nvPr>
            <p:ph type="sldNum" sz="quarter" idx="5"/>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142113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of the excavations have been published in Adam Zertal, ed., </a:t>
            </a:r>
            <a:r>
              <a:rPr lang="en-US" sz="1200" b="0" i="1" kern="1200" dirty="0">
                <a:solidFill>
                  <a:schemeClr val="tx1"/>
                </a:solidFill>
                <a:effectLst/>
                <a:latin typeface="+mn-lt"/>
                <a:ea typeface="+mn-ea"/>
                <a:cs typeface="+mn-cs"/>
              </a:rPr>
              <a:t>El-</a:t>
            </a:r>
            <a:r>
              <a:rPr lang="en-US" sz="1200" b="0" i="1" kern="1200" dirty="0" err="1">
                <a:solidFill>
                  <a:schemeClr val="tx1"/>
                </a:solidFill>
                <a:effectLst/>
                <a:latin typeface="+mn-lt"/>
                <a:ea typeface="+mn-ea"/>
                <a:cs typeface="+mn-cs"/>
              </a:rPr>
              <a:t>Ahwat</a:t>
            </a:r>
            <a:r>
              <a:rPr lang="en-US" sz="1200" b="0" i="1" kern="1200" dirty="0">
                <a:solidFill>
                  <a:schemeClr val="tx1"/>
                </a:solidFill>
                <a:effectLst/>
                <a:latin typeface="+mn-lt"/>
                <a:ea typeface="+mn-ea"/>
                <a:cs typeface="+mn-cs"/>
              </a:rPr>
              <a:t>: A Fortified Site from the Early Iron Age Near Nahal 'Iron, Israel: Excavations 1993–2000</a:t>
            </a:r>
            <a:r>
              <a:rPr lang="en-US" sz="1200" b="0" i="0" kern="1200" dirty="0">
                <a:solidFill>
                  <a:schemeClr val="tx1"/>
                </a:solidFill>
                <a:effectLst/>
                <a:latin typeface="+mn-lt"/>
                <a:ea typeface="+mn-ea"/>
                <a:cs typeface="+mn-cs"/>
              </a:rPr>
              <a:t>. Culture and History of the Ancient Near East, vol. 24. Leiden: Brill, 2011. An abstract and table of contents of the book is available here: https://brill.com/view/title/15651.</a:t>
            </a:r>
          </a:p>
          <a:p>
            <a:endParaRPr lang="en-US" sz="1200" b="0" i="0" kern="1200" dirty="0">
              <a:solidFill>
                <a:schemeClr val="tx1"/>
              </a:solidFill>
              <a:effectLst/>
              <a:latin typeface="+mn-lt"/>
              <a:ea typeface="+mn-ea"/>
              <a:cs typeface="+mn-cs"/>
            </a:endParaRPr>
          </a:p>
          <a:p>
            <a:r>
              <a:rPr lang="en-US" dirty="0"/>
              <a:t>adr1305196353</a:t>
            </a:r>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863944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adr1305196360</a:t>
            </a:r>
          </a:p>
        </p:txBody>
      </p:sp>
      <p:sp>
        <p:nvSpPr>
          <p:cNvPr id="4" name="Slide Number Placeholder 3"/>
          <p:cNvSpPr>
            <a:spLocks noGrp="1"/>
          </p:cNvSpPr>
          <p:nvPr>
            <p:ph type="sldNum" sz="quarter" idx="5"/>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46069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excavators identified this large building as a governor’s palace. The bronze plaque shown on the next slide was discovered here.</a:t>
            </a:r>
          </a:p>
          <a:p>
            <a:endParaRPr lang="en-US" dirty="0"/>
          </a:p>
          <a:p>
            <a:r>
              <a:rPr lang="en-US" dirty="0"/>
              <a:t>adr1305196365</a:t>
            </a:r>
          </a:p>
        </p:txBody>
      </p:sp>
      <p:sp>
        <p:nvSpPr>
          <p:cNvPr id="4" name="Slide Number Placeholder 3"/>
          <p:cNvSpPr>
            <a:spLocks noGrp="1"/>
          </p:cNvSpPr>
          <p:nvPr>
            <p:ph type="sldNum" sz="quarter" idx="5"/>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415583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Archaeologists have proposed that this bronze plaque actually served as a linchpin for the wheel of a chariot. Archaeologist Adam Zertal believes that this lends support to his theory that el-</a:t>
            </a:r>
            <a:r>
              <a:rPr lang="en-US" dirty="0" err="1"/>
              <a:t>Ahwat</a:t>
            </a:r>
            <a:r>
              <a:rPr lang="en-US" dirty="0"/>
              <a:t> is to be identified with </a:t>
            </a:r>
            <a:r>
              <a:rPr lang="en-US" dirty="0" err="1"/>
              <a:t>Harosheth-hagoiim</a:t>
            </a:r>
            <a:r>
              <a:rPr lang="en-US" dirty="0"/>
              <a:t>. For more information, see this press release from the University of Haifa: https://web.archive.org/web/20100705114906/http://newmedia-eng.haifa.ac.il/?p=3309</a:t>
            </a:r>
          </a:p>
          <a:p>
            <a:endParaRPr lang="en-US" dirty="0"/>
          </a:p>
          <a:p>
            <a:r>
              <a:rPr lang="en-US" dirty="0"/>
              <a:t>adr1805253426</a:t>
            </a:r>
          </a:p>
        </p:txBody>
      </p:sp>
      <p:sp>
        <p:nvSpPr>
          <p:cNvPr id="4" name="Slide Number Placeholder 3"/>
          <p:cNvSpPr>
            <a:spLocks noGrp="1"/>
          </p:cNvSpPr>
          <p:nvPr>
            <p:ph type="sldNum" sz="quarter" idx="5"/>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2343001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proximity of el-</a:t>
            </a:r>
            <a:r>
              <a:rPr lang="en-US" dirty="0" err="1"/>
              <a:t>Ahwat</a:t>
            </a:r>
            <a:r>
              <a:rPr lang="en-US" dirty="0"/>
              <a:t> to the coastal plain is more compatible with the idea that Sea Peoples settled here than it is with the theory that this was the </a:t>
            </a:r>
            <a:r>
              <a:rPr lang="en-US" dirty="0" err="1"/>
              <a:t>Harosheth-hagoiim</a:t>
            </a:r>
            <a:r>
              <a:rPr lang="en-US" dirty="0"/>
              <a:t> that was involved in the battle against Barak in the Jezreel Valley to the west. </a:t>
            </a:r>
            <a:r>
              <a:rPr lang="en-US" dirty="0" err="1"/>
              <a:t>Zertal’s</a:t>
            </a:r>
            <a:r>
              <a:rPr lang="en-US" dirty="0"/>
              <a:t> theory has not met with significant scholarly acceptance to date.</a:t>
            </a:r>
          </a:p>
          <a:p>
            <a:endParaRPr lang="en-US" dirty="0"/>
          </a:p>
          <a:p>
            <a:r>
              <a:rPr lang="en-US" dirty="0"/>
              <a:t>adr1305196338</a:t>
            </a:r>
          </a:p>
        </p:txBody>
      </p:sp>
      <p:sp>
        <p:nvSpPr>
          <p:cNvPr id="4" name="Slide Number Placeholder 3"/>
          <p:cNvSpPr>
            <a:spLocks noGrp="1"/>
          </p:cNvSpPr>
          <p:nvPr>
            <p:ph type="sldNum" sz="quarter" idx="5"/>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90666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Iron Age (1200–586 BC), bronze</a:t>
            </a:r>
            <a:r>
              <a:rPr lang="en-US" sz="1200" baseline="0" dirty="0"/>
              <a:t> remained the most used metal due to its availability in the regions of </a:t>
            </a:r>
            <a:r>
              <a:rPr lang="en-US" sz="1200" baseline="0" dirty="0" err="1"/>
              <a:t>Feinan</a:t>
            </a:r>
            <a:r>
              <a:rPr lang="en-US" sz="1200" baseline="0" dirty="0"/>
              <a:t> and </a:t>
            </a:r>
            <a:r>
              <a:rPr lang="en-US" sz="1200" baseline="0" dirty="0" err="1"/>
              <a:t>Timna</a:t>
            </a:r>
            <a:r>
              <a:rPr lang="en-US" sz="1200" baseline="0" dirty="0"/>
              <a:t> (Arabah) and the island of Cyprus. Typically, English versions of the Old Testament translate </a:t>
            </a:r>
            <a:r>
              <a:rPr lang="en-US" sz="1200" i="1" baseline="0" dirty="0" err="1"/>
              <a:t>barzel</a:t>
            </a:r>
            <a:r>
              <a:rPr lang="en-US" sz="1200" i="1" baseline="0" dirty="0"/>
              <a:t> </a:t>
            </a:r>
            <a:r>
              <a:rPr lang="en-US" sz="1200" i="0" baseline="0" dirty="0"/>
              <a:t>(</a:t>
            </a:r>
            <a:r>
              <a:rPr lang="he-IL" sz="1200" b="0" i="0" u="none" strike="noStrike" kern="1200" baseline="0" dirty="0">
                <a:solidFill>
                  <a:schemeClr val="tx1"/>
                </a:solidFill>
                <a:latin typeface="+mn-lt"/>
                <a:ea typeface="+mn-ea"/>
                <a:cs typeface="+mn-cs"/>
              </a:rPr>
              <a:t>בַּרְזֶל</a:t>
            </a:r>
            <a:r>
              <a:rPr lang="en-US" sz="1200" i="0" baseline="0" dirty="0"/>
              <a:t>) as “iron” and </a:t>
            </a:r>
            <a:r>
              <a:rPr lang="en-US" sz="1200" i="1" baseline="0" dirty="0" err="1"/>
              <a:t>nechoshet</a:t>
            </a:r>
            <a:r>
              <a:rPr lang="en-US" sz="1200" i="1" baseline="0" dirty="0"/>
              <a:t> </a:t>
            </a:r>
            <a:r>
              <a:rPr lang="en-US" sz="1200" i="0" baseline="0" dirty="0"/>
              <a:t>(</a:t>
            </a:r>
            <a:r>
              <a:rPr lang="he-IL" sz="1200" b="0" i="0" u="none" strike="noStrike" kern="1200" baseline="0" dirty="0">
                <a:solidFill>
                  <a:schemeClr val="tx1"/>
                </a:solidFill>
                <a:latin typeface="+mn-lt"/>
                <a:ea typeface="+mn-ea"/>
                <a:cs typeface="+mn-cs"/>
              </a:rPr>
              <a:t>נְחשֶׁת</a:t>
            </a:r>
            <a:r>
              <a:rPr lang="en-US" sz="1200" i="0" baseline="0" dirty="0"/>
              <a:t>) as “bronze” (e.g., Gen 4:22). However, there are now several archaeological examples of Iron Age metal workshops or smithies where it was discovered that iron and bronze objects were produced side by side (e.g., Tell </a:t>
            </a:r>
            <a:r>
              <a:rPr lang="en-US" sz="1200" i="0" baseline="0" dirty="0" err="1"/>
              <a:t>es</a:t>
            </a:r>
            <a:r>
              <a:rPr lang="en-US" sz="1200" i="0" baseline="0" dirty="0"/>
              <a:t>-Safi/Gath). While it is difficult to speak with certainty, this evidence may indicate that the term </a:t>
            </a:r>
            <a:r>
              <a:rPr lang="en-US" sz="1200" i="1" baseline="0" dirty="0" err="1"/>
              <a:t>barzel</a:t>
            </a:r>
            <a:r>
              <a:rPr lang="en-US" sz="1200" i="1" baseline="0" dirty="0"/>
              <a:t> </a:t>
            </a:r>
            <a:r>
              <a:rPr lang="en-US" sz="1200" i="0" baseline="0" dirty="0"/>
              <a:t>could be used as a general term for both iron and bronze, and that </a:t>
            </a:r>
            <a:r>
              <a:rPr lang="en-US" sz="1200" i="1" baseline="0" dirty="0" err="1"/>
              <a:t>nechoshet</a:t>
            </a:r>
            <a:r>
              <a:rPr lang="en-US" sz="1200" i="1" baseline="0" dirty="0"/>
              <a:t> </a:t>
            </a:r>
            <a:r>
              <a:rPr lang="en-US" sz="1200" i="0" baseline="0" dirty="0"/>
              <a:t>should be used only for copper (bronze is an alloy of 90% copper and 10% tin). The photos of Tutankhamun’s chariots show a gilded (gold) wooden chariot, but chariots that were actually used in battle would have used bronze, and perhaps some iron components. This chariot was photographed at the Egyptian Museum in Cairo.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adr1603111801</a:t>
            </a:r>
          </a:p>
        </p:txBody>
      </p:sp>
    </p:spTree>
    <p:extLst>
      <p:ext uri="{BB962C8B-B14F-4D97-AF65-F5344CB8AC3E}">
        <p14:creationId xmlns:p14="http://schemas.microsoft.com/office/powerpoint/2010/main" val="169826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t>Although this chariot, which dates to approximately the same time as Deborah and Barak, is unusual in its gilding, it demonstrates the basic lightweight form of chariots from this period. This chariot was photographed at the Egyptian Museum in Cairo.</a:t>
            </a:r>
          </a:p>
          <a:p>
            <a:endParaRPr lang="en-US" dirty="0"/>
          </a:p>
          <a:p>
            <a:r>
              <a:rPr lang="en-US" dirty="0"/>
              <a:t>adr1603111804</a:t>
            </a:r>
          </a:p>
        </p:txBody>
      </p:sp>
    </p:spTree>
    <p:extLst>
      <p:ext uri="{BB962C8B-B14F-4D97-AF65-F5344CB8AC3E}">
        <p14:creationId xmlns:p14="http://schemas.microsoft.com/office/powerpoint/2010/main" val="333824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“Ehud Street” is located in the Baka neighborhood, south of the Old City.</a:t>
            </a:r>
          </a:p>
          <a:p>
            <a:endParaRPr lang="en-US" dirty="0"/>
          </a:p>
          <a:p>
            <a:r>
              <a:rPr lang="en-US" dirty="0"/>
              <a:t>lbd102218367</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422845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t>The floor is missing from this chariot. It is known from other examples that the floor was typically made of leather strips woven together. This chariot was photographed at the Egyptian Museum in Cairo.</a:t>
            </a:r>
          </a:p>
          <a:p>
            <a:endParaRPr lang="en-US" dirty="0"/>
          </a:p>
          <a:p>
            <a:r>
              <a:rPr lang="en-US" dirty="0"/>
              <a:t>adr1603111824</a:t>
            </a:r>
          </a:p>
        </p:txBody>
      </p:sp>
    </p:spTree>
    <p:extLst>
      <p:ext uri="{BB962C8B-B14F-4D97-AF65-F5344CB8AC3E}">
        <p14:creationId xmlns:p14="http://schemas.microsoft.com/office/powerpoint/2010/main" val="254665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t>The yoke located at the end of the draft pole was attached to the harnesses on two horses. This chariot was photographed at the Egyptian Museum in Cairo.</a:t>
            </a:r>
          </a:p>
          <a:p>
            <a:endParaRPr lang="en-US" dirty="0"/>
          </a:p>
          <a:p>
            <a:r>
              <a:rPr lang="en-US" dirty="0"/>
              <a:t>adr1603111825</a:t>
            </a:r>
          </a:p>
        </p:txBody>
      </p:sp>
    </p:spTree>
    <p:extLst>
      <p:ext uri="{BB962C8B-B14F-4D97-AF65-F5344CB8AC3E}">
        <p14:creationId xmlns:p14="http://schemas.microsoft.com/office/powerpoint/2010/main" val="781858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t>This chariot was photographed at the Egyptian Museum in Cairo.</a:t>
            </a:r>
          </a:p>
          <a:p>
            <a:endParaRPr lang="en-US" dirty="0"/>
          </a:p>
          <a:p>
            <a:r>
              <a:rPr lang="en-US" dirty="0"/>
              <a:t>adr1603111827</a:t>
            </a:r>
          </a:p>
        </p:txBody>
      </p:sp>
    </p:spTree>
    <p:extLst>
      <p:ext uri="{BB962C8B-B14F-4D97-AF65-F5344CB8AC3E}">
        <p14:creationId xmlns:p14="http://schemas.microsoft.com/office/powerpoint/2010/main" val="4094664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t>This chariot was photographed at the Egyptian Museum in Cairo.</a:t>
            </a:r>
          </a:p>
          <a:p>
            <a:endParaRPr lang="en-US" dirty="0"/>
          </a:p>
          <a:p>
            <a:r>
              <a:rPr lang="en-US" dirty="0"/>
              <a:t>adr1603111828</a:t>
            </a:r>
          </a:p>
        </p:txBody>
      </p:sp>
    </p:spTree>
    <p:extLst>
      <p:ext uri="{BB962C8B-B14F-4D97-AF65-F5344CB8AC3E}">
        <p14:creationId xmlns:p14="http://schemas.microsoft.com/office/powerpoint/2010/main" val="2042508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baseline="0" dirty="0"/>
              <a:t>This chariot was photographed at the Egyptian Museum in Cairo.</a:t>
            </a:r>
          </a:p>
          <a:p>
            <a:endParaRPr lang="en-US" dirty="0"/>
          </a:p>
          <a:p>
            <a:r>
              <a:rPr lang="en-US" dirty="0"/>
              <a:t>adr1603111829</a:t>
            </a:r>
          </a:p>
        </p:txBody>
      </p:sp>
    </p:spTree>
    <p:extLst>
      <p:ext uri="{BB962C8B-B14F-4D97-AF65-F5344CB8AC3E}">
        <p14:creationId xmlns:p14="http://schemas.microsoft.com/office/powerpoint/2010/main" val="1271879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t>This </a:t>
            </a:r>
            <a:r>
              <a:rPr lang="is-IS" baseline="0" dirty="0"/>
              <a:t>photo was taken at the International Museum of the Horse at the Kentucky Horse Park in Lexington, Kentucky.</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adr1601179937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401172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This </a:t>
            </a:r>
            <a:r>
              <a:rPr lang="is-IS" baseline="0" dirty="0"/>
              <a:t>photo was taken at the International Museum of the Horse at the Kentucky Horse Park in Lexington, Kentucky.</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adr1601179946</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2589415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chariot wheel hub was fashioned out of elm wood. It dates to about the time of Deborah and Barak. It was photographed at the Ashmolean Museum at the University of Oxford.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adr1805183290</a:t>
            </a:r>
            <a:endParaRPr lang="is-I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391170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dirty="0"/>
              <a:t>Most chariots of this period were pulled by two horses, as demonstrated by this model at the International Museum of the Horse at the Kentucky Horse Park in Lexington, Kentucky.</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adr1601179733</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391170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chariot wheel from Mesopotamia was constructed using both wood and bronze components (the wooden parts in this example have been restored). It comes </a:t>
            </a:r>
            <a:r>
              <a:rPr lang="en-US" dirty="0"/>
              <a:t>from south of the Ville Royale in Susa and</a:t>
            </a:r>
            <a:r>
              <a:rPr lang="en-US" baseline="0" dirty="0"/>
              <a:t> illustrates the use of metal components in a chariot from a period even earlier than that of Deborah and Barak. It was photographed at the National Museum of Iran in Tehran.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tb0514183948</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39117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imagery of God selling his people into the hand of a Gentile enemy is almost shocking.</a:t>
            </a:r>
            <a:r>
              <a:rPr lang="en-US" baseline="0" dirty="0"/>
              <a:t> Allowing a buyer access to goods, like the man shown here squatting as he mulls over the fish and price, implies that Israelites had made themselves of little value and that God was willing to part with them. </a:t>
            </a:r>
            <a:r>
              <a:rPr lang="en-US" dirty="0"/>
              <a:t>This American Colony</a:t>
            </a:r>
            <a:r>
              <a:rPr lang="en-US" baseline="0" dirty="0"/>
              <a:t> photo was taken </a:t>
            </a:r>
            <a:r>
              <a:rPr lang="en-US" dirty="0"/>
              <a:t>between 1900 and 1920.</a:t>
            </a:r>
          </a:p>
          <a:p>
            <a:endParaRPr lang="en-US" dirty="0"/>
          </a:p>
          <a:p>
            <a:r>
              <a:rPr lang="en-US" dirty="0"/>
              <a:t>mat09008</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3344940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Beginning with the 14th century BC it was common for chariot wheels to be constructed with six spokes. Prior to this time wheels sometimes had fewer (as few as four), or many more, such as the twelve shown in this example. This artifact was photographed at the National Museum of Iran in Tehran.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tb0514183947</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1391170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relief was photographed in the </a:t>
            </a:r>
            <a:r>
              <a:rPr lang="en-US" sz="1200" dirty="0"/>
              <a:t>Louvre Museum.</a:t>
            </a:r>
          </a:p>
          <a:p>
            <a:endParaRPr lang="en-US" sz="1200" dirty="0"/>
          </a:p>
          <a:p>
            <a:r>
              <a:rPr lang="en-US" sz="1200" dirty="0"/>
              <a:t>tb060408618</a:t>
            </a:r>
            <a:endParaRPr lang="en-US" dirty="0"/>
          </a:p>
        </p:txBody>
      </p:sp>
    </p:spTree>
    <p:extLst>
      <p:ext uri="{BB962C8B-B14F-4D97-AF65-F5344CB8AC3E}">
        <p14:creationId xmlns:p14="http://schemas.microsoft.com/office/powerpoint/2010/main" val="4286479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depiction of a chariot</a:t>
            </a:r>
            <a:r>
              <a:rPr lang="en-US" baseline="0" dirty="0"/>
              <a:t> from the island of Cyprus also dates to the period of the biblical judges. It was photographed at a temporary exhibit of the Louvre Museum in Abu Dhabi.</a:t>
            </a:r>
            <a:endParaRPr lang="en-US" dirty="0"/>
          </a:p>
          <a:p>
            <a:endParaRPr lang="en-US" dirty="0"/>
          </a:p>
          <a:p>
            <a:r>
              <a:rPr lang="en-US" dirty="0"/>
              <a:t>tb0520184785</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074987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“Deborah the Prophetess Street” is located near Strauss Square, north of the Old City.</a:t>
            </a:r>
          </a:p>
          <a:p>
            <a:endParaRPr lang="en-US" sz="1200" dirty="0"/>
          </a:p>
          <a:p>
            <a:r>
              <a:rPr lang="en-US" sz="1200" dirty="0"/>
              <a:t>tb081004135</a:t>
            </a:r>
            <a:endParaRPr lang="en-US" dirty="0"/>
          </a:p>
        </p:txBody>
      </p:sp>
    </p:spTree>
    <p:extLst>
      <p:ext uri="{BB962C8B-B14F-4D97-AF65-F5344CB8AC3E}">
        <p14:creationId xmlns:p14="http://schemas.microsoft.com/office/powerpoint/2010/main" val="1533332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reference to “the palm tree” suggests that it may have been a lone specimen</a:t>
            </a:r>
            <a:r>
              <a:rPr lang="en-US" baseline="0" dirty="0"/>
              <a:t> that was something of a landmark, rather than a grove of such trees. The palm shown here at Jarmuth is located in the Shephelah of Judah, some miles southwest of the hill country of Ephraim.</a:t>
            </a:r>
          </a:p>
          <a:p>
            <a:endParaRPr lang="en-US" dirty="0"/>
          </a:p>
          <a:p>
            <a:r>
              <a:rPr lang="en-US" dirty="0"/>
              <a:t>dad0153</a:t>
            </a:r>
          </a:p>
        </p:txBody>
      </p:sp>
    </p:spTree>
    <p:extLst>
      <p:ext uri="{BB962C8B-B14F-4D97-AF65-F5344CB8AC3E}">
        <p14:creationId xmlns:p14="http://schemas.microsoft.com/office/powerpoint/2010/main" val="668672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Palm trees can provide welcome shade from the heat of the sun, as demonstrated</a:t>
            </a:r>
            <a:r>
              <a:rPr lang="en-US" sz="1200" baseline="0" dirty="0"/>
              <a:t> by these palms growing along the Dead Sea</a:t>
            </a:r>
            <a:r>
              <a:rPr lang="en-US" sz="1200" dirty="0"/>
              <a:t>.</a:t>
            </a:r>
          </a:p>
          <a:p>
            <a:endParaRPr lang="en-US" sz="1200" dirty="0"/>
          </a:p>
          <a:p>
            <a:r>
              <a:rPr lang="en-US" sz="1200" dirty="0"/>
              <a:t>tb011703230</a:t>
            </a:r>
            <a:endParaRPr lang="en-US" dirty="0"/>
          </a:p>
        </p:txBody>
      </p:sp>
    </p:spTree>
    <p:extLst>
      <p:ext uri="{BB962C8B-B14F-4D97-AF65-F5344CB8AC3E}">
        <p14:creationId xmlns:p14="http://schemas.microsoft.com/office/powerpoint/2010/main" val="510755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artifact was photographed in the Eretz Israel Museum in Tel Aviv.</a:t>
            </a:r>
          </a:p>
          <a:p>
            <a:endParaRPr lang="en-US" dirty="0"/>
          </a:p>
          <a:p>
            <a:r>
              <a:rPr lang="en-US" dirty="0"/>
              <a:t>tb031114525</a:t>
            </a:r>
          </a:p>
        </p:txBody>
      </p:sp>
    </p:spTree>
    <p:extLst>
      <p:ext uri="{BB962C8B-B14F-4D97-AF65-F5344CB8AC3E}">
        <p14:creationId xmlns:p14="http://schemas.microsoft.com/office/powerpoint/2010/main" val="4206206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Deborah’s “palm tree” (</a:t>
            </a:r>
            <a:r>
              <a:rPr lang="en-US" sz="1200" i="1" dirty="0" err="1"/>
              <a:t>tamar</a:t>
            </a:r>
            <a:r>
              <a:rPr lang="en-US" sz="1200" i="0" dirty="0"/>
              <a:t>) was located along the Central Ridge Road (i.e., the “Way of the</a:t>
            </a:r>
            <a:r>
              <a:rPr lang="en-US" sz="1200" i="0" baseline="0" dirty="0"/>
              <a:t> Patriarchs”) between Bethel (</a:t>
            </a:r>
            <a:r>
              <a:rPr lang="en-US" sz="1200" i="0" baseline="0" dirty="0" err="1"/>
              <a:t>Beitin</a:t>
            </a:r>
            <a:r>
              <a:rPr lang="en-US" sz="1200" i="0" baseline="0" dirty="0"/>
              <a:t>) and Ramah (</a:t>
            </a:r>
            <a:r>
              <a:rPr lang="en-US" sz="1200" i="0" baseline="0" dirty="0" err="1"/>
              <a:t>er</a:t>
            </a:r>
            <a:r>
              <a:rPr lang="en-US" sz="1200" i="0" baseline="0" dirty="0"/>
              <a:t>-Ram), but there is no indication that it was a permanent site. A palm tree in the hill country would not have been particularly rare, but they would have been (and are until today) much more common in the desert regions of the Jordan Valley, the Arabah, and the Negev. It is possible that Deborah’s </a:t>
            </a:r>
            <a:r>
              <a:rPr lang="en-US" sz="1200" i="1" baseline="0" dirty="0" err="1"/>
              <a:t>tamar</a:t>
            </a:r>
            <a:r>
              <a:rPr lang="en-US" sz="1200" i="0" baseline="0" dirty="0"/>
              <a:t> is identical to Baal-</a:t>
            </a:r>
            <a:r>
              <a:rPr lang="en-US" sz="1200" i="0" baseline="0" dirty="0" err="1"/>
              <a:t>tamar</a:t>
            </a:r>
            <a:r>
              <a:rPr lang="en-US" sz="1200" i="0" baseline="0" dirty="0"/>
              <a:t> of Judges 20, which is mentioned in connection with Gibeah (Tell el-</a:t>
            </a:r>
            <a:r>
              <a:rPr lang="en-US" sz="1200" i="0" baseline="0" dirty="0" err="1"/>
              <a:t>Ful</a:t>
            </a:r>
            <a:r>
              <a:rPr lang="en-US" sz="1200" i="0" baseline="0" dirty="0"/>
              <a:t>) and “highways” (Judg 20:32-33). Eusebius indicates that this region was known as “</a:t>
            </a:r>
            <a:r>
              <a:rPr lang="en-US" sz="1200" i="0" baseline="0" dirty="0" err="1"/>
              <a:t>Beththamar</a:t>
            </a:r>
            <a:r>
              <a:rPr lang="en-US" sz="1200" i="0" baseline="0" dirty="0"/>
              <a:t>” in the vicinity of Gibeah </a:t>
            </a:r>
            <a:r>
              <a:rPr lang="en-US" sz="1200" i="1" baseline="0" dirty="0"/>
              <a:t>(</a:t>
            </a:r>
            <a:r>
              <a:rPr lang="en-US" sz="1200" i="1" baseline="0" dirty="0" err="1"/>
              <a:t>Onom</a:t>
            </a:r>
            <a:r>
              <a:rPr lang="en-US" sz="1200" i="1" baseline="0" dirty="0"/>
              <a:t>. </a:t>
            </a:r>
            <a:r>
              <a:rPr lang="en-US" sz="1200" i="0" baseline="0" dirty="0"/>
              <a:t>56.1). The next slide includes labels.</a:t>
            </a:r>
            <a:endParaRPr lang="en-US" sz="1200" i="0" dirty="0"/>
          </a:p>
          <a:p>
            <a:endParaRPr lang="en-US" sz="1200" dirty="0"/>
          </a:p>
          <a:p>
            <a:r>
              <a:rPr lang="en-US" sz="1200" dirty="0"/>
              <a:t>tb010703103</a:t>
            </a:r>
            <a:endParaRPr lang="en-US" dirty="0"/>
          </a:p>
        </p:txBody>
      </p:sp>
    </p:spTree>
    <p:extLst>
      <p:ext uri="{BB962C8B-B14F-4D97-AF65-F5344CB8AC3E}">
        <p14:creationId xmlns:p14="http://schemas.microsoft.com/office/powerpoint/2010/main" val="21733364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Deborah’s “palm tree” (</a:t>
            </a:r>
            <a:r>
              <a:rPr lang="en-US" sz="1200" i="1" dirty="0" err="1"/>
              <a:t>tamar</a:t>
            </a:r>
            <a:r>
              <a:rPr lang="en-US" sz="1200" i="0" dirty="0"/>
              <a:t>) was located along the Central Ridge Road (i.e., the “Way of the</a:t>
            </a:r>
            <a:r>
              <a:rPr lang="en-US" sz="1200" i="0" baseline="0" dirty="0"/>
              <a:t> Patriarchs”) between Bethel (</a:t>
            </a:r>
            <a:r>
              <a:rPr lang="en-US" sz="1200" i="0" baseline="0" dirty="0" err="1"/>
              <a:t>Beitin</a:t>
            </a:r>
            <a:r>
              <a:rPr lang="en-US" sz="1200" i="0" baseline="0" dirty="0"/>
              <a:t>) and Ramah (</a:t>
            </a:r>
            <a:r>
              <a:rPr lang="en-US" sz="1200" i="0" baseline="0" dirty="0" err="1"/>
              <a:t>er</a:t>
            </a:r>
            <a:r>
              <a:rPr lang="en-US" sz="1200" i="0" baseline="0" dirty="0"/>
              <a:t>-Ram), but there is no indication that it was a permanent site. A palm tree in the hill country would not have been particularly rare, but they would have been (and are until today) much more common in the desert regions of the Jordan Valley, the Arabah, and the Negev. It is possible that Deborah’s </a:t>
            </a:r>
            <a:r>
              <a:rPr lang="en-US" sz="1200" i="1" baseline="0" dirty="0" err="1"/>
              <a:t>tamar</a:t>
            </a:r>
            <a:r>
              <a:rPr lang="en-US" sz="1200" i="0" baseline="0" dirty="0"/>
              <a:t> is identical to Baal-</a:t>
            </a:r>
            <a:r>
              <a:rPr lang="en-US" sz="1200" i="0" baseline="0" dirty="0" err="1"/>
              <a:t>tamar</a:t>
            </a:r>
            <a:r>
              <a:rPr lang="en-US" sz="1200" i="0" baseline="0" dirty="0"/>
              <a:t> of Judges 20, which is mentioned in connection with Gibeah (Tell el-</a:t>
            </a:r>
            <a:r>
              <a:rPr lang="en-US" sz="1200" i="0" baseline="0" dirty="0" err="1"/>
              <a:t>Ful</a:t>
            </a:r>
            <a:r>
              <a:rPr lang="en-US" sz="1200" i="0" baseline="0" dirty="0"/>
              <a:t>) and “highways” (Judg 20:32-33). Eusebius indicates that this region was known as “</a:t>
            </a:r>
            <a:r>
              <a:rPr lang="en-US" sz="1200" i="0" baseline="0" dirty="0" err="1"/>
              <a:t>Beththamar</a:t>
            </a:r>
            <a:r>
              <a:rPr lang="en-US" sz="1200" i="0" baseline="0" dirty="0"/>
              <a:t>” in the vicinity of Gibeah </a:t>
            </a:r>
            <a:r>
              <a:rPr lang="en-US" sz="1200" i="1" baseline="0" dirty="0"/>
              <a:t>(</a:t>
            </a:r>
            <a:r>
              <a:rPr lang="en-US" sz="1200" i="1" baseline="0" dirty="0" err="1"/>
              <a:t>Onom</a:t>
            </a:r>
            <a:r>
              <a:rPr lang="en-US" sz="1200" i="1" baseline="0" dirty="0"/>
              <a:t>. </a:t>
            </a:r>
            <a:r>
              <a:rPr lang="en-US" sz="1200" i="0" baseline="0" dirty="0"/>
              <a:t>56.1)</a:t>
            </a:r>
            <a:r>
              <a:rPr lang="en-US" sz="1200" i="1" baseline="0" dirty="0"/>
              <a:t>.</a:t>
            </a:r>
            <a:endParaRPr lang="en-US" sz="1200" i="1" dirty="0"/>
          </a:p>
          <a:p>
            <a:endParaRPr lang="en-US" sz="1200" dirty="0"/>
          </a:p>
          <a:p>
            <a:r>
              <a:rPr lang="en-US" sz="1200" dirty="0"/>
              <a:t>tb010703103</a:t>
            </a:r>
            <a:endParaRPr lang="en-US" dirty="0"/>
          </a:p>
        </p:txBody>
      </p:sp>
    </p:spTree>
    <p:extLst>
      <p:ext uri="{BB962C8B-B14F-4D97-AF65-F5344CB8AC3E}">
        <p14:creationId xmlns:p14="http://schemas.microsoft.com/office/powerpoint/2010/main" val="3891449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The palm tree of Deborah was located not far from the “oak below Bethel” where another Deborah, the nurse of Rebekah, was buried (Gen 35:8). Whether there was any more significance to these two trees associated with two women named Deborah is not known.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tb010703104</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295614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shoppers look over produce to pick out the best</a:t>
            </a:r>
            <a:r>
              <a:rPr lang="en-US" baseline="0" dirty="0"/>
              <a:t> deal, God allowed Jabin to pick what he wanted from among the Israelites. For the Israelites this metaphor would have been very humiliating. This outdoor market is located in Arahova, in southern Greece.</a:t>
            </a:r>
            <a:endParaRPr lang="en-US" dirty="0"/>
          </a:p>
          <a:p>
            <a:endParaRPr lang="en-US" dirty="0"/>
          </a:p>
          <a:p>
            <a:r>
              <a:rPr lang="en-US" dirty="0"/>
              <a:t>tb051403002</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3344940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The palm tree of Deborah was located not far from the “oak below Bethel” where another Deborah, the nurse of Rebekah, was buried (Gen 35:8). Whether there was any more significance to these two trees associated with two women named Deborah is not known.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tb010703104</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833587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sz="1200" dirty="0">
                <a:ea typeface="ＭＳ Ｐゴシック" pitchFamily="34" charset="-128"/>
              </a:rPr>
              <a:t>Ramah was located at the site today</a:t>
            </a:r>
            <a:r>
              <a:rPr lang="en-US" sz="1200" baseline="0" dirty="0">
                <a:ea typeface="ＭＳ Ｐゴシック" pitchFamily="34" charset="-128"/>
              </a:rPr>
              <a:t> known as </a:t>
            </a:r>
            <a:r>
              <a:rPr lang="en-US" sz="1200" baseline="0" dirty="0" err="1">
                <a:ea typeface="ＭＳ Ｐゴシック" pitchFamily="34" charset="-128"/>
              </a:rPr>
              <a:t>er</a:t>
            </a:r>
            <a:r>
              <a:rPr lang="en-US" sz="1200" baseline="0" dirty="0">
                <a:ea typeface="ＭＳ Ｐゴシック" pitchFamily="34" charset="-128"/>
              </a:rPr>
              <a:t>-Ram, which means “the height.” It is located about 4 miles (7 km) north of Jerusalem. </a:t>
            </a:r>
            <a:r>
              <a:rPr lang="en-US" sz="1200" dirty="0">
                <a:ea typeface="ＭＳ Ｐゴシック" pitchFamily="34" charset="-128"/>
              </a:rPr>
              <a:t>The site sits on a low hill astride the Road of the Patriarchs and was located on an important crossroads. This photograph was taken from Mizpah (Tell en-Nasbeh). The</a:t>
            </a:r>
            <a:r>
              <a:rPr lang="en-US" sz="1200" baseline="0" dirty="0">
                <a:ea typeface="ＭＳ Ｐゴシック" pitchFamily="34" charset="-128"/>
              </a:rPr>
              <a:t> next slide includes labels.</a:t>
            </a:r>
            <a:endParaRPr lang="en-US" sz="1200"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tbs98319805</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806323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sz="1200" dirty="0">
                <a:ea typeface="ＭＳ Ｐゴシック" pitchFamily="34" charset="-128"/>
              </a:rPr>
              <a:t>Ramah was located at the site today</a:t>
            </a:r>
            <a:r>
              <a:rPr lang="en-US" sz="1200" baseline="0" dirty="0">
                <a:ea typeface="ＭＳ Ｐゴシック" pitchFamily="34" charset="-128"/>
              </a:rPr>
              <a:t> known as </a:t>
            </a:r>
            <a:r>
              <a:rPr lang="en-US" sz="1200" baseline="0" dirty="0" err="1">
                <a:ea typeface="ＭＳ Ｐゴシック" pitchFamily="34" charset="-128"/>
              </a:rPr>
              <a:t>er</a:t>
            </a:r>
            <a:r>
              <a:rPr lang="en-US" sz="1200" baseline="0" dirty="0">
                <a:ea typeface="ＭＳ Ｐゴシック" pitchFamily="34" charset="-128"/>
              </a:rPr>
              <a:t>-Ram, which means “the height.” It is located about 4 miles (7 km) north of Jerusalem. </a:t>
            </a:r>
            <a:r>
              <a:rPr lang="en-US" sz="1200" dirty="0">
                <a:ea typeface="ＭＳ Ｐゴシック" pitchFamily="34" charset="-128"/>
              </a:rPr>
              <a:t>The site sits on a low hill astride the Road of the Patriarchs and was located on an important crossroads. This photograph was taken from Mizpah (Tell en-Nasbeh). </a:t>
            </a:r>
          </a:p>
          <a:p>
            <a:endParaRPr lang="en-US" dirty="0">
              <a:ea typeface="ＭＳ Ｐゴシック" pitchFamily="34" charset="-128"/>
            </a:endParaRPr>
          </a:p>
          <a:p>
            <a:r>
              <a:rPr lang="en-US" dirty="0">
                <a:ea typeface="ＭＳ Ｐゴシック" pitchFamily="34" charset="-128"/>
              </a:rPr>
              <a:t>tbs98319805</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806323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1900 and 1920 before all of the modern construction was built over the site.</a:t>
            </a:r>
          </a:p>
          <a:p>
            <a:endParaRPr lang="en-US" sz="1200" b="0" i="0" kern="1200" dirty="0">
              <a:solidFill>
                <a:schemeClr val="tx1"/>
              </a:solidFill>
              <a:effectLst/>
              <a:latin typeface="+mn-lt"/>
              <a:ea typeface="+mn-ea"/>
              <a:cs typeface="+mn-cs"/>
            </a:endParaRPr>
          </a:p>
          <a:p>
            <a:r>
              <a:rPr lang="en-US" sz="1200" dirty="0"/>
              <a:t>mat01040</a:t>
            </a:r>
            <a:endParaRPr lang="en-US" dirty="0"/>
          </a:p>
        </p:txBody>
      </p:sp>
    </p:spTree>
    <p:extLst>
      <p:ext uri="{BB962C8B-B14F-4D97-AF65-F5344CB8AC3E}">
        <p14:creationId xmlns:p14="http://schemas.microsoft.com/office/powerpoint/2010/main" val="2829829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Ramah’s significance in biblical times was a result of its central location. The same reality makes it ideal for settlement today, and the area is now largely covered with apartment buildings.</a:t>
            </a:r>
          </a:p>
          <a:p>
            <a:endParaRPr lang="en-US" dirty="0"/>
          </a:p>
          <a:p>
            <a:r>
              <a:rPr lang="en-US" dirty="0"/>
              <a:t>tbs108149900</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996319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tb060116477</a:t>
            </a:r>
          </a:p>
        </p:txBody>
      </p:sp>
    </p:spTree>
    <p:extLst>
      <p:ext uri="{BB962C8B-B14F-4D97-AF65-F5344CB8AC3E}">
        <p14:creationId xmlns:p14="http://schemas.microsoft.com/office/powerpoint/2010/main" val="498909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dilapidated stone buildings at</a:t>
            </a:r>
            <a:r>
              <a:rPr lang="en-US" baseline="0" dirty="0"/>
              <a:t> the summit of the tell, shown here, are relatively recent and cover the more ancient remains.</a:t>
            </a:r>
            <a:endParaRPr lang="en-US" dirty="0"/>
          </a:p>
          <a:p>
            <a:endParaRPr lang="en-US" dirty="0"/>
          </a:p>
          <a:p>
            <a:r>
              <a:rPr lang="en-US" dirty="0"/>
              <a:t>ws053017059</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3806323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00000"/>
              </a:lnSpc>
            </a:pPr>
            <a:r>
              <a:rPr lang="en-US" dirty="0">
                <a:ea typeface="ＭＳ Ｐゴシック" pitchFamily="34" charset="-128"/>
              </a:rPr>
              <a:t>Since Edward Robinson’s identification in 1838, many scholars have identified the Arab village of Beitin, shown here, as Bethel. Robinson’s search for Bethel was based on Eusebius’s measurements. Robinson measured the mileage by how fast his horse covered the distance. He calculated 12 Roman miles (just over 11 English miles [17.6 km]) north of Jerusalem to be at Beitin. </a:t>
            </a:r>
            <a:r>
              <a:rPr lang="en-US" i="0" dirty="0">
                <a:ea typeface="ＭＳ Ｐゴシック" pitchFamily="34" charset="-128"/>
              </a:rPr>
              <a:t>The word </a:t>
            </a:r>
            <a:r>
              <a:rPr lang="en-US" i="1" dirty="0" err="1">
                <a:ea typeface="ＭＳ Ｐゴシック" pitchFamily="34" charset="-128"/>
              </a:rPr>
              <a:t>beit</a:t>
            </a:r>
            <a:r>
              <a:rPr lang="en-US" dirty="0">
                <a:ea typeface="ＭＳ Ｐゴシック" pitchFamily="34" charset="-128"/>
              </a:rPr>
              <a:t> means house. Robinson believed “</a:t>
            </a:r>
            <a:r>
              <a:rPr lang="en-US" dirty="0" err="1">
                <a:ea typeface="ＭＳ Ｐゴシック" pitchFamily="34" charset="-128"/>
              </a:rPr>
              <a:t>beitin</a:t>
            </a:r>
            <a:r>
              <a:rPr lang="en-US" dirty="0">
                <a:ea typeface="ＭＳ Ｐゴシック" pitchFamily="34" charset="-128"/>
              </a:rPr>
              <a:t>” was a preservation of the name, Bethel, with the ‘l’ changed to an ‘n,’ something which often occurs in names. Once he located Bethel, Robinson went to the east and found the ruin of et-Tell, which he identified as Ai. Excavations and surveys of Beitin</a:t>
            </a:r>
            <a:r>
              <a:rPr lang="en-US" baseline="0" dirty="0">
                <a:ea typeface="ＭＳ Ｐゴシック" pitchFamily="34" charset="-128"/>
              </a:rPr>
              <a:t> indicate that the site has remains from the Middle Bronze, Late Bronze, and Iron Age periods. However, if Bethel is located at a different site, such as el-</a:t>
            </a:r>
            <a:r>
              <a:rPr lang="en-US" baseline="0" dirty="0" err="1">
                <a:ea typeface="ＭＳ Ｐゴシック" pitchFamily="34" charset="-128"/>
              </a:rPr>
              <a:t>Bireh</a:t>
            </a:r>
            <a:r>
              <a:rPr lang="en-US" baseline="0" dirty="0">
                <a:ea typeface="ＭＳ Ｐゴシック" pitchFamily="34" charset="-128"/>
              </a:rPr>
              <a:t> </a:t>
            </a:r>
            <a:r>
              <a:rPr lang="en-US" b="0" baseline="0" dirty="0">
                <a:ea typeface="ＭＳ Ｐゴシック" pitchFamily="34" charset="-128"/>
              </a:rPr>
              <a:t>(see below), then a different name must be sought for the remains at Beitin. </a:t>
            </a:r>
          </a:p>
          <a:p>
            <a:pPr marL="0" indent="0" eaLnBrk="1" hangingPunct="1">
              <a:lnSpc>
                <a:spcPct val="100000"/>
              </a:lnSpc>
            </a:pPr>
            <a:endParaRPr lang="en-US" b="0" baseline="0" dirty="0">
              <a:ea typeface="ＭＳ Ｐゴシック" pitchFamily="34" charset="-128"/>
            </a:endParaRPr>
          </a:p>
          <a:p>
            <a:r>
              <a:rPr lang="en-US" sz="1200" dirty="0"/>
              <a:t>ws071617260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3292369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dirty="0"/>
              <a:t>Excavations were undertaken at Beitin</a:t>
            </a:r>
            <a:r>
              <a:rPr lang="en-US" baseline="0" dirty="0"/>
              <a:t> in 1934</a:t>
            </a:r>
            <a:r>
              <a:rPr lang="en-US" dirty="0"/>
              <a:t>, 1954, 1957, and 1960. The excavations shown here are from the 1954 excavations under James L. Kelso.</a:t>
            </a:r>
            <a:r>
              <a:rPr lang="en-US" baseline="0" dirty="0"/>
              <a:t> The main structural feature visible here is a Canaanite</a:t>
            </a:r>
            <a:r>
              <a:rPr lang="en-US" dirty="0"/>
              <a:t> house from the Late Bronze period (1500–1200 BC). This American Colony</a:t>
            </a:r>
            <a:r>
              <a:rPr lang="en-US" baseline="0" dirty="0"/>
              <a:t> photograph was taken in 1954. </a:t>
            </a:r>
            <a:endParaRPr lang="en-US" dirty="0"/>
          </a:p>
          <a:p>
            <a:pPr marL="0" marR="0" indent="0" algn="l" defTabSz="914400" rtl="0" eaLnBrk="1" fontAlgn="auto" latinLnBrk="0" hangingPunct="1">
              <a:spcBef>
                <a:spcPts val="0"/>
              </a:spcBef>
              <a:spcAft>
                <a:spcPts val="0"/>
              </a:spcAft>
              <a:buClrTx/>
              <a:buSzTx/>
              <a:buFontTx/>
              <a:buNone/>
              <a:tabLst/>
              <a:defRPr/>
            </a:pPr>
            <a:endParaRPr lang="en-US" b="0" i="0" kern="1200" dirty="0">
              <a:solidFill>
                <a:schemeClr val="tx1"/>
              </a:solidFill>
              <a:effectLst/>
              <a:latin typeface="+mn-lt"/>
              <a:ea typeface="+mn-ea"/>
              <a:cs typeface="+mn-cs"/>
            </a:endParaRPr>
          </a:p>
          <a:p>
            <a:pPr marL="0" marR="0" indent="0" algn="l" defTabSz="914400" rtl="0" eaLnBrk="1" fontAlgn="auto" latinLnBrk="0" hangingPunct="1">
              <a:spcBef>
                <a:spcPts val="0"/>
              </a:spcBef>
              <a:spcAft>
                <a:spcPts val="0"/>
              </a:spcAft>
              <a:buClrTx/>
              <a:buSzTx/>
              <a:buFontTx/>
              <a:buNone/>
              <a:tabLst/>
              <a:defRPr/>
            </a:pPr>
            <a:r>
              <a:rPr lang="en-US" dirty="0"/>
              <a:t>mat13005</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4278528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view, also from the 1954 excavation season at Beitin, shows</a:t>
            </a:r>
            <a:r>
              <a:rPr lang="en-US" baseline="0" dirty="0"/>
              <a:t> another Canaanite</a:t>
            </a:r>
            <a:r>
              <a:rPr lang="en-US" dirty="0"/>
              <a:t> house from the Late Bronze period (1500–1200 BC). One difficulty with the identification of Beitin as Bethel is that none of the impressive remains from the Iron Age that one would expect given Jeroboam’s cult center has been found. This American Colony photograph was taken in 1954. </a:t>
            </a:r>
          </a:p>
          <a:p>
            <a:endParaRPr lang="en-US" sz="1200" b="0" i="0" kern="1200" dirty="0">
              <a:solidFill>
                <a:schemeClr val="tx1"/>
              </a:solidFill>
              <a:effectLst/>
              <a:latin typeface="+mn-lt"/>
              <a:ea typeface="+mn-ea"/>
              <a:cs typeface="+mn-cs"/>
            </a:endParaRPr>
          </a:p>
          <a:p>
            <a:r>
              <a:rPr lang="en-US" sz="1200" dirty="0"/>
              <a:t>mat13006</a:t>
            </a:r>
            <a:endParaRPr lang="en-US" dirty="0"/>
          </a:p>
        </p:txBody>
      </p:sp>
    </p:spTree>
    <p:extLst>
      <p:ext uri="{BB962C8B-B14F-4D97-AF65-F5344CB8AC3E}">
        <p14:creationId xmlns:p14="http://schemas.microsoft.com/office/powerpoint/2010/main" val="12176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broken</a:t>
            </a:r>
            <a:r>
              <a:rPr lang="en-US" sz="1200" kern="1200" baseline="0" dirty="0">
                <a:solidFill>
                  <a:schemeClr val="tx1"/>
                </a:solidFill>
                <a:effectLst/>
                <a:latin typeface="+mn-lt"/>
                <a:ea typeface="+mn-ea"/>
                <a:cs typeface="+mn-cs"/>
              </a:rPr>
              <a:t> piece of cuneiform tablet shown here mentions a certain “</a:t>
            </a:r>
            <a:r>
              <a:rPr lang="en-US" sz="1200" kern="1200" baseline="0" dirty="0" err="1">
                <a:solidFill>
                  <a:schemeClr val="tx1"/>
                </a:solidFill>
                <a:effectLst/>
                <a:latin typeface="+mn-lt"/>
                <a:ea typeface="+mn-ea"/>
                <a:cs typeface="+mn-cs"/>
              </a:rPr>
              <a:t>Ibni-Addu</a:t>
            </a:r>
            <a:r>
              <a:rPr lang="en-US" sz="1200" kern="1200" baseline="0" dirty="0">
                <a:solidFill>
                  <a:schemeClr val="tx1"/>
                </a:solidFill>
                <a:effectLst/>
                <a:latin typeface="+mn-lt"/>
                <a:ea typeface="+mn-ea"/>
                <a:cs typeface="+mn-cs"/>
              </a:rPr>
              <a:t>, king of Hazor.” </a:t>
            </a:r>
            <a:r>
              <a:rPr lang="en-US" sz="1200" kern="1200" baseline="0" dirty="0" err="1">
                <a:solidFill>
                  <a:schemeClr val="tx1"/>
                </a:solidFill>
                <a:effectLst/>
                <a:latin typeface="+mn-lt"/>
                <a:ea typeface="+mn-ea"/>
                <a:cs typeface="+mn-cs"/>
              </a:rPr>
              <a:t>Ibni</a:t>
            </a:r>
            <a:r>
              <a:rPr lang="en-US" sz="1200" kern="1200" baseline="0" dirty="0">
                <a:solidFill>
                  <a:schemeClr val="tx1"/>
                </a:solidFill>
                <a:effectLst/>
                <a:latin typeface="+mn-lt"/>
                <a:ea typeface="+mn-ea"/>
                <a:cs typeface="+mn-cs"/>
              </a:rPr>
              <a:t> is the equivalent of Jabin. This tablet fragment was found at Hazor by archaeologists in 1992. </a:t>
            </a:r>
            <a:r>
              <a:rPr lang="en-US" sz="1200" kern="1200" dirty="0">
                <a:solidFill>
                  <a:schemeClr val="tx1"/>
                </a:solidFill>
                <a:effectLst/>
                <a:latin typeface="+mn-lt"/>
                <a:ea typeface="+mn-ea"/>
                <a:cs typeface="+mn-cs"/>
              </a:rPr>
              <a:t>Written in Old Babylonian, the few phrases that survive record objections raised over the transfer of a young woman. It</a:t>
            </a:r>
            <a:r>
              <a:rPr lang="en-US" sz="1200" kern="1200" baseline="0" dirty="0">
                <a:solidFill>
                  <a:schemeClr val="tx1"/>
                </a:solidFill>
                <a:effectLst/>
                <a:latin typeface="+mn-lt"/>
                <a:ea typeface="+mn-ea"/>
                <a:cs typeface="+mn-cs"/>
              </a:rPr>
              <a:t> measures </a:t>
            </a:r>
            <a:r>
              <a:rPr lang="en-US" sz="1200" kern="1200" dirty="0">
                <a:solidFill>
                  <a:schemeClr val="tx1"/>
                </a:solidFill>
                <a:effectLst/>
                <a:latin typeface="+mn-lt"/>
                <a:ea typeface="+mn-ea"/>
                <a:cs typeface="+mn-cs"/>
              </a:rPr>
              <a:t>1.18 x 1.06 inches (3.00 x 2.69 cm). I</a:t>
            </a:r>
            <a:r>
              <a:rPr lang="en-US" sz="1200" kern="1200" baseline="0" dirty="0">
                <a:solidFill>
                  <a:schemeClr val="tx1"/>
                </a:solidFill>
                <a:effectLst/>
                <a:latin typeface="+mn-lt"/>
                <a:ea typeface="+mn-ea"/>
                <a:cs typeface="+mn-cs"/>
              </a:rPr>
              <a:t>t was photographed at the Israel Museum.</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Bible, Jabin is mentioned as the king of Hazor in Joshua’s conquest of the city in Joshua 11, and again in Judges 4 where a Jabin is named king of Hazor. Outside of the Bible, Jabin (or close equivalents) occurs in two extra-biblical documents that may be associated with Hazor. First, the name </a:t>
            </a:r>
            <a:r>
              <a:rPr lang="en-US" sz="1200" kern="1200" dirty="0" err="1">
                <a:solidFill>
                  <a:schemeClr val="tx1"/>
                </a:solidFill>
                <a:effectLst/>
                <a:latin typeface="+mn-lt"/>
                <a:ea typeface="+mn-ea"/>
                <a:cs typeface="+mn-cs"/>
              </a:rPr>
              <a:t>Ibni</a:t>
            </a:r>
            <a:r>
              <a:rPr lang="en-US" sz="1200" kern="1200" dirty="0">
                <a:solidFill>
                  <a:schemeClr val="tx1"/>
                </a:solidFill>
                <a:effectLst/>
                <a:latin typeface="+mn-lt"/>
                <a:ea typeface="+mn-ea"/>
                <a:cs typeface="+mn-cs"/>
              </a:rPr>
              <a:t>-Addu along with his identification as the king of Hazor is included the cuneiform letter shown here that was discovered at Hazor, which dates to the Middle Bronze Age (Horowitz et al. 2006: 77–78, cf. 69–71). The first element of the name “</a:t>
            </a:r>
            <a:r>
              <a:rPr lang="en-US" sz="1200" kern="1200" dirty="0" err="1">
                <a:solidFill>
                  <a:schemeClr val="tx1"/>
                </a:solidFill>
                <a:effectLst/>
                <a:latin typeface="+mn-lt"/>
                <a:ea typeface="+mn-ea"/>
                <a:cs typeface="+mn-cs"/>
              </a:rPr>
              <a:t>Ibni</a:t>
            </a:r>
            <a:r>
              <a:rPr lang="en-US" sz="1200" kern="1200" dirty="0">
                <a:solidFill>
                  <a:schemeClr val="tx1"/>
                </a:solidFill>
                <a:effectLst/>
                <a:latin typeface="+mn-lt"/>
                <a:ea typeface="+mn-ea"/>
                <a:cs typeface="+mn-cs"/>
              </a:rPr>
              <a:t>” seems to be the Babylonian form for the Semitic name of Jabin, which could indicate that the name was used dynastically (particularly in light of its occurrence in Josh 11 and Judg 4–5). </a:t>
            </a:r>
            <a:r>
              <a:rPr lang="en-US" sz="1200" kern="1200" dirty="0" err="1">
                <a:solidFill>
                  <a:schemeClr val="tx1"/>
                </a:solidFill>
                <a:effectLst/>
                <a:latin typeface="+mn-lt"/>
                <a:ea typeface="+mn-ea"/>
                <a:cs typeface="+mn-cs"/>
              </a:rPr>
              <a:t>Ibni</a:t>
            </a:r>
            <a:r>
              <a:rPr lang="en-US" sz="1200" kern="1200" dirty="0">
                <a:solidFill>
                  <a:schemeClr val="tx1"/>
                </a:solidFill>
                <a:effectLst/>
                <a:latin typeface="+mn-lt"/>
                <a:ea typeface="+mn-ea"/>
                <a:cs typeface="+mn-cs"/>
              </a:rPr>
              <a:t>-Addu of Hazor also appears in the Mari Archive (</a:t>
            </a:r>
            <a:r>
              <a:rPr lang="en-US" sz="1200" kern="1200" dirty="0" err="1">
                <a:solidFill>
                  <a:schemeClr val="tx1"/>
                </a:solidFill>
                <a:effectLst/>
                <a:latin typeface="+mn-lt"/>
                <a:ea typeface="+mn-ea"/>
                <a:cs typeface="+mn-cs"/>
              </a:rPr>
              <a:t>Bonechi</a:t>
            </a:r>
            <a:r>
              <a:rPr lang="en-US" sz="1200" kern="1200" dirty="0">
                <a:solidFill>
                  <a:schemeClr val="tx1"/>
                </a:solidFill>
                <a:effectLst/>
                <a:latin typeface="+mn-lt"/>
                <a:ea typeface="+mn-ea"/>
                <a:cs typeface="+mn-cs"/>
              </a:rPr>
              <a:t> 1992). See the next slide for another reference to Jabin of Hazor.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References:</a:t>
            </a:r>
          </a:p>
          <a:p>
            <a:r>
              <a:rPr lang="en-US" sz="1200" kern="1200" dirty="0" err="1">
                <a:solidFill>
                  <a:schemeClr val="tx1"/>
                </a:solidFill>
                <a:effectLst/>
                <a:latin typeface="+mn-lt"/>
                <a:ea typeface="+mn-ea"/>
                <a:cs typeface="+mn-cs"/>
              </a:rPr>
              <a:t>Bonechi</a:t>
            </a:r>
            <a:r>
              <a:rPr lang="en-US" sz="1200" kern="1200" dirty="0">
                <a:solidFill>
                  <a:schemeClr val="tx1"/>
                </a:solidFill>
                <a:effectLst/>
                <a:latin typeface="+mn-lt"/>
                <a:ea typeface="+mn-ea"/>
                <a:cs typeface="+mn-cs"/>
              </a:rPr>
              <a:t>, M.</a:t>
            </a:r>
          </a:p>
          <a:p>
            <a:pPr marL="685800" indent="-457200">
              <a:tabLst>
                <a:tab pos="685800" algn="l"/>
              </a:tabLst>
            </a:pPr>
            <a:r>
              <a:rPr lang="en-US" sz="1200" kern="1200" dirty="0">
                <a:solidFill>
                  <a:schemeClr val="tx1"/>
                </a:solidFill>
                <a:effectLst/>
                <a:latin typeface="+mn-lt"/>
                <a:ea typeface="+mn-ea"/>
                <a:cs typeface="+mn-cs"/>
              </a:rPr>
              <a:t>1992	Relations </a:t>
            </a:r>
            <a:r>
              <a:rPr lang="en-US" sz="1200" kern="1200" dirty="0" err="1">
                <a:solidFill>
                  <a:schemeClr val="tx1"/>
                </a:solidFill>
                <a:effectLst/>
                <a:latin typeface="+mn-lt"/>
                <a:ea typeface="+mn-ea"/>
                <a:cs typeface="+mn-cs"/>
              </a:rPr>
              <a:t>amicales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syro-palestiniennes</a:t>
            </a:r>
            <a:r>
              <a:rPr lang="en-US" sz="1200" kern="1200" dirty="0">
                <a:solidFill>
                  <a:schemeClr val="tx1"/>
                </a:solidFill>
                <a:effectLst/>
                <a:latin typeface="+mn-lt"/>
                <a:ea typeface="+mn-ea"/>
                <a:cs typeface="+mn-cs"/>
              </a:rPr>
              <a:t>: Mari et </a:t>
            </a:r>
            <a:r>
              <a:rPr lang="en-US" sz="1200" kern="1200" dirty="0" err="1">
                <a:solidFill>
                  <a:schemeClr val="tx1"/>
                </a:solidFill>
                <a:effectLst/>
                <a:latin typeface="+mn-lt"/>
                <a:ea typeface="+mn-ea"/>
                <a:cs typeface="+mn-cs"/>
              </a:rPr>
              <a:t>Hasor</a:t>
            </a:r>
            <a:r>
              <a:rPr lang="en-US" sz="1200" kern="1200" dirty="0">
                <a:solidFill>
                  <a:schemeClr val="tx1"/>
                </a:solidFill>
                <a:effectLst/>
                <a:latin typeface="+mn-lt"/>
                <a:ea typeface="+mn-ea"/>
                <a:cs typeface="+mn-cs"/>
              </a:rPr>
              <a:t> au XVIII e siècle av. JC. </a:t>
            </a:r>
            <a:r>
              <a:rPr lang="en-US" sz="1200" i="1" kern="1200" dirty="0" err="1">
                <a:solidFill>
                  <a:schemeClr val="tx1"/>
                </a:solidFill>
                <a:effectLst/>
                <a:latin typeface="+mn-lt"/>
                <a:ea typeface="+mn-ea"/>
                <a:cs typeface="+mn-cs"/>
              </a:rPr>
              <a:t>Recueil</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d’études</a:t>
            </a:r>
            <a:r>
              <a:rPr lang="en-US" sz="1200" i="1" kern="1200" dirty="0">
                <a:solidFill>
                  <a:schemeClr val="tx1"/>
                </a:solidFill>
                <a:effectLst/>
                <a:latin typeface="+mn-lt"/>
                <a:ea typeface="+mn-ea"/>
                <a:cs typeface="+mn-cs"/>
              </a:rPr>
              <a:t> en </a:t>
            </a:r>
            <a:r>
              <a:rPr lang="en-US" sz="1200" i="1" kern="1200" dirty="0" err="1">
                <a:solidFill>
                  <a:schemeClr val="tx1"/>
                </a:solidFill>
                <a:effectLst/>
                <a:latin typeface="+mn-lt"/>
                <a:ea typeface="+mn-ea"/>
                <a:cs typeface="+mn-cs"/>
              </a:rPr>
              <a:t>l’honneur</a:t>
            </a:r>
            <a:r>
              <a:rPr lang="en-US" sz="1200" i="1" kern="1200" dirty="0">
                <a:solidFill>
                  <a:schemeClr val="tx1"/>
                </a:solidFill>
                <a:effectLst/>
                <a:latin typeface="+mn-lt"/>
                <a:ea typeface="+mn-ea"/>
                <a:cs typeface="+mn-cs"/>
              </a:rPr>
              <a:t> de Michel Fleury, </a:t>
            </a:r>
            <a:r>
              <a:rPr lang="en-US" sz="1200" i="1" kern="1200" dirty="0" err="1">
                <a:solidFill>
                  <a:schemeClr val="tx1"/>
                </a:solidFill>
                <a:effectLst/>
                <a:latin typeface="+mn-lt"/>
                <a:ea typeface="+mn-ea"/>
                <a:cs typeface="+mn-cs"/>
              </a:rPr>
              <a:t>Mémoires</a:t>
            </a:r>
            <a:r>
              <a:rPr lang="en-US" sz="1200" i="1" kern="1200" dirty="0">
                <a:solidFill>
                  <a:schemeClr val="tx1"/>
                </a:solidFill>
                <a:effectLst/>
                <a:latin typeface="+mn-lt"/>
                <a:ea typeface="+mn-ea"/>
                <a:cs typeface="+mn-cs"/>
              </a:rPr>
              <a:t> de NABU</a:t>
            </a:r>
            <a:r>
              <a:rPr lang="en-US" sz="1200" kern="1200" dirty="0">
                <a:solidFill>
                  <a:schemeClr val="tx1"/>
                </a:solidFill>
                <a:effectLst/>
                <a:latin typeface="+mn-lt"/>
                <a:ea typeface="+mn-ea"/>
                <a:cs typeface="+mn-cs"/>
              </a:rPr>
              <a:t> 1: 9–22.</a:t>
            </a:r>
          </a:p>
          <a:p>
            <a:pPr marL="685800" indent="-685800"/>
            <a:r>
              <a:rPr lang="en-US" sz="1200" kern="1200" dirty="0">
                <a:solidFill>
                  <a:schemeClr val="tx1"/>
                </a:solidFill>
                <a:effectLst/>
                <a:latin typeface="+mn-lt"/>
                <a:ea typeface="+mn-ea"/>
                <a:cs typeface="+mn-cs"/>
              </a:rPr>
              <a:t>Horowitz, W., </a:t>
            </a:r>
            <a:r>
              <a:rPr lang="en-US" sz="1200" kern="1200" dirty="0" err="1">
                <a:solidFill>
                  <a:schemeClr val="tx1"/>
                </a:solidFill>
                <a:effectLst/>
                <a:latin typeface="+mn-lt"/>
                <a:ea typeface="+mn-ea"/>
                <a:cs typeface="+mn-cs"/>
              </a:rPr>
              <a:t>Oshima</a:t>
            </a:r>
            <a:r>
              <a:rPr lang="en-US" sz="1200" kern="1200" dirty="0">
                <a:solidFill>
                  <a:schemeClr val="tx1"/>
                </a:solidFill>
                <a:effectLst/>
                <a:latin typeface="+mn-lt"/>
                <a:ea typeface="+mn-ea"/>
                <a:cs typeface="+mn-cs"/>
              </a:rPr>
              <a:t>, T., and Sanders, S. L.</a:t>
            </a:r>
          </a:p>
          <a:p>
            <a:pPr marL="685800" indent="-457200">
              <a:tabLst>
                <a:tab pos="685800" algn="l"/>
              </a:tabLst>
            </a:pPr>
            <a:r>
              <a:rPr lang="en-US" sz="1200" kern="1200" dirty="0">
                <a:solidFill>
                  <a:schemeClr val="tx1"/>
                </a:solidFill>
                <a:effectLst/>
                <a:latin typeface="+mn-lt"/>
                <a:ea typeface="+mn-ea"/>
                <a:cs typeface="+mn-cs"/>
              </a:rPr>
              <a:t>2006	</a:t>
            </a:r>
            <a:r>
              <a:rPr lang="en-US" sz="1200" i="1" kern="1200" dirty="0">
                <a:solidFill>
                  <a:schemeClr val="tx1"/>
                </a:solidFill>
                <a:effectLst/>
                <a:latin typeface="+mn-lt"/>
                <a:ea typeface="+mn-ea"/>
                <a:cs typeface="+mn-cs"/>
              </a:rPr>
              <a:t>Cuneiform in Canaan: Cuneiform </a:t>
            </a:r>
            <a:r>
              <a:rPr lang="en-US" i="1" dirty="0"/>
              <a:t>S</a:t>
            </a:r>
            <a:r>
              <a:rPr lang="en-US" sz="1200" i="1" kern="1200" dirty="0">
                <a:solidFill>
                  <a:schemeClr val="tx1"/>
                </a:solidFill>
                <a:effectLst/>
                <a:latin typeface="+mn-lt"/>
                <a:ea typeface="+mn-ea"/>
                <a:cs typeface="+mn-cs"/>
              </a:rPr>
              <a:t>ources from the Land of Israel in Ancient </a:t>
            </a:r>
            <a:r>
              <a:rPr lang="en-US" i="1" dirty="0"/>
              <a:t>T</a:t>
            </a:r>
            <a:r>
              <a:rPr lang="en-US" sz="1200" i="1" kern="1200" dirty="0">
                <a:solidFill>
                  <a:schemeClr val="tx1"/>
                </a:solidFill>
                <a:effectLst/>
                <a:latin typeface="+mn-lt"/>
                <a:ea typeface="+mn-ea"/>
                <a:cs typeface="+mn-cs"/>
              </a:rPr>
              <a:t>imes</a:t>
            </a:r>
            <a:r>
              <a:rPr lang="en-US" sz="1200" kern="1200" dirty="0">
                <a:solidFill>
                  <a:schemeClr val="tx1"/>
                </a:solidFill>
                <a:effectLst/>
                <a:latin typeface="+mn-lt"/>
                <a:ea typeface="+mn-ea"/>
                <a:cs typeface="+mn-cs"/>
              </a:rPr>
              <a:t>. Jerusalem: Israel Exploration Society and Hebrew University of Jerusalem.</a:t>
            </a:r>
          </a:p>
          <a:p>
            <a:endParaRPr lang="en-US" dirty="0"/>
          </a:p>
          <a:p>
            <a:r>
              <a:rPr lang="en-US" dirty="0"/>
              <a:t>adr1306212098</a:t>
            </a:r>
          </a:p>
        </p:txBody>
      </p:sp>
    </p:spTree>
    <p:extLst>
      <p:ext uri="{BB962C8B-B14F-4D97-AF65-F5344CB8AC3E}">
        <p14:creationId xmlns:p14="http://schemas.microsoft.com/office/powerpoint/2010/main" val="23661419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Another possible location for ancient</a:t>
            </a:r>
            <a:r>
              <a:rPr lang="en-US" baseline="0" dirty="0">
                <a:ea typeface="ＭＳ Ｐゴシック" pitchFamily="34" charset="-128"/>
              </a:rPr>
              <a:t> Bethel is el-</a:t>
            </a:r>
            <a:r>
              <a:rPr lang="en-US" baseline="0" dirty="0" err="1">
                <a:ea typeface="ＭＳ Ｐゴシック" pitchFamily="34" charset="-128"/>
              </a:rPr>
              <a:t>Bireh</a:t>
            </a:r>
            <a:r>
              <a:rPr lang="en-US" baseline="0" dirty="0">
                <a:ea typeface="ＭＳ Ｐゴシック" pitchFamily="34" charset="-128"/>
              </a:rPr>
              <a:t> (top center of photo). </a:t>
            </a:r>
            <a:r>
              <a:rPr lang="en-US" dirty="0">
                <a:ea typeface="ＭＳ Ｐゴシック" pitchFamily="34" charset="-128"/>
              </a:rPr>
              <a:t>David Livingston (1994) has argued that Bethel should be located here instead of Beitin based on the counting of the Roman miles. Several milestones have been found on the road, some of which have numbers. Livingston argues that 12 Roman miles (just over 11 miles [17.6 km]) from Jerusalem is el-</a:t>
            </a:r>
            <a:r>
              <a:rPr lang="en-US" dirty="0" err="1">
                <a:ea typeface="ＭＳ Ｐゴシック" pitchFamily="34" charset="-128"/>
              </a:rPr>
              <a:t>Bireh</a:t>
            </a:r>
            <a:r>
              <a:rPr lang="en-US" dirty="0">
                <a:ea typeface="ＭＳ Ｐゴシック" pitchFamily="34" charset="-128"/>
              </a:rPr>
              <a:t>.</a:t>
            </a:r>
          </a:p>
          <a:p>
            <a:pPr eaLnBrk="1" hangingPunct="1"/>
            <a:endParaRPr lang="en-US" dirty="0">
              <a:ea typeface="ＭＳ Ｐゴシック" pitchFamily="34" charset="-128"/>
            </a:endParaRPr>
          </a:p>
          <a:p>
            <a:pPr marL="0" indent="0" eaLnBrk="1" hangingPunct="1">
              <a:lnSpc>
                <a:spcPct val="100000"/>
              </a:lnSpc>
            </a:pPr>
            <a:r>
              <a:rPr lang="en-US" b="1" baseline="0" dirty="0">
                <a:ea typeface="ＭＳ Ｐゴシック" pitchFamily="34" charset="-128"/>
              </a:rPr>
              <a:t>Reference:</a:t>
            </a:r>
            <a:endParaRPr lang="en-US" sz="1200" b="0" kern="1200" dirty="0">
              <a:solidFill>
                <a:schemeClr val="tx1"/>
              </a:solidFill>
              <a:effectLst/>
              <a:latin typeface="+mn-lt"/>
              <a:ea typeface="+mn-ea"/>
              <a:cs typeface="+mn-cs"/>
            </a:endParaRPr>
          </a:p>
          <a:p>
            <a:pPr marL="0" indent="0" eaLnBrk="1" hangingPunct="1">
              <a:lnSpc>
                <a:spcPct val="100000"/>
              </a:lnSpc>
            </a:pPr>
            <a:r>
              <a:rPr lang="en-US" dirty="0"/>
              <a:t>Livingston, David P. </a:t>
            </a:r>
          </a:p>
          <a:p>
            <a:pPr marL="685800" indent="-457200" eaLnBrk="1" hangingPunct="1">
              <a:lnSpc>
                <a:spcPct val="100000"/>
              </a:lnSpc>
              <a:tabLst>
                <a:tab pos="685800" algn="l"/>
              </a:tabLst>
            </a:pPr>
            <a:r>
              <a:rPr lang="en-US" dirty="0"/>
              <a:t>1994	Further Considerations on the Location of Bethel at El-</a:t>
            </a:r>
            <a:r>
              <a:rPr lang="en-US" dirty="0" err="1"/>
              <a:t>Bireh</a:t>
            </a:r>
            <a:r>
              <a:rPr lang="en-US" dirty="0"/>
              <a:t>. </a:t>
            </a:r>
            <a:r>
              <a:rPr lang="en-US" i="1" dirty="0"/>
              <a:t>Palestine Exploration Quarterly </a:t>
            </a:r>
            <a:r>
              <a:rPr lang="en-US" dirty="0"/>
              <a:t>126: 154–59.</a:t>
            </a:r>
          </a:p>
          <a:p>
            <a:pPr eaLnBrk="1" hangingPunct="1"/>
            <a:endParaRPr lang="en-US" baseline="0" dirty="0">
              <a:ea typeface="ＭＳ Ｐゴシック" pitchFamily="34" charset="-128"/>
            </a:endParaRPr>
          </a:p>
          <a:p>
            <a:pPr eaLnBrk="1" hangingPunct="1"/>
            <a:r>
              <a:rPr lang="fi-FI" dirty="0">
                <a:ea typeface="ＭＳ Ｐゴシック" pitchFamily="34" charset="-128"/>
              </a:rPr>
              <a:t>ws061015066</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3502008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Several surveys of </a:t>
            </a:r>
            <a:r>
              <a:rPr lang="en-US" dirty="0" err="1">
                <a:ea typeface="ＭＳ Ｐゴシック" pitchFamily="34" charset="-128"/>
              </a:rPr>
              <a:t>Ras</a:t>
            </a:r>
            <a:r>
              <a:rPr lang="en-US" dirty="0">
                <a:ea typeface="ＭＳ Ｐゴシック" pitchFamily="34" charset="-128"/>
              </a:rPr>
              <a:t> et-</a:t>
            </a:r>
            <a:r>
              <a:rPr lang="en-US" dirty="0" err="1">
                <a:ea typeface="ＭＳ Ｐゴシック" pitchFamily="34" charset="-128"/>
              </a:rPr>
              <a:t>Tauneh</a:t>
            </a:r>
            <a:r>
              <a:rPr lang="en-US" dirty="0">
                <a:ea typeface="ＭＳ Ｐゴシック" pitchFamily="34" charset="-128"/>
              </a:rPr>
              <a:t> showed remains from the Middle Bronze II and Iron II,</a:t>
            </a:r>
            <a:r>
              <a:rPr lang="en-US" baseline="0" dirty="0">
                <a:ea typeface="ＭＳ Ｐゴシック" pitchFamily="34" charset="-128"/>
              </a:rPr>
              <a:t> but many scholars continue to identify Beitin with Bethel.</a:t>
            </a:r>
          </a:p>
          <a:p>
            <a:endParaRPr lang="en-US" sz="1200" dirty="0"/>
          </a:p>
          <a:p>
            <a:r>
              <a:rPr lang="en-US" sz="1200" dirty="0"/>
              <a:t>tb122201100</a:t>
            </a:r>
            <a:endParaRPr lang="en-US" dirty="0"/>
          </a:p>
        </p:txBody>
      </p:sp>
    </p:spTree>
    <p:extLst>
      <p:ext uri="{BB962C8B-B14F-4D97-AF65-F5344CB8AC3E}">
        <p14:creationId xmlns:p14="http://schemas.microsoft.com/office/powerpoint/2010/main" val="1639481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228600" marR="0" lvl="0" indent="-228600" algn="l" defTabSz="914400" rtl="0" eaLnBrk="1" fontAlgn="auto" latinLnBrk="0" hangingPunct="1">
              <a:lnSpc>
                <a:spcPct val="100000"/>
              </a:lnSpc>
              <a:spcBef>
                <a:spcPct val="0"/>
              </a:spcBef>
              <a:spcAft>
                <a:spcPts val="0"/>
              </a:spcAft>
              <a:buClrTx/>
              <a:buSzTx/>
              <a:buFontTx/>
              <a:buNone/>
              <a:tabLst/>
              <a:defRPr/>
            </a:pPr>
            <a:r>
              <a:rPr lang="en-US" dirty="0"/>
              <a:t>“Barak Street” is located in the Baka neighborhood, south of the Old City.</a:t>
            </a:r>
          </a:p>
          <a:p>
            <a:pPr marL="228600" indent="-228600" eaLnBrk="1" hangingPunct="1">
              <a:spcBef>
                <a:spcPct val="0"/>
              </a:spcBef>
            </a:pPr>
            <a:endParaRPr lang="en-US" sz="1200" dirty="0"/>
          </a:p>
          <a:p>
            <a:pPr marL="228600" indent="-228600" eaLnBrk="1" hangingPunct="1">
              <a:spcBef>
                <a:spcPct val="0"/>
              </a:spcBef>
            </a:pPr>
            <a:r>
              <a:rPr lang="en-US" sz="1200" dirty="0"/>
              <a:t>tb072404799</a:t>
            </a:r>
            <a:endParaRPr lang="en-US" dirty="0"/>
          </a:p>
        </p:txBody>
      </p:sp>
    </p:spTree>
    <p:extLst>
      <p:ext uri="{BB962C8B-B14F-4D97-AF65-F5344CB8AC3E}">
        <p14:creationId xmlns:p14="http://schemas.microsoft.com/office/powerpoint/2010/main" val="1475609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spcBef>
                <a:spcPct val="0"/>
              </a:spcBef>
            </a:pPr>
            <a:r>
              <a:rPr lang="en-US" dirty="0"/>
              <a:t>There</a:t>
            </a:r>
            <a:r>
              <a:rPr lang="en-US" baseline="0" dirty="0"/>
              <a:t> are three candidates for the location of “Kedesh of Naphtali” of Judges 4–5. They include (1) Khirbet </a:t>
            </a:r>
            <a:r>
              <a:rPr lang="en-US" baseline="0" dirty="0" err="1"/>
              <a:t>Qedish</a:t>
            </a:r>
            <a:r>
              <a:rPr lang="en-US" baseline="0" dirty="0"/>
              <a:t> in the territory of Naphtali above the southwestern shores of the Sea of Galilee and near the border of Issachar; (2) Tell </a:t>
            </a:r>
            <a:r>
              <a:rPr lang="en-US" baseline="0" dirty="0" err="1"/>
              <a:t>Qades</a:t>
            </a:r>
            <a:r>
              <a:rPr lang="en-US" baseline="0" dirty="0"/>
              <a:t> in Upper Galilee within the tribal allotment of Naphtali; and (3) Tell Abu Qudeis near Megiddo. In our opinion, Khirbet </a:t>
            </a:r>
            <a:r>
              <a:rPr lang="en-US" baseline="0" dirty="0" err="1"/>
              <a:t>Qedish</a:t>
            </a:r>
            <a:r>
              <a:rPr lang="en-US" baseline="0" dirty="0"/>
              <a:t> is the best option for Kedesh of Naphtali. Photos of each candidate are provided here.</a:t>
            </a:r>
          </a:p>
          <a:p>
            <a:pPr marL="0" indent="0" eaLnBrk="1" hangingPunct="1">
              <a:spcBef>
                <a:spcPct val="0"/>
              </a:spcBef>
            </a:pPr>
            <a:endParaRPr lang="en-US" dirty="0"/>
          </a:p>
          <a:p>
            <a:pPr marL="228600" indent="-228600" eaLnBrk="1" hangingPunct="1">
              <a:spcBef>
                <a:spcPct val="0"/>
              </a:spcBef>
            </a:pPr>
            <a:r>
              <a:rPr lang="en-US" dirty="0"/>
              <a:t>tb072404785</a:t>
            </a:r>
          </a:p>
        </p:txBody>
      </p:sp>
    </p:spTree>
    <p:extLst>
      <p:ext uri="{BB962C8B-B14F-4D97-AF65-F5344CB8AC3E}">
        <p14:creationId xmlns:p14="http://schemas.microsoft.com/office/powerpoint/2010/main" val="831412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Khirbet </a:t>
            </a:r>
            <a:r>
              <a:rPr lang="en-US" dirty="0" err="1"/>
              <a:t>Qedish</a:t>
            </a:r>
            <a:r>
              <a:rPr lang="en-US" dirty="0"/>
              <a:t> preserves</a:t>
            </a:r>
            <a:r>
              <a:rPr lang="en-US" baseline="0" dirty="0"/>
              <a:t> the name of Kedesh and is best equated with the site identified as Kedesh-</a:t>
            </a:r>
            <a:r>
              <a:rPr lang="en-US" baseline="0" dirty="0" err="1"/>
              <a:t>naphtali</a:t>
            </a:r>
            <a:r>
              <a:rPr lang="en-US" baseline="0" dirty="0"/>
              <a:t>, the hometown of Barak (Judg 4:6). This location corresponds with the biblical data that Kedesh was located east of Mount Tabor, unlike Tell Abu Qudeis in the Jezreel Valley (Judg 4:11; Rainey and </a:t>
            </a:r>
            <a:r>
              <a:rPr lang="en-US" baseline="0" dirty="0" err="1"/>
              <a:t>Notley</a:t>
            </a:r>
            <a:r>
              <a:rPr lang="en-US" baseline="0" dirty="0"/>
              <a:t> 2006: 138). While it appears that Khirbet </a:t>
            </a:r>
            <a:r>
              <a:rPr lang="en-US" baseline="0" dirty="0" err="1"/>
              <a:t>Qedish</a:t>
            </a:r>
            <a:r>
              <a:rPr lang="en-US" baseline="0" dirty="0"/>
              <a:t> is the best current candidate for Kedesh-</a:t>
            </a:r>
            <a:r>
              <a:rPr lang="en-US" baseline="0" dirty="0" err="1"/>
              <a:t>naphtali</a:t>
            </a:r>
            <a:r>
              <a:rPr lang="en-US" baseline="0" dirty="0"/>
              <a:t>, the nature of the archaeological remains at the site are completely unknown (personal communication—U. </a:t>
            </a:r>
            <a:r>
              <a:rPr lang="en-US" baseline="0" dirty="0" err="1"/>
              <a:t>Leibner</a:t>
            </a:r>
            <a:r>
              <a:rPr lang="en-US" baseline="0" dirty="0"/>
              <a:t>). The next slide includes a label identifying this unexcavated site.</a:t>
            </a:r>
          </a:p>
          <a:p>
            <a:endParaRPr lang="en-US" sz="1200" baseline="0" dirty="0"/>
          </a:p>
          <a:p>
            <a:r>
              <a:rPr lang="en-US" sz="1200" b="1" baseline="0" dirty="0"/>
              <a:t>Reference: </a:t>
            </a:r>
          </a:p>
          <a:p>
            <a:pPr marL="685800" indent="-685800" eaLnBrk="1" hangingPunct="1">
              <a:tabLst>
                <a:tab pos="230188" algn="l"/>
              </a:tabLst>
              <a:defRPr/>
            </a:pPr>
            <a:r>
              <a:rPr lang="en-US" sz="1200" dirty="0"/>
              <a:t>Rainey, Anson F., and </a:t>
            </a:r>
            <a:r>
              <a:rPr lang="en-US" sz="1200" dirty="0" err="1"/>
              <a:t>Notley</a:t>
            </a:r>
            <a:r>
              <a:rPr lang="en-US" sz="1200" dirty="0"/>
              <a:t>, R. Steven.</a:t>
            </a:r>
          </a:p>
          <a:p>
            <a:pPr marL="685800" indent="-457200" eaLnBrk="1" hangingPunct="1">
              <a:tabLst>
                <a:tab pos="685800" algn="l"/>
              </a:tabLst>
              <a:defRPr/>
            </a:pPr>
            <a:r>
              <a:rPr lang="en-US" sz="1200" dirty="0"/>
              <a:t>2006	</a:t>
            </a:r>
            <a:r>
              <a:rPr lang="en-US" sz="1200" i="1" dirty="0"/>
              <a:t>The Sacred Bridge: </a:t>
            </a:r>
            <a:r>
              <a:rPr lang="en-US" sz="1200" i="1" dirty="0" err="1"/>
              <a:t>Carta’s</a:t>
            </a:r>
            <a:r>
              <a:rPr lang="en-US" sz="1200" i="1" dirty="0"/>
              <a:t> Atlas of the Biblical World. </a:t>
            </a:r>
            <a:r>
              <a:rPr lang="en-US" sz="1200" dirty="0"/>
              <a:t>Jerusalem: </a:t>
            </a:r>
            <a:r>
              <a:rPr lang="en-US" sz="1200" dirty="0" err="1"/>
              <a:t>Carta</a:t>
            </a:r>
            <a:r>
              <a:rPr lang="en-US" sz="1200" dirty="0"/>
              <a:t>.</a:t>
            </a:r>
          </a:p>
          <a:p>
            <a:endParaRPr lang="en-US" sz="1200" dirty="0"/>
          </a:p>
          <a:p>
            <a:r>
              <a:rPr lang="en-US" sz="1200" dirty="0"/>
              <a:t>tb033005883</a:t>
            </a:r>
            <a:endParaRPr lang="en-US" dirty="0"/>
          </a:p>
        </p:txBody>
      </p:sp>
    </p:spTree>
    <p:extLst>
      <p:ext uri="{BB962C8B-B14F-4D97-AF65-F5344CB8AC3E}">
        <p14:creationId xmlns:p14="http://schemas.microsoft.com/office/powerpoint/2010/main" val="20373493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Khirbet </a:t>
            </a:r>
            <a:r>
              <a:rPr lang="en-US" dirty="0" err="1"/>
              <a:t>Qedish</a:t>
            </a:r>
            <a:r>
              <a:rPr lang="en-US" dirty="0"/>
              <a:t> preserves</a:t>
            </a:r>
            <a:r>
              <a:rPr lang="en-US" baseline="0" dirty="0"/>
              <a:t> the name of Kedesh and is best equated with the site identified as Kedesh-</a:t>
            </a:r>
            <a:r>
              <a:rPr lang="en-US" baseline="0" dirty="0" err="1"/>
              <a:t>naphtali</a:t>
            </a:r>
            <a:r>
              <a:rPr lang="en-US" baseline="0" dirty="0"/>
              <a:t>, the hometown of Barak (Judg 4:6). This location corresponds with the biblical data that Kedesh was located east of Mount Tabor, unlike Tell Abu Qudeis in the Jezreel Valley (Judg 4:11; Rainey and </a:t>
            </a:r>
            <a:r>
              <a:rPr lang="en-US" baseline="0" dirty="0" err="1"/>
              <a:t>Notley</a:t>
            </a:r>
            <a:r>
              <a:rPr lang="en-US" baseline="0" dirty="0"/>
              <a:t> 2006: 138). While it appears that Khirbet </a:t>
            </a:r>
            <a:r>
              <a:rPr lang="en-US" baseline="0" dirty="0" err="1"/>
              <a:t>Qedish</a:t>
            </a:r>
            <a:r>
              <a:rPr lang="en-US" baseline="0" dirty="0"/>
              <a:t> is the best current candidate for Kedesh-</a:t>
            </a:r>
            <a:r>
              <a:rPr lang="en-US" baseline="0" dirty="0" err="1"/>
              <a:t>naphtali</a:t>
            </a:r>
            <a:r>
              <a:rPr lang="en-US" baseline="0" dirty="0"/>
              <a:t>, the nature of the archaeological remains at the site are completely unknown (personal communication—U. </a:t>
            </a:r>
            <a:r>
              <a:rPr lang="en-US" baseline="0" dirty="0" err="1"/>
              <a:t>Leibner</a:t>
            </a:r>
            <a:r>
              <a:rPr lang="en-US" baseline="0" dirty="0"/>
              <a:t>). </a:t>
            </a:r>
          </a:p>
          <a:p>
            <a:endParaRPr lang="en-US" baseline="0" dirty="0"/>
          </a:p>
          <a:p>
            <a:r>
              <a:rPr lang="en-US" b="1" baseline="0" dirty="0"/>
              <a:t>Reference: </a:t>
            </a:r>
          </a:p>
          <a:p>
            <a:pPr marL="685800" indent="-685800" eaLnBrk="1" hangingPunct="1">
              <a:tabLst>
                <a:tab pos="230188" algn="l"/>
              </a:tabLst>
              <a:defRPr/>
            </a:pPr>
            <a:r>
              <a:rPr lang="en-US" dirty="0"/>
              <a:t>Rainey, Anson F., and </a:t>
            </a:r>
            <a:r>
              <a:rPr lang="en-US" dirty="0" err="1"/>
              <a:t>Notley</a:t>
            </a:r>
            <a:r>
              <a:rPr lang="en-US" dirty="0"/>
              <a:t>, R. Steven.</a:t>
            </a:r>
          </a:p>
          <a:p>
            <a:pPr marL="685800" indent="-457200" eaLnBrk="1" hangingPunct="1">
              <a:tabLst>
                <a:tab pos="685800" algn="l"/>
              </a:tabLst>
              <a:defRPr/>
            </a:pPr>
            <a:r>
              <a:rPr lang="en-US" dirty="0"/>
              <a:t>2006	</a:t>
            </a:r>
            <a:r>
              <a:rPr lang="en-US" i="1" dirty="0"/>
              <a:t>The Sacred Bridge: </a:t>
            </a:r>
            <a:r>
              <a:rPr lang="en-US" i="1" dirty="0" err="1"/>
              <a:t>Carta’s</a:t>
            </a:r>
            <a:r>
              <a:rPr lang="en-US" i="1" dirty="0"/>
              <a:t> Atlas of the Biblical World. </a:t>
            </a:r>
            <a:r>
              <a:rPr lang="en-US" dirty="0"/>
              <a:t>Jerusalem: </a:t>
            </a:r>
            <a:r>
              <a:rPr lang="en-US" dirty="0" err="1"/>
              <a:t>Carta</a:t>
            </a:r>
            <a:r>
              <a:rPr lang="en-US" dirty="0"/>
              <a:t>.</a:t>
            </a:r>
          </a:p>
          <a:p>
            <a:endParaRPr lang="en-US" dirty="0"/>
          </a:p>
          <a:p>
            <a:r>
              <a:rPr lang="en-US" dirty="0"/>
              <a:t>tb033005883</a:t>
            </a:r>
          </a:p>
        </p:txBody>
      </p:sp>
    </p:spTree>
    <p:extLst>
      <p:ext uri="{BB962C8B-B14F-4D97-AF65-F5344CB8AC3E}">
        <p14:creationId xmlns:p14="http://schemas.microsoft.com/office/powerpoint/2010/main" val="2252849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spcBef>
                <a:spcPct val="0"/>
              </a:spcBef>
              <a:buFontTx/>
              <a:buNone/>
            </a:pPr>
            <a:r>
              <a:rPr lang="en-US" dirty="0"/>
              <a:t>A second possibility for the location of Kedesh is Tell </a:t>
            </a:r>
            <a:r>
              <a:rPr lang="en-US" dirty="0" err="1"/>
              <a:t>Qades</a:t>
            </a:r>
            <a:r>
              <a:rPr lang="en-US" dirty="0"/>
              <a:t>. Edward Robinson first suggested that Tell </a:t>
            </a:r>
            <a:r>
              <a:rPr lang="en-US" dirty="0" err="1"/>
              <a:t>Qades</a:t>
            </a:r>
            <a:r>
              <a:rPr lang="en-US" dirty="0"/>
              <a:t> was the location of the biblical city of Kedesh. Today many scholars agree with that identification. Archaeological work has determined that the site was occupied from the Early Bronze through the Arab periods.</a:t>
            </a:r>
            <a:r>
              <a:rPr lang="en-US" baseline="0" dirty="0"/>
              <a:t> </a:t>
            </a:r>
            <a:r>
              <a:rPr lang="en-US" dirty="0"/>
              <a:t>Tell </a:t>
            </a:r>
            <a:r>
              <a:rPr lang="en-US" dirty="0" err="1"/>
              <a:t>Qades</a:t>
            </a:r>
            <a:r>
              <a:rPr lang="en-US" dirty="0"/>
              <a:t> is strategically located on the eastern edge of the Galilean mountains near the </a:t>
            </a:r>
            <a:r>
              <a:rPr lang="en-US" dirty="0" err="1"/>
              <a:t>Huleh</a:t>
            </a:r>
            <a:r>
              <a:rPr lang="en-US" dirty="0"/>
              <a:t> Basin. The</a:t>
            </a:r>
            <a:r>
              <a:rPr lang="en-US" baseline="0" dirty="0"/>
              <a:t> next slide includes a label for this site.</a:t>
            </a:r>
            <a:endParaRPr lang="en-US" dirty="0"/>
          </a:p>
          <a:p>
            <a:pPr marL="228600" indent="-228600" eaLnBrk="1" hangingPunct="1">
              <a:spcBef>
                <a:spcPct val="0"/>
              </a:spcBef>
            </a:pPr>
            <a:endParaRPr lang="en-US" dirty="0"/>
          </a:p>
          <a:p>
            <a:r>
              <a:rPr lang="en-US" sz="1200" dirty="0"/>
              <a:t>tb051700203</a:t>
            </a:r>
            <a:endParaRPr lang="en-US" dirty="0"/>
          </a:p>
        </p:txBody>
      </p:sp>
    </p:spTree>
    <p:extLst>
      <p:ext uri="{BB962C8B-B14F-4D97-AF65-F5344CB8AC3E}">
        <p14:creationId xmlns:p14="http://schemas.microsoft.com/office/powerpoint/2010/main" val="38611765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indent="0" eaLnBrk="1" hangingPunct="1">
              <a:spcBef>
                <a:spcPct val="0"/>
              </a:spcBef>
              <a:buFontTx/>
              <a:buNone/>
            </a:pPr>
            <a:r>
              <a:rPr lang="en-US" dirty="0"/>
              <a:t>A second possibility for the location of Kedesh is Tell </a:t>
            </a:r>
            <a:r>
              <a:rPr lang="en-US" dirty="0" err="1"/>
              <a:t>Qades</a:t>
            </a:r>
            <a:r>
              <a:rPr lang="en-US" dirty="0"/>
              <a:t>. Edward Robinson first suggested that Tell </a:t>
            </a:r>
            <a:r>
              <a:rPr lang="en-US" dirty="0" err="1"/>
              <a:t>Qades</a:t>
            </a:r>
            <a:r>
              <a:rPr lang="en-US" dirty="0"/>
              <a:t> was the location of the biblical city of Kedesh. Today many scholars agree with that identification. Archaeological work has determined that the site was occupied from the Early Bronze through the Arab periods.</a:t>
            </a:r>
            <a:r>
              <a:rPr lang="en-US" baseline="0" dirty="0"/>
              <a:t> </a:t>
            </a:r>
            <a:r>
              <a:rPr lang="en-US" dirty="0"/>
              <a:t>Tell </a:t>
            </a:r>
            <a:r>
              <a:rPr lang="en-US" dirty="0" err="1"/>
              <a:t>Qades</a:t>
            </a:r>
            <a:r>
              <a:rPr lang="en-US" dirty="0"/>
              <a:t> is strategically located on the eastern edge of the Galilean mountains near the </a:t>
            </a:r>
            <a:r>
              <a:rPr lang="en-US" dirty="0" err="1"/>
              <a:t>Huleh</a:t>
            </a:r>
            <a:r>
              <a:rPr lang="en-US" dirty="0"/>
              <a:t> Basin.</a:t>
            </a:r>
          </a:p>
          <a:p>
            <a:pPr marL="228600" indent="-228600" eaLnBrk="1" hangingPunct="1">
              <a:spcBef>
                <a:spcPct val="0"/>
              </a:spcBef>
            </a:pPr>
            <a:endParaRPr lang="en-US" dirty="0"/>
          </a:p>
          <a:p>
            <a:r>
              <a:rPr lang="en-US" sz="1200" dirty="0"/>
              <a:t>tb051700203</a:t>
            </a:r>
            <a:endParaRPr lang="en-US" dirty="0"/>
          </a:p>
        </p:txBody>
      </p:sp>
    </p:spTree>
    <p:extLst>
      <p:ext uri="{BB962C8B-B14F-4D97-AF65-F5344CB8AC3E}">
        <p14:creationId xmlns:p14="http://schemas.microsoft.com/office/powerpoint/2010/main" val="38611765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tb032807964</a:t>
            </a:r>
            <a:endParaRPr lang="en-US" dirty="0"/>
          </a:p>
        </p:txBody>
      </p:sp>
    </p:spTree>
    <p:extLst>
      <p:ext uri="{BB962C8B-B14F-4D97-AF65-F5344CB8AC3E}">
        <p14:creationId xmlns:p14="http://schemas.microsoft.com/office/powerpoint/2010/main" val="3879731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tb032807967</a:t>
            </a:r>
            <a:endParaRPr lang="en-US" dirty="0"/>
          </a:p>
        </p:txBody>
      </p:sp>
    </p:spTree>
    <p:extLst>
      <p:ext uri="{BB962C8B-B14F-4D97-AF65-F5344CB8AC3E}">
        <p14:creationId xmlns:p14="http://schemas.microsoft.com/office/powerpoint/2010/main" val="2465033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A second and</a:t>
            </a:r>
            <a:r>
              <a:rPr lang="en-US" sz="1200" kern="1200" baseline="0" dirty="0">
                <a:solidFill>
                  <a:schemeClr val="tx1"/>
                </a:solidFill>
                <a:effectLst/>
                <a:latin typeface="+mn-lt"/>
                <a:ea typeface="+mn-ea"/>
                <a:cs typeface="+mn-cs"/>
              </a:rPr>
              <a:t> later</a:t>
            </a:r>
            <a:r>
              <a:rPr lang="en-US" sz="1200" kern="1200" dirty="0">
                <a:solidFill>
                  <a:schemeClr val="tx1"/>
                </a:solidFill>
                <a:effectLst/>
                <a:latin typeface="+mn-lt"/>
                <a:ea typeface="+mn-ea"/>
                <a:cs typeface="+mn-cs"/>
              </a:rPr>
              <a:t> reference to Jabin of Hazor may be found in Egyptian records. C. R. </a:t>
            </a:r>
            <a:r>
              <a:rPr lang="en-US" sz="1200" kern="1200" dirty="0" err="1">
                <a:solidFill>
                  <a:schemeClr val="tx1"/>
                </a:solidFill>
                <a:effectLst/>
                <a:latin typeface="+mn-lt"/>
                <a:ea typeface="+mn-ea"/>
                <a:cs typeface="+mn-cs"/>
              </a:rPr>
              <a:t>Krahmalkov</a:t>
            </a:r>
            <a:r>
              <a:rPr lang="en-US" sz="1200" kern="1200" dirty="0">
                <a:solidFill>
                  <a:schemeClr val="tx1"/>
                </a:solidFill>
                <a:effectLst/>
                <a:latin typeface="+mn-lt"/>
                <a:ea typeface="+mn-ea"/>
                <a:cs typeface="+mn-cs"/>
              </a:rPr>
              <a:t> has argued that the name Jabin appears in the topographic list of Ramses II at Karnak (the Great Temple of Amon,</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Krahmalkov</a:t>
            </a:r>
            <a:r>
              <a:rPr lang="en-US" sz="1200" kern="1200" dirty="0">
                <a:solidFill>
                  <a:schemeClr val="tx1"/>
                </a:solidFill>
                <a:effectLst/>
                <a:latin typeface="+mn-lt"/>
                <a:ea typeface="+mn-ea"/>
                <a:cs typeface="+mn-cs"/>
              </a:rPr>
              <a:t> 1994; cf. Simons 1937: 157–59). In this text, Krahmalkov reconstructs the following toponyms “</a:t>
            </a:r>
            <a:r>
              <a:rPr lang="en-US" sz="1200" kern="1200" dirty="0" err="1">
                <a:solidFill>
                  <a:schemeClr val="tx1"/>
                </a:solidFill>
                <a:effectLst/>
                <a:latin typeface="+mn-lt"/>
                <a:ea typeface="+mn-ea"/>
                <a:cs typeface="+mn-cs"/>
              </a:rPr>
              <a:t>Qerumin-Qishon</a:t>
            </a:r>
            <a:r>
              <a:rPr lang="en-US" sz="1200" kern="120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Jabin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Ybn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Shimshon-Hadasht</a:t>
            </a:r>
            <a:r>
              <a:rPr lang="en-US" sz="1200" kern="1200" dirty="0">
                <a:solidFill>
                  <a:schemeClr val="tx1"/>
                </a:solidFill>
                <a:effectLst/>
                <a:latin typeface="+mn-lt"/>
                <a:ea typeface="+mn-ea"/>
                <a:cs typeface="+mn-cs"/>
              </a:rPr>
              <a:t>” (Nos. 21–23;</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cf. Simons 1937: 158–59), which he connects with the Kishon River and the town of Kishon, which was ruled over by Jabin and </a:t>
            </a:r>
            <a:r>
              <a:rPr lang="en-US" sz="1200" kern="1200" dirty="0" err="1">
                <a:solidFill>
                  <a:schemeClr val="tx1"/>
                </a:solidFill>
                <a:effectLst/>
                <a:latin typeface="+mn-lt"/>
                <a:ea typeface="+mn-ea"/>
                <a:cs typeface="+mn-cs"/>
              </a:rPr>
              <a:t>Hadasht</a:t>
            </a:r>
            <a:r>
              <a:rPr lang="en-US" sz="1200" kern="1200" dirty="0">
                <a:solidFill>
                  <a:schemeClr val="tx1"/>
                </a:solidFill>
                <a:effectLst/>
                <a:latin typeface="+mn-lt"/>
                <a:ea typeface="+mn-ea"/>
                <a:cs typeface="+mn-cs"/>
              </a:rPr>
              <a:t> at Harosheth-hagoiim (1994). With regards to Jabin, </a:t>
            </a:r>
            <a:r>
              <a:rPr lang="en-US" sz="1200" kern="1200" dirty="0" err="1">
                <a:solidFill>
                  <a:schemeClr val="tx1"/>
                </a:solidFill>
                <a:effectLst/>
                <a:latin typeface="+mn-lt"/>
                <a:ea typeface="+mn-ea"/>
                <a:cs typeface="+mn-cs"/>
              </a:rPr>
              <a:t>Krahmalkov</a:t>
            </a:r>
            <a:r>
              <a:rPr lang="en-US" sz="1200" kern="1200" dirty="0">
                <a:solidFill>
                  <a:schemeClr val="tx1"/>
                </a:solidFill>
                <a:effectLst/>
                <a:latin typeface="+mn-lt"/>
                <a:ea typeface="+mn-ea"/>
                <a:cs typeface="+mn-cs"/>
              </a:rPr>
              <a:t> believes that an editor of Judges incorrectly connected Jabin to Hazor due to the influence of Joshua 11, and that the Jabin of Ramses II’s list and Judges 4 should be connected with Kishon (1994).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References:</a:t>
            </a:r>
          </a:p>
          <a:p>
            <a:r>
              <a:rPr lang="en-US" sz="1200" kern="1200" dirty="0">
                <a:solidFill>
                  <a:schemeClr val="tx1"/>
                </a:solidFill>
                <a:effectLst/>
                <a:latin typeface="+mn-lt"/>
                <a:ea typeface="+mn-ea"/>
                <a:cs typeface="+mn-cs"/>
              </a:rPr>
              <a:t>Krahmalkov, C. R.</a:t>
            </a:r>
          </a:p>
          <a:p>
            <a:pPr marL="685800" indent="-457200">
              <a:tabLst>
                <a:tab pos="685800" algn="l"/>
              </a:tabLst>
            </a:pPr>
            <a:r>
              <a:rPr lang="en-US" sz="1200" kern="1200" dirty="0">
                <a:solidFill>
                  <a:schemeClr val="tx1"/>
                </a:solidFill>
                <a:effectLst/>
                <a:latin typeface="+mn-lt"/>
                <a:ea typeface="+mn-ea"/>
                <a:cs typeface="+mn-cs"/>
              </a:rPr>
              <a:t>1994	Exodus Itinerary Confirmed by Egyptian Evidence. </a:t>
            </a:r>
            <a:r>
              <a:rPr lang="en-US" sz="1200" i="1" kern="1200" dirty="0">
                <a:solidFill>
                  <a:schemeClr val="tx1"/>
                </a:solidFill>
                <a:effectLst/>
                <a:latin typeface="+mn-lt"/>
                <a:ea typeface="+mn-ea"/>
                <a:cs typeface="+mn-cs"/>
              </a:rPr>
              <a:t>Biblical Archaeological Review</a:t>
            </a:r>
            <a:r>
              <a:rPr lang="en-US" sz="1200" kern="1200" dirty="0">
                <a:solidFill>
                  <a:schemeClr val="tx1"/>
                </a:solidFill>
                <a:effectLst/>
                <a:latin typeface="+mn-lt"/>
                <a:ea typeface="+mn-ea"/>
                <a:cs typeface="+mn-cs"/>
              </a:rPr>
              <a:t> 20/5: 54–62.</a:t>
            </a:r>
          </a:p>
          <a:p>
            <a:r>
              <a:rPr lang="en-US" sz="1200" kern="1200" dirty="0">
                <a:solidFill>
                  <a:schemeClr val="tx1"/>
                </a:solidFill>
                <a:effectLst/>
                <a:latin typeface="+mn-lt"/>
                <a:ea typeface="+mn-ea"/>
                <a:cs typeface="+mn-cs"/>
              </a:rPr>
              <a:t>Simons, J. J.</a:t>
            </a:r>
            <a:endParaRPr lang="en-US" dirty="0"/>
          </a:p>
          <a:p>
            <a:pPr marL="685800" indent="-457200"/>
            <a:r>
              <a:rPr lang="en-US" sz="1200" kern="1200" dirty="0">
                <a:solidFill>
                  <a:schemeClr val="tx1"/>
                </a:solidFill>
                <a:effectLst/>
                <a:latin typeface="+mn-lt"/>
                <a:ea typeface="+mn-ea"/>
                <a:cs typeface="+mn-cs"/>
              </a:rPr>
              <a:t>1937	</a:t>
            </a:r>
            <a:r>
              <a:rPr lang="en-US" sz="1200" i="1" kern="1200" dirty="0">
                <a:solidFill>
                  <a:schemeClr val="tx1"/>
                </a:solidFill>
                <a:effectLst/>
                <a:latin typeface="+mn-lt"/>
                <a:ea typeface="+mn-ea"/>
                <a:cs typeface="+mn-cs"/>
              </a:rPr>
              <a:t>Handbook for the Study of Egyptian Topographical Lists Relating to Western Asia</a:t>
            </a:r>
            <a:r>
              <a:rPr lang="en-US" sz="1200" kern="1200" dirty="0">
                <a:solidFill>
                  <a:schemeClr val="tx1"/>
                </a:solidFill>
                <a:effectLst/>
                <a:latin typeface="+mn-lt"/>
                <a:ea typeface="+mn-ea"/>
                <a:cs typeface="+mn-cs"/>
              </a:rPr>
              <a:t>. Leiden</a:t>
            </a:r>
            <a:r>
              <a:rPr lang="en-US" dirty="0"/>
              <a:t>: Brill. </a:t>
            </a:r>
            <a:endParaRPr lang="en-US" sz="1200" kern="1200" dirty="0">
              <a:solidFill>
                <a:schemeClr val="tx1"/>
              </a:solidFill>
              <a:effectLst/>
              <a:latin typeface="+mn-lt"/>
              <a:ea typeface="+mn-ea"/>
              <a:cs typeface="+mn-cs"/>
            </a:endParaRPr>
          </a:p>
          <a:p>
            <a:endParaRPr lang="en-US" dirty="0"/>
          </a:p>
          <a:p>
            <a:r>
              <a:rPr lang="en-US" dirty="0"/>
              <a:t>adr1603122315</a:t>
            </a:r>
          </a:p>
        </p:txBody>
      </p:sp>
    </p:spTree>
    <p:extLst>
      <p:ext uri="{BB962C8B-B14F-4D97-AF65-F5344CB8AC3E}">
        <p14:creationId xmlns:p14="http://schemas.microsoft.com/office/powerpoint/2010/main" val="22393116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tb032807969</a:t>
            </a:r>
            <a:endParaRPr lang="en-US" dirty="0"/>
          </a:p>
        </p:txBody>
      </p:sp>
    </p:spTree>
    <p:extLst>
      <p:ext uri="{BB962C8B-B14F-4D97-AF65-F5344CB8AC3E}">
        <p14:creationId xmlns:p14="http://schemas.microsoft.com/office/powerpoint/2010/main" val="1867663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 third possibility</a:t>
            </a:r>
            <a:r>
              <a:rPr lang="en-US" baseline="0" dirty="0"/>
              <a:t> for the location of Kedesh is Tel Kedesh. </a:t>
            </a:r>
            <a:r>
              <a:rPr lang="en-US" dirty="0"/>
              <a:t>Tel Kedesh (Tell Abu Qudeis) is located in the Jezreel Valley about 2.5 miles (4 km) southeast of Megiddo. The site was excavated in 1968 by Ephraim Stern and remains were found from the Late Bronze, Iron, Persian, Late Roman, and Early Arab periods. The presence of remains from the 12th century BC, approximately the time of Deborah and Barak, together with a cultic site, has led some</a:t>
            </a:r>
            <a:r>
              <a:rPr lang="en-US" baseline="0" dirty="0"/>
              <a:t> to </a:t>
            </a:r>
            <a:r>
              <a:rPr lang="en-US" dirty="0"/>
              <a:t>identify this site with the Kedesh of Judges 4:11, home of Heber the </a:t>
            </a:r>
            <a:r>
              <a:rPr lang="en-US" dirty="0" err="1"/>
              <a:t>Kenite</a:t>
            </a:r>
            <a:r>
              <a:rPr lang="en-US" dirty="0"/>
              <a:t>. Ephraim Stern writes, “This locality is clearly linked with the battle on the </a:t>
            </a:r>
            <a:r>
              <a:rPr lang="en-US" dirty="0" err="1"/>
              <a:t>Kishon</a:t>
            </a:r>
            <a:r>
              <a:rPr lang="en-US" dirty="0"/>
              <a:t> near ‘</a:t>
            </a:r>
            <a:r>
              <a:rPr lang="en-US" dirty="0" err="1"/>
              <a:t>Taanach</a:t>
            </a:r>
            <a:r>
              <a:rPr lang="en-US" dirty="0"/>
              <a:t>, by the waters of Megiddo’ (</a:t>
            </a:r>
            <a:r>
              <a:rPr lang="en-US" dirty="0" err="1"/>
              <a:t>Judg</a:t>
            </a:r>
            <a:r>
              <a:rPr lang="en-US" dirty="0"/>
              <a:t> 5:19). The biblical description fits the site of Tel Kedesh surprisingly well” (Stern 1993: 860). Anson F. Rainey has</a:t>
            </a:r>
            <a:r>
              <a:rPr lang="en-US" baseline="0" dirty="0"/>
              <a:t> argued that </a:t>
            </a:r>
            <a:r>
              <a:rPr lang="en-US" dirty="0"/>
              <a:t>Khirbet </a:t>
            </a:r>
            <a:r>
              <a:rPr lang="en-US" dirty="0" err="1"/>
              <a:t>Qedish</a:t>
            </a:r>
            <a:r>
              <a:rPr lang="en-US" dirty="0"/>
              <a:t> of the southwestern</a:t>
            </a:r>
            <a:r>
              <a:rPr lang="en-US" baseline="0" dirty="0"/>
              <a:t> side of the Sea of Galilee is a better candidate for the Kedesh of Judges 4 (Rainey and </a:t>
            </a:r>
            <a:r>
              <a:rPr lang="en-US" baseline="0" dirty="0" err="1"/>
              <a:t>Notley</a:t>
            </a:r>
            <a:r>
              <a:rPr lang="en-US" baseline="0" dirty="0"/>
              <a:t> 2006: 138).</a:t>
            </a:r>
            <a:endParaRPr lang="en-US" dirty="0"/>
          </a:p>
          <a:p>
            <a:endParaRPr lang="en-US" dirty="0"/>
          </a:p>
          <a:p>
            <a:r>
              <a:rPr lang="en-US" b="1" dirty="0"/>
              <a:t>References:</a:t>
            </a:r>
          </a:p>
          <a:p>
            <a:pPr marL="685800" indent="-685800" eaLnBrk="1" hangingPunct="1">
              <a:tabLst>
                <a:tab pos="230188" algn="l"/>
              </a:tabLst>
              <a:defRPr/>
            </a:pPr>
            <a:r>
              <a:rPr lang="en-US" sz="1200" dirty="0"/>
              <a:t>Rainey, Anson F., and </a:t>
            </a:r>
            <a:r>
              <a:rPr lang="en-US" sz="1200" dirty="0" err="1"/>
              <a:t>Notley</a:t>
            </a:r>
            <a:r>
              <a:rPr lang="en-US" sz="1200" dirty="0"/>
              <a:t>, R. Steven.</a:t>
            </a:r>
          </a:p>
          <a:p>
            <a:pPr marL="685800" indent="-457200" eaLnBrk="1" hangingPunct="1">
              <a:tabLst>
                <a:tab pos="685800" algn="l"/>
              </a:tabLst>
              <a:defRPr/>
            </a:pPr>
            <a:r>
              <a:rPr lang="en-US" sz="1200" dirty="0"/>
              <a:t>2006	</a:t>
            </a:r>
            <a:r>
              <a:rPr lang="en-US" sz="1200" i="1" dirty="0"/>
              <a:t>The Sacred Bridge: Carta’s Atlas of the Biblical World. </a:t>
            </a:r>
            <a:r>
              <a:rPr lang="en-US" sz="1200" dirty="0"/>
              <a:t>Jerusalem: Carta.</a:t>
            </a:r>
          </a:p>
          <a:p>
            <a:pPr marL="685800" indent="-685800" eaLnBrk="1" hangingPunct="1">
              <a:lnSpc>
                <a:spcPct val="90000"/>
              </a:lnSpc>
              <a:tabLst>
                <a:tab pos="227013" algn="l"/>
              </a:tabLst>
              <a:defRPr/>
            </a:pPr>
            <a:r>
              <a:rPr lang="en-US" sz="1200" dirty="0"/>
              <a:t>Stern, Ephraim.</a:t>
            </a:r>
          </a:p>
          <a:p>
            <a:pPr marL="685800" indent="-457200" eaLnBrk="1" hangingPunct="1">
              <a:lnSpc>
                <a:spcPct val="90000"/>
              </a:lnSpc>
              <a:tabLst>
                <a:tab pos="685800" algn="l"/>
              </a:tabLst>
              <a:defRPr/>
            </a:pPr>
            <a:r>
              <a:rPr lang="en-US" sz="1200" dirty="0"/>
              <a:t>1993	Kedesh, Tel (in Jezreel Valley). </a:t>
            </a:r>
            <a:r>
              <a:rPr lang="en-US" sz="1200" i="1" dirty="0"/>
              <a:t>The New Encyclopedia of Archaeological Excavations in the Holy Land</a:t>
            </a:r>
            <a:r>
              <a:rPr lang="en-US" sz="1200" dirty="0"/>
              <a:t> vol. 3, ed. E. Stern. Jerusalem: The Israel Exploration Society and Carta.</a:t>
            </a:r>
          </a:p>
          <a:p>
            <a:endParaRPr lang="en-US" b="1" dirty="0"/>
          </a:p>
          <a:p>
            <a:r>
              <a:rPr lang="en-US" dirty="0"/>
              <a:t>tb033007249</a:t>
            </a:r>
          </a:p>
        </p:txBody>
      </p:sp>
    </p:spTree>
    <p:extLst>
      <p:ext uri="{BB962C8B-B14F-4D97-AF65-F5344CB8AC3E}">
        <p14:creationId xmlns:p14="http://schemas.microsoft.com/office/powerpoint/2010/main" val="41257535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amulet shown here is inscribed with the text of priestly blessing recorded in Numbers 6:24-26, and it is the oldest known portion of Scripture found to date. It was discovered in a tomb at the site of Ketef Hinnom on the western slope of the Hinnom Valley in Jerusalem. This artifact was photographed in the Israel Museum. The</a:t>
            </a:r>
            <a:r>
              <a:rPr lang="en-US" baseline="0" dirty="0"/>
              <a:t> next slide includes a label highlighting the divine name.</a:t>
            </a:r>
            <a:endParaRPr lang="en-US" dirty="0"/>
          </a:p>
          <a:p>
            <a:endParaRPr lang="en-US" dirty="0"/>
          </a:p>
          <a:p>
            <a:r>
              <a:rPr lang="en-US" dirty="0"/>
              <a:t>adr1806199661c</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445746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amulet shown here is inscribed with the text of priestly blessing recorded in Numbers 6:24-26, and it is the oldest known portion of Scripture found to date. It was discovered in a tomb at the site of Ketef Hinnom on the western slope of the Hinnom Valley in Jerusalem. This artifact was photographed in the Israel Museum. </a:t>
            </a:r>
          </a:p>
          <a:p>
            <a:endParaRPr lang="en-US" dirty="0"/>
          </a:p>
          <a:p>
            <a:r>
              <a:rPr lang="en-US" dirty="0"/>
              <a:t>adr1806199661c</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445746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Mount Tabor sits at the eastern end of the Jezreel Valley, 11 miles (17 km) southwest of the Sea of Galilee. </a:t>
            </a:r>
          </a:p>
          <a:p>
            <a:endParaRPr lang="en-US" sz="1100" dirty="0"/>
          </a:p>
          <a:p>
            <a:r>
              <a:rPr lang="en-US" sz="1100" dirty="0"/>
              <a:t>ws012217006</a:t>
            </a:r>
          </a:p>
        </p:txBody>
      </p:sp>
    </p:spTree>
    <p:extLst>
      <p:ext uri="{BB962C8B-B14F-4D97-AF65-F5344CB8AC3E}">
        <p14:creationId xmlns:p14="http://schemas.microsoft.com/office/powerpoint/2010/main" val="3536689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elevation at the summit of Mount Tabor is 1,843 feet (575 m).</a:t>
            </a:r>
          </a:p>
          <a:p>
            <a:endParaRPr lang="en-US" sz="11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ws011215060</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742922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100" dirty="0"/>
              <a:t>This photochrom image was taken in the 1890s when the mountain was largely barren of trees. This makes it easier to imagine the gathering of Barak’s forces than today.</a:t>
            </a:r>
          </a:p>
          <a:p>
            <a:endParaRPr lang="en-US" sz="1100" dirty="0"/>
          </a:p>
          <a:p>
            <a:r>
              <a:rPr lang="en-US" sz="1100" dirty="0"/>
              <a:t>pcm02726</a:t>
            </a:r>
          </a:p>
        </p:txBody>
      </p:sp>
    </p:spTree>
    <p:extLst>
      <p:ext uri="{BB962C8B-B14F-4D97-AF65-F5344CB8AC3E}">
        <p14:creationId xmlns:p14="http://schemas.microsoft.com/office/powerpoint/2010/main" val="33789417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228600" indent="-228600">
              <a:spcBef>
                <a:spcPct val="0"/>
              </a:spcBef>
            </a:pPr>
            <a:r>
              <a:rPr lang="en-US" dirty="0"/>
              <a:t>“Naphtali Street” is located in the Baka neighborhood, south of the Old City. </a:t>
            </a:r>
          </a:p>
          <a:p>
            <a:pPr marL="228600" indent="-228600">
              <a:spcBef>
                <a:spcPct val="0"/>
              </a:spcBef>
            </a:pPr>
            <a:endParaRPr lang="en-US" dirty="0"/>
          </a:p>
          <a:p>
            <a:pPr marL="228600" indent="-228600">
              <a:spcBef>
                <a:spcPct val="0"/>
              </a:spcBef>
            </a:pPr>
            <a:r>
              <a:rPr lang="en-US" dirty="0"/>
              <a:t>lbd102218476</a:t>
            </a:r>
          </a:p>
        </p:txBody>
      </p:sp>
    </p:spTree>
    <p:extLst>
      <p:ext uri="{BB962C8B-B14F-4D97-AF65-F5344CB8AC3E}">
        <p14:creationId xmlns:p14="http://schemas.microsoft.com/office/powerpoint/2010/main" val="22768596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228600" marR="0" lvl="0" indent="-228600" algn="l" defTabSz="914400" rtl="0" eaLnBrk="1" fontAlgn="auto" latinLnBrk="0" hangingPunct="1">
              <a:lnSpc>
                <a:spcPct val="100000"/>
              </a:lnSpc>
              <a:spcBef>
                <a:spcPct val="0"/>
              </a:spcBef>
              <a:spcAft>
                <a:spcPts val="0"/>
              </a:spcAft>
              <a:buClrTx/>
              <a:buSzTx/>
              <a:buFontTx/>
              <a:buNone/>
              <a:tabLst/>
              <a:defRPr/>
            </a:pPr>
            <a:r>
              <a:rPr lang="en-US" dirty="0"/>
              <a:t>“Zebulun Street” is located in the Baka neighborhood, south of the Old City.</a:t>
            </a:r>
          </a:p>
          <a:p>
            <a:pPr marL="228600" indent="-228600" eaLnBrk="1" hangingPunct="1">
              <a:spcBef>
                <a:spcPct val="0"/>
              </a:spcBef>
            </a:pPr>
            <a:endParaRPr lang="en-US" dirty="0"/>
          </a:p>
          <a:p>
            <a:pPr marL="228600" indent="-228600" eaLnBrk="1" hangingPunct="1">
              <a:spcBef>
                <a:spcPct val="0"/>
              </a:spcBef>
            </a:pPr>
            <a:r>
              <a:rPr lang="en-US" dirty="0"/>
              <a:t>tb072404812</a:t>
            </a:r>
          </a:p>
        </p:txBody>
      </p:sp>
    </p:spTree>
    <p:extLst>
      <p:ext uri="{BB962C8B-B14F-4D97-AF65-F5344CB8AC3E}">
        <p14:creationId xmlns:p14="http://schemas.microsoft.com/office/powerpoint/2010/main" val="24161140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Mount Tabor served as the western boundary of Issachar (Josh 19:22),</a:t>
            </a:r>
            <a:r>
              <a:rPr lang="en-US" b="0" baseline="0" dirty="0"/>
              <a:t> which formed a border point with Naphtali (</a:t>
            </a:r>
            <a:r>
              <a:rPr lang="en-US" sz="1200" b="0" i="0" u="none" strike="noStrike" kern="1200" baseline="0" dirty="0">
                <a:solidFill>
                  <a:schemeClr val="tx1"/>
                </a:solidFill>
                <a:latin typeface="+mn-lt"/>
                <a:ea typeface="+mn-ea"/>
                <a:cs typeface="+mn-cs"/>
              </a:rPr>
              <a:t>oak in </a:t>
            </a:r>
            <a:r>
              <a:rPr lang="en-US" sz="1200" b="0" i="0" u="none" strike="noStrike" kern="1200" baseline="0" dirty="0" err="1">
                <a:solidFill>
                  <a:schemeClr val="tx1"/>
                </a:solidFill>
                <a:latin typeface="+mn-lt"/>
                <a:ea typeface="+mn-ea"/>
                <a:cs typeface="+mn-cs"/>
              </a:rPr>
              <a:t>Zaanannim</a:t>
            </a:r>
            <a:r>
              <a:rPr lang="en-US" sz="1200" b="0" i="0" u="none" strike="noStrike" kern="1200" baseline="0" dirty="0">
                <a:solidFill>
                  <a:schemeClr val="tx1"/>
                </a:solidFill>
                <a:latin typeface="+mn-lt"/>
                <a:ea typeface="+mn-ea"/>
                <a:cs typeface="+mn-cs"/>
              </a:rPr>
              <a:t>—Josh 19:22</a:t>
            </a:r>
            <a:r>
              <a:rPr lang="en-US" b="0" baseline="0" dirty="0"/>
              <a:t>) and Zebulun (</a:t>
            </a:r>
            <a:r>
              <a:rPr lang="en-US" b="0" baseline="0" dirty="0" err="1"/>
              <a:t>Daberath</a:t>
            </a:r>
            <a:r>
              <a:rPr lang="en-US" b="0" baseline="0" dirty="0"/>
              <a:t>—Josh 19:12). The next slide includes labels.</a:t>
            </a:r>
          </a:p>
          <a:p>
            <a:endParaRPr lang="en-US" dirty="0"/>
          </a:p>
          <a:p>
            <a:r>
              <a:rPr lang="en-US" dirty="0"/>
              <a:t>ws032815927</a:t>
            </a:r>
          </a:p>
        </p:txBody>
      </p:sp>
    </p:spTree>
    <p:extLst>
      <p:ext uri="{BB962C8B-B14F-4D97-AF65-F5344CB8AC3E}">
        <p14:creationId xmlns:p14="http://schemas.microsoft.com/office/powerpoint/2010/main" val="2945350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statue is roughly contemporary with the time of Deborah and Barak. This basalt artifact was photographed in the </a:t>
            </a:r>
            <a:r>
              <a:rPr lang="en-US" sz="1200" dirty="0"/>
              <a:t>Israel Museum.</a:t>
            </a:r>
          </a:p>
          <a:p>
            <a:endParaRPr lang="en-US" sz="1200" dirty="0"/>
          </a:p>
          <a:p>
            <a:r>
              <a:rPr lang="en-US" sz="1200" dirty="0"/>
              <a:t>tb032014120</a:t>
            </a:r>
            <a:endParaRPr lang="en-US" dirty="0"/>
          </a:p>
        </p:txBody>
      </p:sp>
    </p:spTree>
    <p:extLst>
      <p:ext uri="{BB962C8B-B14F-4D97-AF65-F5344CB8AC3E}">
        <p14:creationId xmlns:p14="http://schemas.microsoft.com/office/powerpoint/2010/main" val="27405699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Mount Tabor served as the western boundary of Issachar (Josh 19:22),</a:t>
            </a:r>
            <a:r>
              <a:rPr lang="en-US" b="0" baseline="0" dirty="0"/>
              <a:t> which formed a border point with Naphtali (</a:t>
            </a:r>
            <a:r>
              <a:rPr lang="en-US" sz="1200" b="0" i="0" u="none" strike="noStrike" kern="1200" baseline="0" dirty="0">
                <a:solidFill>
                  <a:schemeClr val="tx1"/>
                </a:solidFill>
                <a:latin typeface="+mn-lt"/>
                <a:ea typeface="+mn-ea"/>
                <a:cs typeface="+mn-cs"/>
              </a:rPr>
              <a:t>oak in </a:t>
            </a:r>
            <a:r>
              <a:rPr lang="en-US" sz="1200" b="0" i="0" u="none" strike="noStrike" kern="1200" baseline="0" dirty="0" err="1">
                <a:solidFill>
                  <a:schemeClr val="tx1"/>
                </a:solidFill>
                <a:latin typeface="+mn-lt"/>
                <a:ea typeface="+mn-ea"/>
                <a:cs typeface="+mn-cs"/>
              </a:rPr>
              <a:t>Zaanannim</a:t>
            </a:r>
            <a:r>
              <a:rPr lang="en-US" sz="1200" b="0" i="0" u="none" strike="noStrike" kern="1200" baseline="0" dirty="0">
                <a:solidFill>
                  <a:schemeClr val="tx1"/>
                </a:solidFill>
                <a:latin typeface="+mn-lt"/>
                <a:ea typeface="+mn-ea"/>
                <a:cs typeface="+mn-cs"/>
              </a:rPr>
              <a:t>—Josh 19:22</a:t>
            </a:r>
            <a:r>
              <a:rPr lang="en-US" b="0" baseline="0" dirty="0"/>
              <a:t>) and Zebulun (</a:t>
            </a:r>
            <a:r>
              <a:rPr lang="en-US" b="0" baseline="0" dirty="0" err="1"/>
              <a:t>Daberath</a:t>
            </a:r>
            <a:r>
              <a:rPr lang="en-US" b="0" baseline="0" dirty="0"/>
              <a:t>—Josh 19:12).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ws032815927</a:t>
            </a:r>
          </a:p>
        </p:txBody>
      </p:sp>
    </p:spTree>
    <p:extLst>
      <p:ext uri="{BB962C8B-B14F-4D97-AF65-F5344CB8AC3E}">
        <p14:creationId xmlns:p14="http://schemas.microsoft.com/office/powerpoint/2010/main" val="12998322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basalt and limestone reliefs from Carchemish portray a series of chariots trampling various enemies. Each chariot holds a driver and an archer, making them a</a:t>
            </a:r>
            <a:r>
              <a:rPr lang="en-US" baseline="0" dirty="0"/>
              <a:t> swift and formidable force. These carvings were photographed at the </a:t>
            </a:r>
            <a:r>
              <a:rPr lang="en-US" dirty="0"/>
              <a:t>Ankara Museum of Anatolian Civilizations.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adr1006031462</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1685339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initial</a:t>
            </a:r>
            <a:r>
              <a:rPr lang="en-US" baseline="0" dirty="0"/>
              <a:t> stages of the battle between Sisera and Barak seem to have happened on the plain west of Mount Tabor. Once they Canaanites were put to flight, they fled back toward Megiddo. From Judges 5:21 it is apparent that they were entrapped along the (now flooded) Kishon River, where their chariots were turned from an asset to a hindrance. </a:t>
            </a:r>
            <a:r>
              <a:rPr lang="en-US" dirty="0"/>
              <a:t>This is a detail of map 4-5 from the </a:t>
            </a:r>
            <a:r>
              <a:rPr lang="en-US" i="1" dirty="0"/>
              <a:t>Satellite Bible Atlas</a:t>
            </a:r>
            <a:r>
              <a:rPr lang="en-US" dirty="0"/>
              <a:t>, by William Schlegel. Used by permission.</a:t>
            </a:r>
            <a:r>
              <a:rPr lang="en-US" baseline="0" dirty="0"/>
              <a:t> </a:t>
            </a:r>
          </a:p>
        </p:txBody>
      </p:sp>
    </p:spTree>
    <p:extLst>
      <p:ext uri="{BB962C8B-B14F-4D97-AF65-F5344CB8AC3E}">
        <p14:creationId xmlns:p14="http://schemas.microsoft.com/office/powerpoint/2010/main" val="26782324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err="1"/>
              <a:t>Muhraqa</a:t>
            </a:r>
            <a:r>
              <a:rPr lang="en-US" dirty="0"/>
              <a:t>, in the foreground of the picture, is the summit of the Mount Carmel range. On a clear day the entire Jezreel Valley is visible</a:t>
            </a:r>
            <a:r>
              <a:rPr lang="en-US" baseline="0" dirty="0"/>
              <a:t> from this vantage point. Somewhere in this valley the battle between the Israelites and Jabin/Sisera was fought, just as the Lord predicted through Deborah. The next slide includes labels.</a:t>
            </a:r>
            <a:endParaRPr lang="en-US" dirty="0"/>
          </a:p>
          <a:p>
            <a:endParaRPr lang="en-US" dirty="0"/>
          </a:p>
          <a:p>
            <a:r>
              <a:rPr lang="en-US" dirty="0"/>
              <a:t>ws040316644</a:t>
            </a:r>
          </a:p>
        </p:txBody>
      </p:sp>
    </p:spTree>
    <p:extLst>
      <p:ext uri="{BB962C8B-B14F-4D97-AF65-F5344CB8AC3E}">
        <p14:creationId xmlns:p14="http://schemas.microsoft.com/office/powerpoint/2010/main" val="40470242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Muhraqa, in the foreground of the picture, is the summit of the Mount Carmel range. On a clear day the entire Jezreel Valley is visible</a:t>
            </a:r>
            <a:r>
              <a:rPr lang="en-US" baseline="0" dirty="0"/>
              <a:t> from this vantage point. Somewhere in this valley the battle between the Israelites and Jabin/Sisera was fought, just as the Lord predicted through Deborah. The Kishon River begins in the vicinity of Mount Gilboa, running west/northwest through the Jezreel Valley until it reaches the Mediterranean Sea in the bay of Haifa. If Harosheth-hagoiim is located in the vicinity of Megiddo and Taanach, Sisera and his chariots would have first crossed the Kishon on their way to confront Barak at Mount Tabor. </a:t>
            </a:r>
            <a:endParaRPr lang="en-US" dirty="0"/>
          </a:p>
          <a:p>
            <a:endParaRPr lang="en-US" dirty="0"/>
          </a:p>
          <a:p>
            <a:r>
              <a:rPr lang="en-US" dirty="0"/>
              <a:t>ws040316644</a:t>
            </a:r>
          </a:p>
        </p:txBody>
      </p:sp>
    </p:spTree>
    <p:extLst>
      <p:ext uri="{BB962C8B-B14F-4D97-AF65-F5344CB8AC3E}">
        <p14:creationId xmlns:p14="http://schemas.microsoft.com/office/powerpoint/2010/main" val="23522099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As</a:t>
            </a:r>
            <a:r>
              <a:rPr lang="en-US" baseline="0" dirty="0"/>
              <a:t> the Kishon River flows westward it skirts the foot of Tell </a:t>
            </a:r>
            <a:r>
              <a:rPr lang="en-US" baseline="0" dirty="0" err="1"/>
              <a:t>Qassis</a:t>
            </a:r>
            <a:r>
              <a:rPr lang="en-US" baseline="0" dirty="0"/>
              <a:t>, which may preserve the name of Kishon. </a:t>
            </a:r>
            <a:r>
              <a:rPr lang="en-US" dirty="0"/>
              <a:t>Tell </a:t>
            </a:r>
            <a:r>
              <a:rPr lang="en-US" dirty="0" err="1"/>
              <a:t>Qassis</a:t>
            </a:r>
            <a:r>
              <a:rPr lang="en-US" dirty="0"/>
              <a:t> (</a:t>
            </a:r>
            <a:r>
              <a:rPr lang="en-US" dirty="0" err="1"/>
              <a:t>Kassis</a:t>
            </a:r>
            <a:r>
              <a:rPr lang="en-US" dirty="0"/>
              <a:t>)</a:t>
            </a:r>
            <a:r>
              <a:rPr lang="en-US" baseline="0" dirty="0"/>
              <a:t> is located in a bend just to the north of the river. Excavations there revealed extensive Early Bronze, Middle Bronze, and Late Bronze Age remains. The next slide includes labels.</a:t>
            </a:r>
            <a:endParaRPr lang="en-US" dirty="0"/>
          </a:p>
          <a:p>
            <a:endParaRPr lang="en-US" dirty="0"/>
          </a:p>
          <a:p>
            <a:r>
              <a:rPr lang="en-US" dirty="0"/>
              <a:t>ws040316664</a:t>
            </a:r>
          </a:p>
        </p:txBody>
      </p:sp>
    </p:spTree>
    <p:extLst>
      <p:ext uri="{BB962C8B-B14F-4D97-AF65-F5344CB8AC3E}">
        <p14:creationId xmlns:p14="http://schemas.microsoft.com/office/powerpoint/2010/main" val="25629007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As</a:t>
            </a:r>
            <a:r>
              <a:rPr lang="en-US" baseline="0" dirty="0"/>
              <a:t> the Kishon River flows westward it skirts the foot of Tell </a:t>
            </a:r>
            <a:r>
              <a:rPr lang="en-US" baseline="0" dirty="0" err="1"/>
              <a:t>Qassis</a:t>
            </a:r>
            <a:r>
              <a:rPr lang="en-US" baseline="0" dirty="0"/>
              <a:t>, which may preserve the name of Kishon. </a:t>
            </a:r>
            <a:r>
              <a:rPr lang="en-US" dirty="0"/>
              <a:t>Tell </a:t>
            </a:r>
            <a:r>
              <a:rPr lang="en-US" dirty="0" err="1"/>
              <a:t>Qassis</a:t>
            </a:r>
            <a:r>
              <a:rPr lang="en-US" dirty="0"/>
              <a:t> (</a:t>
            </a:r>
            <a:r>
              <a:rPr lang="en-US" dirty="0" err="1"/>
              <a:t>Kassis</a:t>
            </a:r>
            <a:r>
              <a:rPr lang="en-US" dirty="0"/>
              <a:t>)</a:t>
            </a:r>
            <a:r>
              <a:rPr lang="en-US" baseline="0" dirty="0"/>
              <a:t> is located in a bend just to the north of </a:t>
            </a:r>
            <a:r>
              <a:rPr lang="en-US" baseline="0"/>
              <a:t>the river</a:t>
            </a:r>
            <a:r>
              <a:rPr lang="en-US" baseline="0" dirty="0"/>
              <a:t>. Excavations there revealed extensive Early Bronze, Middle Bronze, and Late Bronze Age remains.</a:t>
            </a:r>
            <a:endParaRPr lang="en-US" dirty="0"/>
          </a:p>
          <a:p>
            <a:endParaRPr lang="en-US" dirty="0"/>
          </a:p>
          <a:p>
            <a:r>
              <a:rPr lang="en-US" dirty="0"/>
              <a:t>ws040316664</a:t>
            </a:r>
          </a:p>
        </p:txBody>
      </p:sp>
    </p:spTree>
    <p:extLst>
      <p:ext uri="{BB962C8B-B14F-4D97-AF65-F5344CB8AC3E}">
        <p14:creationId xmlns:p14="http://schemas.microsoft.com/office/powerpoint/2010/main" val="25629007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perspective provides a view of the Kishon Pass through which the Kishon River drains just south (to the left) of Tell </a:t>
            </a:r>
            <a:r>
              <a:rPr lang="en-US" dirty="0" err="1"/>
              <a:t>Qassis</a:t>
            </a:r>
            <a:r>
              <a:rPr lang="en-US" dirty="0"/>
              <a:t>.</a:t>
            </a:r>
          </a:p>
          <a:p>
            <a:endParaRPr lang="en-US" dirty="0"/>
          </a:p>
          <a:p>
            <a:r>
              <a:rPr lang="en-US" dirty="0"/>
              <a:t>tbs93189708</a:t>
            </a:r>
          </a:p>
        </p:txBody>
      </p:sp>
    </p:spTree>
    <p:extLst>
      <p:ext uri="{BB962C8B-B14F-4D97-AF65-F5344CB8AC3E}">
        <p14:creationId xmlns:p14="http://schemas.microsoft.com/office/powerpoint/2010/main" val="140561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The Kishon River can be seen in this photo as the tree-lined course just beyond the modern highway. </a:t>
            </a:r>
          </a:p>
          <a:p>
            <a:endParaRPr lang="en-US" sz="1200" dirty="0"/>
          </a:p>
          <a:p>
            <a:r>
              <a:rPr lang="en-US" sz="1200" dirty="0"/>
              <a:t>tb052200100</a:t>
            </a:r>
            <a:endParaRPr lang="en-US" dirty="0"/>
          </a:p>
        </p:txBody>
      </p:sp>
    </p:spTree>
    <p:extLst>
      <p:ext uri="{BB962C8B-B14F-4D97-AF65-F5344CB8AC3E}">
        <p14:creationId xmlns:p14="http://schemas.microsoft.com/office/powerpoint/2010/main" val="26090543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Kishon River flows through a relatively narrow pass as</a:t>
            </a:r>
            <a:r>
              <a:rPr lang="en-US" baseline="0" dirty="0"/>
              <a:t> it nears the Mediterranean, visible on the right side of this aerial photo. In all likelihood the Canaanites attempted to cross the river before it reached this narrow path. See the next slide for labels.</a:t>
            </a:r>
          </a:p>
          <a:p>
            <a:endParaRPr lang="en-US" dirty="0"/>
          </a:p>
          <a:p>
            <a:r>
              <a:rPr lang="en-US" dirty="0"/>
              <a:t>ws040316712</a:t>
            </a:r>
          </a:p>
        </p:txBody>
      </p:sp>
    </p:spTree>
    <p:extLst>
      <p:ext uri="{BB962C8B-B14F-4D97-AF65-F5344CB8AC3E}">
        <p14:creationId xmlns:p14="http://schemas.microsoft.com/office/powerpoint/2010/main" val="273202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basalt statue was photographed in the </a:t>
            </a:r>
            <a:r>
              <a:rPr lang="en-US" sz="1200" dirty="0"/>
              <a:t>Israel Museum.</a:t>
            </a:r>
          </a:p>
          <a:p>
            <a:endParaRPr lang="en-US" sz="1200" dirty="0"/>
          </a:p>
          <a:p>
            <a:r>
              <a:rPr lang="en-US" sz="1200" dirty="0"/>
              <a:t>adr1305113219</a:t>
            </a:r>
            <a:endParaRPr lang="en-US" dirty="0"/>
          </a:p>
        </p:txBody>
      </p:sp>
    </p:spTree>
    <p:extLst>
      <p:ext uri="{BB962C8B-B14F-4D97-AF65-F5344CB8AC3E}">
        <p14:creationId xmlns:p14="http://schemas.microsoft.com/office/powerpoint/2010/main" val="7930935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Kishon River flows through a relatively narrow pass as</a:t>
            </a:r>
            <a:r>
              <a:rPr lang="en-US" baseline="0" dirty="0"/>
              <a:t> it nears the Mediterranean, visible on the right side of this aerial photo. In all likelihood the Canaanites attempted to cross the river before it reached this narrow path. </a:t>
            </a:r>
          </a:p>
          <a:p>
            <a:endParaRPr lang="en-US" dirty="0"/>
          </a:p>
          <a:p>
            <a:r>
              <a:rPr lang="en-US" dirty="0"/>
              <a:t>ws040316712</a:t>
            </a:r>
          </a:p>
        </p:txBody>
      </p:sp>
    </p:spTree>
    <p:extLst>
      <p:ext uri="{BB962C8B-B14F-4D97-AF65-F5344CB8AC3E}">
        <p14:creationId xmlns:p14="http://schemas.microsoft.com/office/powerpoint/2010/main" val="36479675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Kishon River empties into the Mediterranean Sea in the vicinity of Haifa, as seen here. The next slide includes a label to help pick</a:t>
            </a:r>
            <a:r>
              <a:rPr lang="en-US" baseline="0" dirty="0"/>
              <a:t> out the Kishon River.</a:t>
            </a:r>
            <a:endParaRPr lang="en-US" dirty="0"/>
          </a:p>
          <a:p>
            <a:endParaRPr lang="en-US" dirty="0"/>
          </a:p>
          <a:p>
            <a:r>
              <a:rPr lang="en-US" dirty="0"/>
              <a:t>ws040316692</a:t>
            </a:r>
          </a:p>
        </p:txBody>
      </p:sp>
    </p:spTree>
    <p:extLst>
      <p:ext uri="{BB962C8B-B14F-4D97-AF65-F5344CB8AC3E}">
        <p14:creationId xmlns:p14="http://schemas.microsoft.com/office/powerpoint/2010/main" val="29418081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Kishon River empties into the Mediterranean Sea in the vicinity of Haifa, as seen here.</a:t>
            </a:r>
          </a:p>
          <a:p>
            <a:endParaRPr lang="en-US" dirty="0"/>
          </a:p>
          <a:p>
            <a:r>
              <a:rPr lang="en-US" dirty="0"/>
              <a:t>ws040316692</a:t>
            </a:r>
          </a:p>
        </p:txBody>
      </p:sp>
    </p:spTree>
    <p:extLst>
      <p:ext uri="{BB962C8B-B14F-4D97-AF65-F5344CB8AC3E}">
        <p14:creationId xmlns:p14="http://schemas.microsoft.com/office/powerpoint/2010/main" val="29418081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93</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photograph was taken below Mount Carmel near where the Kishon River enters the Plain of Acco. More specifically, it was taken where the Israel Trail crosses the river, not far from the town of </a:t>
            </a:r>
            <a:r>
              <a:rPr lang="en-US" dirty="0" err="1"/>
              <a:t>Yagur</a:t>
            </a:r>
            <a:r>
              <a:rPr lang="en-US" dirty="0"/>
              <a:t>.</a:t>
            </a:r>
          </a:p>
          <a:p>
            <a:endParaRPr lang="en-US" dirty="0"/>
          </a:p>
          <a:p>
            <a:r>
              <a:rPr lang="en-US" dirty="0"/>
              <a:t>tb052200101</a:t>
            </a:r>
          </a:p>
        </p:txBody>
      </p:sp>
    </p:spTree>
    <p:extLst>
      <p:ext uri="{BB962C8B-B14F-4D97-AF65-F5344CB8AC3E}">
        <p14:creationId xmlns:p14="http://schemas.microsoft.com/office/powerpoint/2010/main" val="37637840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sketch illustrates the Kishon River when</a:t>
            </a:r>
            <a:r>
              <a:rPr lang="en-US" baseline="0" dirty="0"/>
              <a:t> it was still a wild, freely-running river.</a:t>
            </a:r>
            <a:r>
              <a:rPr lang="en-US" dirty="0"/>
              <a:t> This illustration comes from </a:t>
            </a:r>
            <a:r>
              <a:rPr lang="en-US" i="1" dirty="0"/>
              <a:t>Picturesque Palestine</a:t>
            </a:r>
            <a:r>
              <a:rPr lang="en-US" i="0" dirty="0"/>
              <a:t>, volume 3.</a:t>
            </a:r>
          </a:p>
          <a:p>
            <a:endParaRPr lang="en-US" dirty="0"/>
          </a:p>
          <a:p>
            <a:r>
              <a:rPr lang="en-US" dirty="0"/>
              <a:t>pp3097</a:t>
            </a:r>
          </a:p>
        </p:txBody>
      </p:sp>
    </p:spTree>
    <p:extLst>
      <p:ext uri="{BB962C8B-B14F-4D97-AF65-F5344CB8AC3E}">
        <p14:creationId xmlns:p14="http://schemas.microsoft.com/office/powerpoint/2010/main" val="2013310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1900 and 1920.</a:t>
            </a:r>
          </a:p>
          <a:p>
            <a:endParaRPr lang="en-US" sz="1200" b="0" i="0" kern="1200" dirty="0">
              <a:solidFill>
                <a:schemeClr val="tx1"/>
              </a:solidFill>
              <a:effectLst/>
              <a:latin typeface="+mn-lt"/>
              <a:ea typeface="+mn-ea"/>
              <a:cs typeface="+mn-cs"/>
            </a:endParaRPr>
          </a:p>
          <a:p>
            <a:r>
              <a:rPr lang="en-US" dirty="0"/>
              <a:t>mat00059</a:t>
            </a:r>
          </a:p>
        </p:txBody>
      </p:sp>
    </p:spTree>
    <p:extLst>
      <p:ext uri="{BB962C8B-B14F-4D97-AF65-F5344CB8AC3E}">
        <p14:creationId xmlns:p14="http://schemas.microsoft.com/office/powerpoint/2010/main" val="7347723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This view of the Kishon is</a:t>
            </a:r>
            <a:r>
              <a:rPr lang="en-US" baseline="0" dirty="0"/>
              <a:t> near its mouth, where it broadens before emptying into the Mediterranean Sea. </a:t>
            </a:r>
            <a:r>
              <a:rPr lang="en-US" dirty="0"/>
              <a:t>This American Colony photograph was taken </a:t>
            </a:r>
            <a:r>
              <a:rPr lang="en-US" sz="1200" b="0" i="0" kern="1200" dirty="0">
                <a:solidFill>
                  <a:schemeClr val="tx1"/>
                </a:solidFill>
                <a:effectLst/>
                <a:latin typeface="+mn-lt"/>
                <a:ea typeface="+mn-ea"/>
                <a:cs typeface="+mn-cs"/>
              </a:rPr>
              <a:t>between 1900 and 1920.</a:t>
            </a:r>
          </a:p>
          <a:p>
            <a:endParaRPr lang="en-US" sz="1200" b="0" i="0" kern="1200" dirty="0">
              <a:solidFill>
                <a:schemeClr val="tx1"/>
              </a:solidFill>
              <a:effectLst/>
              <a:latin typeface="+mn-lt"/>
              <a:ea typeface="+mn-ea"/>
              <a:cs typeface="+mn-cs"/>
            </a:endParaRPr>
          </a:p>
          <a:p>
            <a:r>
              <a:rPr lang="en-US" dirty="0"/>
              <a:t>mat01200</a:t>
            </a:r>
          </a:p>
        </p:txBody>
      </p:sp>
    </p:spTree>
    <p:extLst>
      <p:ext uri="{BB962C8B-B14F-4D97-AF65-F5344CB8AC3E}">
        <p14:creationId xmlns:p14="http://schemas.microsoft.com/office/powerpoint/2010/main" val="4256816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tb122000201</a:t>
            </a:r>
            <a:endParaRPr lang="en-US" dirty="0"/>
          </a:p>
        </p:txBody>
      </p:sp>
    </p:spTree>
    <p:extLst>
      <p:ext uri="{BB962C8B-B14F-4D97-AF65-F5344CB8AC3E}">
        <p14:creationId xmlns:p14="http://schemas.microsoft.com/office/powerpoint/2010/main" val="2272625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rPr>
              <a:t>Psalm 83 indicates that at least some portion of the battle with Sisera took place near Endor (Ps 83:9-10; cf. Josh 17:11; 1 Sam 28:7). The name of Endor is preserved until today at </a:t>
            </a:r>
            <a:r>
              <a:rPr lang="en-US" sz="1200" kern="1200" dirty="0" err="1">
                <a:solidFill>
                  <a:schemeClr val="tx1"/>
                </a:solidFill>
                <a:effectLst/>
              </a:rPr>
              <a:t>Indur</a:t>
            </a:r>
            <a:r>
              <a:rPr lang="en-US" sz="1200" kern="1200" dirty="0">
                <a:solidFill>
                  <a:schemeClr val="tx1"/>
                </a:solidFill>
                <a:effectLst/>
              </a:rPr>
              <a:t>, which is located at the northern base of the Hill of Moreh (Judg 7:1), but the ancient site is likely located at Khirbet </a:t>
            </a:r>
            <a:r>
              <a:rPr lang="en-US" sz="1200" kern="1200" dirty="0" err="1">
                <a:solidFill>
                  <a:schemeClr val="tx1"/>
                </a:solidFill>
                <a:effectLst/>
              </a:rPr>
              <a:t>Safṣâfeh</a:t>
            </a:r>
            <a:r>
              <a:rPr lang="en-US" sz="1200" kern="1200" dirty="0">
                <a:solidFill>
                  <a:schemeClr val="tx1"/>
                </a:solidFill>
                <a:effectLst/>
              </a:rPr>
              <a:t> to the north of </a:t>
            </a:r>
            <a:r>
              <a:rPr lang="en-US" sz="1200" kern="1200" dirty="0" err="1">
                <a:solidFill>
                  <a:schemeClr val="tx1"/>
                </a:solidFill>
                <a:effectLst/>
              </a:rPr>
              <a:t>Indur</a:t>
            </a:r>
            <a:r>
              <a:rPr lang="en-US" sz="1200" kern="1200" dirty="0">
                <a:solidFill>
                  <a:schemeClr val="tx1"/>
                </a:solidFill>
                <a:effectLst/>
              </a:rPr>
              <a:t> (</a:t>
            </a:r>
            <a:r>
              <a:rPr lang="en-US" sz="1200" kern="1200" dirty="0" err="1">
                <a:solidFill>
                  <a:schemeClr val="tx1"/>
                </a:solidFill>
                <a:effectLst/>
              </a:rPr>
              <a:t>Zori</a:t>
            </a:r>
            <a:r>
              <a:rPr lang="en-US" sz="1200" kern="1200" dirty="0">
                <a:solidFill>
                  <a:schemeClr val="tx1"/>
                </a:solidFill>
                <a:effectLst/>
              </a:rPr>
              <a:t> 1977: 113–14). Khirbet </a:t>
            </a:r>
            <a:r>
              <a:rPr lang="en-US" sz="1200" kern="1200" dirty="0" err="1">
                <a:solidFill>
                  <a:schemeClr val="tx1"/>
                </a:solidFill>
                <a:effectLst/>
              </a:rPr>
              <a:t>Safṣâfeh</a:t>
            </a:r>
            <a:r>
              <a:rPr lang="en-US" sz="1200" kern="1200" dirty="0">
                <a:solidFill>
                  <a:schemeClr val="tx1"/>
                </a:solidFill>
                <a:effectLst/>
              </a:rPr>
              <a:t> is a small tell (1.2 acres, 0.5 ha) located near a spring that has remains from the Paleolithic until the Ottoman period including remains from the Late Bronze and Iron Age II (Gal 1998a: Site 7; cf. Frankel 1988). Classical Endor was probably located at </a:t>
            </a:r>
            <a:r>
              <a:rPr lang="en-US" sz="1200" kern="1200" dirty="0" err="1">
                <a:solidFill>
                  <a:schemeClr val="tx1"/>
                </a:solidFill>
                <a:effectLst/>
              </a:rPr>
              <a:t>Indur</a:t>
            </a:r>
            <a:r>
              <a:rPr lang="en-US" sz="1200" kern="1200" dirty="0">
                <a:solidFill>
                  <a:schemeClr val="tx1"/>
                </a:solidFill>
                <a:effectLst/>
              </a:rPr>
              <a:t> (Gal 1998a: site 6; </a:t>
            </a:r>
            <a:r>
              <a:rPr lang="en-US" sz="1200" kern="1200" dirty="0" err="1">
                <a:solidFill>
                  <a:schemeClr val="tx1"/>
                </a:solidFill>
                <a:effectLst/>
              </a:rPr>
              <a:t>Zori</a:t>
            </a:r>
            <a:r>
              <a:rPr lang="en-US" sz="1200" kern="1200" dirty="0">
                <a:solidFill>
                  <a:schemeClr val="tx1"/>
                </a:solidFill>
                <a:effectLst/>
              </a:rPr>
              <a:t> 1977: 113), which Eusebius called “a very large village . . . near to Mount </a:t>
            </a:r>
            <a:r>
              <a:rPr lang="en-US" sz="1200" kern="1200" dirty="0" err="1">
                <a:solidFill>
                  <a:schemeClr val="tx1"/>
                </a:solidFill>
                <a:effectLst/>
              </a:rPr>
              <a:t>Thabor</a:t>
            </a:r>
            <a:r>
              <a:rPr lang="en-US" sz="1200" kern="1200" dirty="0">
                <a:solidFill>
                  <a:schemeClr val="tx1"/>
                </a:solidFill>
                <a:effectLst/>
              </a:rPr>
              <a:t> about four milestones to the south” (</a:t>
            </a:r>
            <a:r>
              <a:rPr lang="en-US" sz="1200" i="1" kern="1200" dirty="0" err="1">
                <a:solidFill>
                  <a:schemeClr val="tx1"/>
                </a:solidFill>
                <a:effectLst/>
              </a:rPr>
              <a:t>Onom</a:t>
            </a:r>
            <a:r>
              <a:rPr lang="en-US" sz="1200" kern="1200" dirty="0">
                <a:solidFill>
                  <a:schemeClr val="tx1"/>
                </a:solidFill>
                <a:effectLst/>
              </a:rPr>
              <a:t>. 34.4). The occurrence of Endor alongside Kishon in Psalm 83 may refer to two stages of the battle, with the initial conflict occurring</a:t>
            </a:r>
            <a:r>
              <a:rPr lang="en-US" sz="1200" kern="1200" baseline="0" dirty="0">
                <a:solidFill>
                  <a:schemeClr val="tx1"/>
                </a:solidFill>
                <a:effectLst/>
              </a:rPr>
              <a:t> on the plain before Endor and the final slaughter of the Canaanites occurring in the torrent of the Kishon River</a:t>
            </a:r>
            <a:r>
              <a:rPr lang="en-US" sz="1200" kern="1200" dirty="0">
                <a:solidFill>
                  <a:schemeClr val="tx1"/>
                </a:solidFill>
                <a:effectLst/>
              </a:rPr>
              <a:t>. Between</a:t>
            </a:r>
            <a:r>
              <a:rPr lang="en-US" sz="1200" kern="1200" baseline="0" dirty="0">
                <a:solidFill>
                  <a:schemeClr val="tx1"/>
                </a:solidFill>
                <a:effectLst/>
              </a:rPr>
              <a:t> Tabor and Endor is </a:t>
            </a:r>
            <a:r>
              <a:rPr lang="en-US" b="0" baseline="0" dirty="0"/>
              <a:t>Tell </a:t>
            </a:r>
            <a:r>
              <a:rPr lang="en-US" b="0" baseline="0" dirty="0" err="1"/>
              <a:t>Kasyun</a:t>
            </a:r>
            <a:r>
              <a:rPr lang="en-US" b="0" baseline="0" dirty="0"/>
              <a:t>/</a:t>
            </a:r>
            <a:r>
              <a:rPr lang="en-US" b="0" baseline="0" dirty="0" err="1"/>
              <a:t>Kishion</a:t>
            </a:r>
            <a:r>
              <a:rPr lang="en-US" b="0" baseline="0" dirty="0"/>
              <a:t>, which may preserve an ancient memory of this battle, although it is not near the Kishon River. Surveys at Tell </a:t>
            </a:r>
            <a:r>
              <a:rPr lang="en-US" b="0" baseline="0" dirty="0" err="1"/>
              <a:t>Kasyun</a:t>
            </a:r>
            <a:r>
              <a:rPr lang="en-US" b="0" baseline="0" dirty="0"/>
              <a:t> have revealed remains from the Early Bronze Age through the Iron Age II. </a:t>
            </a:r>
            <a:r>
              <a:rPr lang="en-US" sz="1200" kern="1200" dirty="0">
                <a:solidFill>
                  <a:schemeClr val="tx1"/>
                </a:solidFill>
                <a:effectLst/>
              </a:rPr>
              <a:t>The next slide includes labels.</a:t>
            </a:r>
          </a:p>
          <a:p>
            <a:r>
              <a:rPr lang="en-US" sz="1200" kern="1200" dirty="0">
                <a:solidFill>
                  <a:schemeClr val="tx1"/>
                </a:solidFill>
                <a:effectLst/>
              </a:rPr>
              <a:t> </a:t>
            </a:r>
          </a:p>
          <a:p>
            <a:r>
              <a:rPr lang="en-US" sz="1200" b="1" kern="1200" dirty="0">
                <a:solidFill>
                  <a:schemeClr val="tx1"/>
                </a:solidFill>
                <a:effectLst/>
              </a:rPr>
              <a:t>References:</a:t>
            </a:r>
            <a:endParaRPr lang="en-US" sz="1200" kern="1200" dirty="0">
              <a:solidFill>
                <a:schemeClr val="tx1"/>
              </a:solidFill>
              <a:effectLst/>
            </a:endParaRPr>
          </a:p>
          <a:p>
            <a:r>
              <a:rPr lang="en-US" sz="1200" kern="1200" dirty="0">
                <a:solidFill>
                  <a:schemeClr val="tx1"/>
                </a:solidFill>
                <a:effectLst/>
              </a:rPr>
              <a:t>Frankel, Rafael. </a:t>
            </a:r>
            <a:endParaRPr lang="en-US" dirty="0"/>
          </a:p>
          <a:p>
            <a:pPr marL="685800" indent="-457200">
              <a:tabLst>
                <a:tab pos="685800" algn="l"/>
              </a:tabLst>
            </a:pPr>
            <a:r>
              <a:rPr lang="en-US" dirty="0"/>
              <a:t>1988	</a:t>
            </a:r>
            <a:r>
              <a:rPr lang="en-US" sz="1200" kern="1200" dirty="0">
                <a:solidFill>
                  <a:schemeClr val="tx1"/>
                </a:solidFill>
                <a:effectLst/>
              </a:rPr>
              <a:t>An Oil Press at Tel </a:t>
            </a:r>
            <a:r>
              <a:rPr lang="en-US" sz="1200" kern="1200" dirty="0" err="1">
                <a:solidFill>
                  <a:schemeClr val="tx1"/>
                </a:solidFill>
                <a:effectLst/>
              </a:rPr>
              <a:t>Safsafot</a:t>
            </a:r>
            <a:r>
              <a:rPr lang="en-US" sz="1200" kern="1200" dirty="0">
                <a:solidFill>
                  <a:schemeClr val="tx1"/>
                </a:solidFill>
                <a:effectLst/>
              </a:rPr>
              <a:t>. </a:t>
            </a:r>
            <a:r>
              <a:rPr lang="en-US" sz="1200" i="1" kern="1200" dirty="0">
                <a:solidFill>
                  <a:schemeClr val="tx1"/>
                </a:solidFill>
                <a:effectLst/>
              </a:rPr>
              <a:t>Tel Aviv</a:t>
            </a:r>
            <a:r>
              <a:rPr lang="en-US" sz="1200" kern="1200" dirty="0">
                <a:solidFill>
                  <a:schemeClr val="tx1"/>
                </a:solidFill>
                <a:effectLst/>
              </a:rPr>
              <a:t> 15: 77–91.</a:t>
            </a:r>
          </a:p>
          <a:p>
            <a:r>
              <a:rPr lang="en-US" sz="1200" kern="1200" dirty="0">
                <a:solidFill>
                  <a:schemeClr val="tx1"/>
                </a:solidFill>
                <a:effectLst/>
              </a:rPr>
              <a:t>Gal, Z.</a:t>
            </a:r>
          </a:p>
          <a:p>
            <a:pPr marL="685800" indent="-457200">
              <a:tabLst>
                <a:tab pos="685800" algn="l"/>
              </a:tabLst>
            </a:pPr>
            <a:r>
              <a:rPr lang="en-US" sz="1200" kern="1200" dirty="0">
                <a:solidFill>
                  <a:schemeClr val="tx1"/>
                </a:solidFill>
                <a:effectLst/>
              </a:rPr>
              <a:t>1998	</a:t>
            </a:r>
            <a:r>
              <a:rPr lang="en-US" sz="1200" i="1" kern="1200" dirty="0">
                <a:solidFill>
                  <a:schemeClr val="tx1"/>
                </a:solidFill>
                <a:effectLst/>
              </a:rPr>
              <a:t>’En Dor</a:t>
            </a:r>
            <a:r>
              <a:rPr lang="en-US" sz="1200" kern="1200" dirty="0">
                <a:solidFill>
                  <a:schemeClr val="tx1"/>
                </a:solidFill>
                <a:effectLst/>
              </a:rPr>
              <a:t>. Online. Archaeological Survey of Israel 45. Jerusalem: Israel Antiquities Authority.</a:t>
            </a:r>
          </a:p>
          <a:p>
            <a:r>
              <a:rPr lang="en-US" sz="1200" kern="1200" dirty="0" err="1">
                <a:solidFill>
                  <a:schemeClr val="tx1"/>
                </a:solidFill>
                <a:effectLst/>
              </a:rPr>
              <a:t>Zori</a:t>
            </a:r>
            <a:r>
              <a:rPr lang="en-US" sz="1200" kern="1200" dirty="0">
                <a:solidFill>
                  <a:schemeClr val="tx1"/>
                </a:solidFill>
                <a:effectLst/>
              </a:rPr>
              <a:t>, N.</a:t>
            </a:r>
          </a:p>
          <a:p>
            <a:pPr marL="685800" indent="-457200">
              <a:tabLst>
                <a:tab pos="685800" algn="l"/>
              </a:tabLst>
            </a:pPr>
            <a:r>
              <a:rPr lang="en-US" sz="1200" kern="1200" dirty="0">
                <a:solidFill>
                  <a:schemeClr val="tx1"/>
                </a:solidFill>
                <a:effectLst/>
              </a:rPr>
              <a:t>1977	</a:t>
            </a:r>
            <a:r>
              <a:rPr lang="en-US" sz="1200" i="1" kern="1200" dirty="0">
                <a:solidFill>
                  <a:schemeClr val="tx1"/>
                </a:solidFill>
                <a:effectLst/>
              </a:rPr>
              <a:t>The Land of Issachar: Archaeological Survey</a:t>
            </a:r>
            <a:r>
              <a:rPr lang="en-US" sz="1200" kern="1200" dirty="0">
                <a:solidFill>
                  <a:schemeClr val="tx1"/>
                </a:solidFill>
                <a:effectLst/>
              </a:rPr>
              <a:t>. Jerusalem: Israel Exploration Society.</a:t>
            </a:r>
            <a:endParaRPr lang="en-US" baseline="0" dirty="0">
              <a:effectLst/>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tb05300545p</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dirty="0"/>
          </a:p>
        </p:txBody>
      </p:sp>
    </p:spTree>
    <p:extLst>
      <p:ext uri="{BB962C8B-B14F-4D97-AF65-F5344CB8AC3E}">
        <p14:creationId xmlns:p14="http://schemas.microsoft.com/office/powerpoint/2010/main" val="2971752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rPr>
              <a:t>Psalm 83 indicates that at least some portion of the battle with </a:t>
            </a:r>
            <a:r>
              <a:rPr lang="en-US" sz="1200" kern="1200" dirty="0" err="1">
                <a:solidFill>
                  <a:schemeClr val="tx1"/>
                </a:solidFill>
                <a:effectLst/>
              </a:rPr>
              <a:t>Sisera</a:t>
            </a:r>
            <a:r>
              <a:rPr lang="en-US" sz="1200" kern="1200" dirty="0">
                <a:solidFill>
                  <a:schemeClr val="tx1"/>
                </a:solidFill>
                <a:effectLst/>
              </a:rPr>
              <a:t> took place near </a:t>
            </a:r>
            <a:r>
              <a:rPr lang="en-US" sz="1200" kern="1200" dirty="0" err="1">
                <a:solidFill>
                  <a:schemeClr val="tx1"/>
                </a:solidFill>
                <a:effectLst/>
              </a:rPr>
              <a:t>Endor</a:t>
            </a:r>
            <a:r>
              <a:rPr lang="en-US" sz="1200" kern="1200" dirty="0">
                <a:solidFill>
                  <a:schemeClr val="tx1"/>
                </a:solidFill>
                <a:effectLst/>
              </a:rPr>
              <a:t> (Ps 83:9-10; cf. Josh 17:11; 1 Sam 28:7). The name of </a:t>
            </a:r>
            <a:r>
              <a:rPr lang="en-US" sz="1200" kern="1200" dirty="0" err="1">
                <a:solidFill>
                  <a:schemeClr val="tx1"/>
                </a:solidFill>
                <a:effectLst/>
              </a:rPr>
              <a:t>Endor</a:t>
            </a:r>
            <a:r>
              <a:rPr lang="en-US" sz="1200" kern="1200" dirty="0">
                <a:solidFill>
                  <a:schemeClr val="tx1"/>
                </a:solidFill>
                <a:effectLst/>
              </a:rPr>
              <a:t> is preserved until today at </a:t>
            </a:r>
            <a:r>
              <a:rPr lang="en-US" sz="1200" kern="1200" dirty="0" err="1">
                <a:solidFill>
                  <a:schemeClr val="tx1"/>
                </a:solidFill>
                <a:effectLst/>
              </a:rPr>
              <a:t>Indur</a:t>
            </a:r>
            <a:r>
              <a:rPr lang="en-US" sz="1200" kern="1200" dirty="0">
                <a:solidFill>
                  <a:schemeClr val="tx1"/>
                </a:solidFill>
                <a:effectLst/>
              </a:rPr>
              <a:t>, which is located at the northern base of the Hill of Moreh (Judg 7:1), but the ancient site is likely located at Khirbet </a:t>
            </a:r>
            <a:r>
              <a:rPr lang="en-US" sz="1200" kern="1200" dirty="0" err="1">
                <a:solidFill>
                  <a:schemeClr val="tx1"/>
                </a:solidFill>
                <a:effectLst/>
              </a:rPr>
              <a:t>Safṣâfeh</a:t>
            </a:r>
            <a:r>
              <a:rPr lang="en-US" sz="1200" kern="1200" dirty="0">
                <a:solidFill>
                  <a:schemeClr val="tx1"/>
                </a:solidFill>
                <a:effectLst/>
              </a:rPr>
              <a:t> to the north of </a:t>
            </a:r>
            <a:r>
              <a:rPr lang="en-US" sz="1200" kern="1200" dirty="0" err="1">
                <a:solidFill>
                  <a:schemeClr val="tx1"/>
                </a:solidFill>
                <a:effectLst/>
              </a:rPr>
              <a:t>Indur</a:t>
            </a:r>
            <a:r>
              <a:rPr lang="en-US" sz="1200" kern="1200" dirty="0">
                <a:solidFill>
                  <a:schemeClr val="tx1"/>
                </a:solidFill>
                <a:effectLst/>
              </a:rPr>
              <a:t> (</a:t>
            </a:r>
            <a:r>
              <a:rPr lang="en-US" sz="1200" kern="1200" dirty="0" err="1">
                <a:solidFill>
                  <a:schemeClr val="tx1"/>
                </a:solidFill>
                <a:effectLst/>
              </a:rPr>
              <a:t>Zori</a:t>
            </a:r>
            <a:r>
              <a:rPr lang="en-US" sz="1200" kern="1200" dirty="0">
                <a:solidFill>
                  <a:schemeClr val="tx1"/>
                </a:solidFill>
                <a:effectLst/>
              </a:rPr>
              <a:t> 1977: 113–14). Khirbet </a:t>
            </a:r>
            <a:r>
              <a:rPr lang="en-US" sz="1200" kern="1200" dirty="0" err="1">
                <a:solidFill>
                  <a:schemeClr val="tx1"/>
                </a:solidFill>
                <a:effectLst/>
              </a:rPr>
              <a:t>Safṣâfeh</a:t>
            </a:r>
            <a:r>
              <a:rPr lang="en-US" sz="1200" kern="1200" dirty="0">
                <a:solidFill>
                  <a:schemeClr val="tx1"/>
                </a:solidFill>
                <a:effectLst/>
              </a:rPr>
              <a:t> is a small tell (1.2 acres, 0.5 ha) located near a spring that has remains from the Paleolithic until the Ottoman period including remains from the Late Bronze and Iron Age II (Gal 1998a: Site 7; cf. Frankel 1988). Classical </a:t>
            </a:r>
            <a:r>
              <a:rPr lang="en-US" sz="1200" kern="1200" dirty="0" err="1">
                <a:solidFill>
                  <a:schemeClr val="tx1"/>
                </a:solidFill>
                <a:effectLst/>
              </a:rPr>
              <a:t>Endor</a:t>
            </a:r>
            <a:r>
              <a:rPr lang="en-US" sz="1200" kern="1200" dirty="0">
                <a:solidFill>
                  <a:schemeClr val="tx1"/>
                </a:solidFill>
                <a:effectLst/>
              </a:rPr>
              <a:t> was probably located at </a:t>
            </a:r>
            <a:r>
              <a:rPr lang="en-US" sz="1200" kern="1200" dirty="0" err="1">
                <a:solidFill>
                  <a:schemeClr val="tx1"/>
                </a:solidFill>
                <a:effectLst/>
              </a:rPr>
              <a:t>Indur</a:t>
            </a:r>
            <a:r>
              <a:rPr lang="en-US" sz="1200" kern="1200" dirty="0">
                <a:solidFill>
                  <a:schemeClr val="tx1"/>
                </a:solidFill>
                <a:effectLst/>
              </a:rPr>
              <a:t> (Gal 1998a: site 6; </a:t>
            </a:r>
            <a:r>
              <a:rPr lang="en-US" sz="1200" kern="1200" dirty="0" err="1">
                <a:solidFill>
                  <a:schemeClr val="tx1"/>
                </a:solidFill>
                <a:effectLst/>
              </a:rPr>
              <a:t>Zori</a:t>
            </a:r>
            <a:r>
              <a:rPr lang="en-US" sz="1200" kern="1200" dirty="0">
                <a:solidFill>
                  <a:schemeClr val="tx1"/>
                </a:solidFill>
                <a:effectLst/>
              </a:rPr>
              <a:t> 1977: 113), which Eusebius called “a very large village . . . near to Mount </a:t>
            </a:r>
            <a:r>
              <a:rPr lang="en-US" sz="1200" kern="1200" dirty="0" err="1">
                <a:solidFill>
                  <a:schemeClr val="tx1"/>
                </a:solidFill>
                <a:effectLst/>
              </a:rPr>
              <a:t>Thabor</a:t>
            </a:r>
            <a:r>
              <a:rPr lang="en-US" sz="1200" kern="1200" dirty="0">
                <a:solidFill>
                  <a:schemeClr val="tx1"/>
                </a:solidFill>
                <a:effectLst/>
              </a:rPr>
              <a:t> about four milestones to the south” (</a:t>
            </a:r>
            <a:r>
              <a:rPr lang="en-US" sz="1200" i="1" kern="1200" dirty="0" err="1">
                <a:solidFill>
                  <a:schemeClr val="tx1"/>
                </a:solidFill>
                <a:effectLst/>
              </a:rPr>
              <a:t>Onom</a:t>
            </a:r>
            <a:r>
              <a:rPr lang="en-US" sz="1200" kern="1200" dirty="0">
                <a:solidFill>
                  <a:schemeClr val="tx1"/>
                </a:solidFill>
                <a:effectLst/>
              </a:rPr>
              <a:t>. 34.4). The occurrence of </a:t>
            </a:r>
            <a:r>
              <a:rPr lang="en-US" sz="1200" kern="1200" dirty="0" err="1">
                <a:solidFill>
                  <a:schemeClr val="tx1"/>
                </a:solidFill>
                <a:effectLst/>
              </a:rPr>
              <a:t>Endor</a:t>
            </a:r>
            <a:r>
              <a:rPr lang="en-US" sz="1200" kern="1200" dirty="0">
                <a:solidFill>
                  <a:schemeClr val="tx1"/>
                </a:solidFill>
                <a:effectLst/>
              </a:rPr>
              <a:t> alongside Kishon in Psalm 83 may refer to two stages of the battle, with the initial conflict occurring</a:t>
            </a:r>
            <a:r>
              <a:rPr lang="en-US" sz="1200" kern="1200" baseline="0" dirty="0">
                <a:solidFill>
                  <a:schemeClr val="tx1"/>
                </a:solidFill>
                <a:effectLst/>
              </a:rPr>
              <a:t> on the plain before </a:t>
            </a:r>
            <a:r>
              <a:rPr lang="en-US" sz="1200" kern="1200" baseline="0" dirty="0" err="1">
                <a:solidFill>
                  <a:schemeClr val="tx1"/>
                </a:solidFill>
                <a:effectLst/>
              </a:rPr>
              <a:t>Endor</a:t>
            </a:r>
            <a:r>
              <a:rPr lang="en-US" sz="1200" kern="1200" baseline="0" dirty="0">
                <a:solidFill>
                  <a:schemeClr val="tx1"/>
                </a:solidFill>
                <a:effectLst/>
              </a:rPr>
              <a:t> and the final slaughter of the Canaanites occurring in the torrent of the Kishon River</a:t>
            </a:r>
            <a:r>
              <a:rPr lang="en-US" sz="1200" kern="1200" dirty="0">
                <a:solidFill>
                  <a:schemeClr val="tx1"/>
                </a:solidFill>
                <a:effectLst/>
              </a:rPr>
              <a:t>. Between</a:t>
            </a:r>
            <a:r>
              <a:rPr lang="en-US" sz="1200" kern="1200" baseline="0" dirty="0">
                <a:solidFill>
                  <a:schemeClr val="tx1"/>
                </a:solidFill>
                <a:effectLst/>
              </a:rPr>
              <a:t> Tabor and </a:t>
            </a:r>
            <a:r>
              <a:rPr lang="en-US" sz="1200" kern="1200" baseline="0" dirty="0" err="1">
                <a:solidFill>
                  <a:schemeClr val="tx1"/>
                </a:solidFill>
                <a:effectLst/>
              </a:rPr>
              <a:t>Endor</a:t>
            </a:r>
            <a:r>
              <a:rPr lang="en-US" sz="1200" kern="1200" baseline="0" dirty="0">
                <a:solidFill>
                  <a:schemeClr val="tx1"/>
                </a:solidFill>
                <a:effectLst/>
              </a:rPr>
              <a:t> is </a:t>
            </a:r>
            <a:r>
              <a:rPr lang="en-US" b="0" baseline="0" dirty="0"/>
              <a:t>Tell </a:t>
            </a:r>
            <a:r>
              <a:rPr lang="en-US" b="0" baseline="0" dirty="0" err="1"/>
              <a:t>Kasyun</a:t>
            </a:r>
            <a:r>
              <a:rPr lang="en-US" b="0" baseline="0" dirty="0"/>
              <a:t>/</a:t>
            </a:r>
            <a:r>
              <a:rPr lang="en-US" b="0" baseline="0" dirty="0" err="1"/>
              <a:t>Kishion</a:t>
            </a:r>
            <a:r>
              <a:rPr lang="en-US" b="0" baseline="0" dirty="0"/>
              <a:t>, which may preserve an ancient memory of this battle, although it is not near the Kishon River. Surveys at Tell </a:t>
            </a:r>
            <a:r>
              <a:rPr lang="en-US" b="0" baseline="0" dirty="0" err="1"/>
              <a:t>Kasyun</a:t>
            </a:r>
            <a:r>
              <a:rPr lang="en-US" b="0" baseline="0" dirty="0"/>
              <a:t> have revealed remains from the Early Bronze Age through the Iron Age II. </a:t>
            </a:r>
          </a:p>
          <a:p>
            <a:endParaRPr lang="en-US" b="0" baseline="0" dirty="0"/>
          </a:p>
          <a:p>
            <a:r>
              <a:rPr lang="en-US" b="1" dirty="0"/>
              <a:t>References:</a:t>
            </a:r>
            <a:endParaRPr lang="en-US" dirty="0"/>
          </a:p>
          <a:p>
            <a:r>
              <a:rPr lang="en-US" dirty="0"/>
              <a:t>Frankel, Rafael. </a:t>
            </a:r>
          </a:p>
          <a:p>
            <a:pPr marL="685800" indent="-457200">
              <a:tabLst>
                <a:tab pos="685800" algn="l"/>
              </a:tabLst>
            </a:pPr>
            <a:r>
              <a:rPr lang="en-US" dirty="0"/>
              <a:t>1988	An Oil Press at Tel </a:t>
            </a:r>
            <a:r>
              <a:rPr lang="en-US" dirty="0" err="1"/>
              <a:t>Safsafot</a:t>
            </a:r>
            <a:r>
              <a:rPr lang="en-US" dirty="0"/>
              <a:t>. </a:t>
            </a:r>
            <a:r>
              <a:rPr lang="en-US" i="1" dirty="0"/>
              <a:t>Tel Aviv</a:t>
            </a:r>
            <a:r>
              <a:rPr lang="en-US" dirty="0"/>
              <a:t> 15: 77–91.</a:t>
            </a:r>
          </a:p>
          <a:p>
            <a:r>
              <a:rPr lang="en-US" dirty="0"/>
              <a:t>Gal, Z.</a:t>
            </a:r>
          </a:p>
          <a:p>
            <a:pPr marL="685800" indent="-457200">
              <a:tabLst>
                <a:tab pos="685800" algn="l"/>
              </a:tabLst>
            </a:pPr>
            <a:r>
              <a:rPr lang="en-US" dirty="0"/>
              <a:t>1998	</a:t>
            </a:r>
            <a:r>
              <a:rPr lang="en-US" i="1" dirty="0"/>
              <a:t>’En Dor</a:t>
            </a:r>
            <a:r>
              <a:rPr lang="en-US" dirty="0"/>
              <a:t>. Online. Archaeological Survey of Israel 45. Jerusalem: Israel Antiquities Authority.</a:t>
            </a:r>
          </a:p>
          <a:p>
            <a:r>
              <a:rPr lang="en-US" dirty="0" err="1"/>
              <a:t>Zori</a:t>
            </a:r>
            <a:r>
              <a:rPr lang="en-US" dirty="0"/>
              <a:t>, N.</a:t>
            </a:r>
          </a:p>
          <a:p>
            <a:pPr marL="685800" indent="-457200">
              <a:tabLst>
                <a:tab pos="685800" algn="l"/>
              </a:tabLst>
            </a:pPr>
            <a:r>
              <a:rPr lang="en-US" dirty="0"/>
              <a:t>1977	</a:t>
            </a:r>
            <a:r>
              <a:rPr lang="en-US" i="1" dirty="0"/>
              <a:t>The Land of Issachar: Archaeological Survey</a:t>
            </a:r>
            <a:r>
              <a:rPr lang="en-US" dirty="0"/>
              <a:t>. Jerusalem: Israel Exploration Society.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tb05300545p</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295936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11/16/2019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166702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E13BF-C197-4469-8486-1422B7C14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JUDGES 4</a:t>
            </a:r>
          </a:p>
        </p:txBody>
      </p:sp>
      <p:pic>
        <p:nvPicPr>
          <p:cNvPr id="11" name="Picture 10">
            <a:extLst>
              <a:ext uri="{FF2B5EF4-FFF2-40B4-BE49-F238E27FC236}">
                <a16:creationId xmlns:a16="http://schemas.microsoft.com/office/drawing/2014/main" id="{95EE3468-5041-41FC-AC49-3556A9D63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82910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Israel Museums\Israel Museum\Late Bronze Age\Hazor, bronze and silver scepter head with figure surrounded by two snakes, 14th-13th c BC, adr1306212388.jpg"/>
          <p:cNvPicPr>
            <a:picLocks noChangeAspect="1" noChangeArrowheads="1"/>
          </p:cNvPicPr>
          <p:nvPr/>
        </p:nvPicPr>
        <p:blipFill rotWithShape="1">
          <a:blip r:embed="rId3">
            <a:extLst>
              <a:ext uri="{28A0092B-C50C-407E-A947-70E740481C1C}">
                <a14:useLocalDpi xmlns:a14="http://schemas.microsoft.com/office/drawing/2010/main" val="0"/>
              </a:ext>
            </a:extLst>
          </a:blip>
          <a:srcRect t="11173" b="8918"/>
          <a:stretch/>
        </p:blipFill>
        <p:spPr bwMode="auto">
          <a:xfrm>
            <a:off x="1066801" y="336884"/>
            <a:ext cx="7010399" cy="6224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Scepter head from Hazor, 14th–13th centuries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3597152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08" b="5285"/>
          <a:stretch/>
        </p:blipFill>
        <p:spPr bwMode="auto">
          <a:xfrm>
            <a:off x="923366" y="0"/>
            <a:ext cx="72972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Clasped hands, from the Akhenaten and Nefertiti group, from Amarna, 14th century BC</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Then Barak said, “If you will go with me, then I will go”</a:t>
            </a:r>
          </a:p>
        </p:txBody>
      </p:sp>
    </p:spTree>
    <p:extLst>
      <p:ext uri="{BB962C8B-B14F-4D97-AF65-F5344CB8AC3E}">
        <p14:creationId xmlns:p14="http://schemas.microsoft.com/office/powerpoint/2010/main" val="1457585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2 HVHL\46 Traditional Life and Customs\Home Life, Weddings\Bedouin wedding, Bedouin Amazon, mat01326.jpg"/>
          <p:cNvPicPr>
            <a:picLocks noChangeAspect="1" noChangeArrowheads="1"/>
          </p:cNvPicPr>
          <p:nvPr/>
        </p:nvPicPr>
        <p:blipFill rotWithShape="1">
          <a:blip r:embed="rId3">
            <a:extLst>
              <a:ext uri="{28A0092B-C50C-407E-A947-70E740481C1C}">
                <a14:useLocalDpi xmlns:a14="http://schemas.microsoft.com/office/drawing/2010/main" val="0"/>
              </a:ext>
            </a:extLst>
          </a:blip>
          <a:srcRect t="21137" b="11266"/>
          <a:stretch/>
        </p:blipFill>
        <p:spPr bwMode="auto">
          <a:xfrm>
            <a:off x="904875" y="0"/>
            <a:ext cx="7334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nl-NL" dirty="0"/>
              <a:t>Bedouin woman with a sword</a:t>
            </a:r>
            <a:endParaRPr lang="en-US" dirty="0"/>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The journey . . . will not be for your glory, for Yahweh will sell </a:t>
            </a:r>
            <a:r>
              <a:rPr lang="en-US" dirty="0" err="1"/>
              <a:t>Sisera</a:t>
            </a:r>
            <a:r>
              <a:rPr lang="en-US" dirty="0"/>
              <a:t> into the hand of a woman</a:t>
            </a:r>
          </a:p>
        </p:txBody>
      </p:sp>
    </p:spTree>
    <p:extLst>
      <p:ext uri="{BB962C8B-B14F-4D97-AF65-F5344CB8AC3E}">
        <p14:creationId xmlns:p14="http://schemas.microsoft.com/office/powerpoint/2010/main" val="18640241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24" y="0"/>
            <a:ext cx="7817353" cy="651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Marble statue of an Amazon on horseback overcoming a barbarian, 2nd century AD</a:t>
            </a:r>
          </a:p>
        </p:txBody>
      </p:sp>
      <p:sp>
        <p:nvSpPr>
          <p:cNvPr id="3" name="Text Placeholder 2"/>
          <p:cNvSpPr>
            <a:spLocks noGrp="1"/>
          </p:cNvSpPr>
          <p:nvPr>
            <p:ph type="body" sz="quarter" idx="12"/>
          </p:nvPr>
        </p:nvSpPr>
        <p:spPr/>
        <p:txBody>
          <a:bodyPr/>
          <a:lstStyle/>
          <a:p>
            <a:r>
              <a:rPr lang="en-US" dirty="0"/>
              <a:t>4:9</a:t>
            </a:r>
          </a:p>
        </p:txBody>
      </p:sp>
      <p:sp>
        <p:nvSpPr>
          <p:cNvPr id="4" name="Title 3"/>
          <p:cNvSpPr>
            <a:spLocks noGrp="1"/>
          </p:cNvSpPr>
          <p:nvPr>
            <p:ph type="title"/>
          </p:nvPr>
        </p:nvSpPr>
        <p:spPr/>
        <p:txBody>
          <a:bodyPr/>
          <a:lstStyle/>
          <a:p>
            <a:r>
              <a:rPr lang="en-US" dirty="0"/>
              <a:t>The journey . . . will not be for your glory, for Yahweh will sell </a:t>
            </a:r>
            <a:r>
              <a:rPr lang="en-US" dirty="0" err="1"/>
              <a:t>Sisera</a:t>
            </a:r>
            <a:r>
              <a:rPr lang="en-US" dirty="0"/>
              <a:t> into the hand of a woman</a:t>
            </a:r>
          </a:p>
        </p:txBody>
      </p:sp>
      <p:sp>
        <p:nvSpPr>
          <p:cNvPr id="5" name="Oval 4"/>
          <p:cNvSpPr/>
          <p:nvPr/>
        </p:nvSpPr>
        <p:spPr>
          <a:xfrm>
            <a:off x="5298280" y="5194300"/>
            <a:ext cx="416719" cy="342106"/>
          </a:xfrm>
          <a:prstGeom prst="ellipse">
            <a:avLst/>
          </a:prstGeom>
          <a:gradFill flip="none" rotWithShape="1">
            <a:gsLst>
              <a:gs pos="43000">
                <a:srgbClr val="B29974"/>
              </a:gs>
              <a:gs pos="68000">
                <a:schemeClr val="accent1">
                  <a:tint val="23500"/>
                  <a:satMod val="16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3213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LBL\01 Galilee and the North\Sea of Galilee-West Side\Kedesh-naphtali from northwest, tb033005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741" cy="6859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err="1"/>
              <a:t>Kedesh-naphtali</a:t>
            </a:r>
            <a:r>
              <a:rPr lang="en-US" dirty="0"/>
              <a:t>, modern Khirbet </a:t>
            </a:r>
            <a:r>
              <a:rPr lang="en-US" dirty="0" err="1"/>
              <a:t>Qedish</a:t>
            </a:r>
            <a:r>
              <a:rPr lang="en-US" dirty="0"/>
              <a:t> (from the northwest)</a:t>
            </a:r>
          </a:p>
        </p:txBody>
      </p:sp>
      <p:sp>
        <p:nvSpPr>
          <p:cNvPr id="4" name="Text Placeholder 3"/>
          <p:cNvSpPr>
            <a:spLocks noGrp="1"/>
          </p:cNvSpPr>
          <p:nvPr>
            <p:ph type="body" sz="quarter" idx="12"/>
          </p:nvPr>
        </p:nvSpPr>
        <p:spPr/>
        <p:txBody>
          <a:bodyPr/>
          <a:lstStyle/>
          <a:p>
            <a:r>
              <a:rPr lang="en-US" dirty="0"/>
              <a:t>4:9</a:t>
            </a:r>
          </a:p>
        </p:txBody>
      </p:sp>
      <p:sp>
        <p:nvSpPr>
          <p:cNvPr id="2" name="Title 1"/>
          <p:cNvSpPr>
            <a:spLocks noGrp="1"/>
          </p:cNvSpPr>
          <p:nvPr>
            <p:ph type="title"/>
          </p:nvPr>
        </p:nvSpPr>
        <p:spPr/>
        <p:txBody>
          <a:bodyPr/>
          <a:lstStyle/>
          <a:p>
            <a:r>
              <a:rPr lang="en-US" dirty="0"/>
              <a:t>Deborah arose and went with Barak to Kedesh</a:t>
            </a:r>
          </a:p>
        </p:txBody>
      </p:sp>
      <p:sp>
        <p:nvSpPr>
          <p:cNvPr id="9" name="Oval 8"/>
          <p:cNvSpPr/>
          <p:nvPr/>
        </p:nvSpPr>
        <p:spPr>
          <a:xfrm rot="21239631">
            <a:off x="786051" y="2439648"/>
            <a:ext cx="6629400" cy="136909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4359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200" b="20800"/>
          <a:stretch/>
        </p:blipFill>
        <p:spPr bwMode="auto">
          <a:xfrm>
            <a:off x="947738" y="0"/>
            <a:ext cx="72485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Jewish man blowing shofar</a:t>
            </a:r>
          </a:p>
        </p:txBody>
      </p:sp>
      <p:sp>
        <p:nvSpPr>
          <p:cNvPr id="4" name="Text Placeholder 3"/>
          <p:cNvSpPr>
            <a:spLocks noGrp="1"/>
          </p:cNvSpPr>
          <p:nvPr>
            <p:ph type="body" sz="quarter" idx="12"/>
          </p:nvPr>
        </p:nvSpPr>
        <p:spPr/>
        <p:txBody>
          <a:bodyPr/>
          <a:lstStyle/>
          <a:p>
            <a:r>
              <a:rPr lang="en-US" dirty="0"/>
              <a:t>4:10</a:t>
            </a:r>
          </a:p>
        </p:txBody>
      </p:sp>
      <p:sp>
        <p:nvSpPr>
          <p:cNvPr id="2" name="Title 1"/>
          <p:cNvSpPr>
            <a:spLocks noGrp="1"/>
          </p:cNvSpPr>
          <p:nvPr>
            <p:ph type="title"/>
          </p:nvPr>
        </p:nvSpPr>
        <p:spPr/>
        <p:txBody>
          <a:bodyPr/>
          <a:lstStyle/>
          <a:p>
            <a:r>
              <a:rPr lang="en-US" dirty="0"/>
              <a:t>Barak called Zebulun and Naphtali together to Kedesh</a:t>
            </a:r>
          </a:p>
        </p:txBody>
      </p:sp>
    </p:spTree>
    <p:extLst>
      <p:ext uri="{BB962C8B-B14F-4D97-AF65-F5344CB8AC3E}">
        <p14:creationId xmlns:p14="http://schemas.microsoft.com/office/powerpoint/2010/main" val="7923775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Bedouin tents near Beersheba</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Now Heber the </a:t>
            </a:r>
            <a:r>
              <a:rPr lang="en-US" dirty="0" err="1"/>
              <a:t>Kenite</a:t>
            </a:r>
            <a:r>
              <a:rPr lang="en-US" dirty="0"/>
              <a:t> had separated himself from the </a:t>
            </a:r>
            <a:r>
              <a:rPr lang="en-US" dirty="0" err="1"/>
              <a:t>Kenites</a:t>
            </a:r>
            <a:endParaRPr lang="en-US" dirty="0"/>
          </a:p>
        </p:txBody>
      </p:sp>
    </p:spTree>
    <p:extLst>
      <p:ext uri="{BB962C8B-B14F-4D97-AF65-F5344CB8AC3E}">
        <p14:creationId xmlns:p14="http://schemas.microsoft.com/office/powerpoint/2010/main" val="1091231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Jethro’s Mountain (from the north)</a:t>
            </a:r>
          </a:p>
        </p:txBody>
      </p:sp>
      <p:sp>
        <p:nvSpPr>
          <p:cNvPr id="3" name="Text Placeholder 2"/>
          <p:cNvSpPr>
            <a:spLocks noGrp="1"/>
          </p:cNvSpPr>
          <p:nvPr>
            <p:ph type="body" sz="quarter" idx="12"/>
          </p:nvPr>
        </p:nvSpPr>
        <p:spPr/>
        <p:txBody>
          <a:bodyPr/>
          <a:lstStyle/>
          <a:p>
            <a:r>
              <a:rPr lang="en-US" dirty="0"/>
              <a:t>4:11</a:t>
            </a:r>
          </a:p>
        </p:txBody>
      </p:sp>
      <p:sp>
        <p:nvSpPr>
          <p:cNvPr id="4" name="Title 3"/>
          <p:cNvSpPr>
            <a:spLocks noGrp="1"/>
          </p:cNvSpPr>
          <p:nvPr>
            <p:ph type="title"/>
          </p:nvPr>
        </p:nvSpPr>
        <p:spPr/>
        <p:txBody>
          <a:bodyPr/>
          <a:lstStyle/>
          <a:p>
            <a:r>
              <a:rPr lang="en-US" dirty="0"/>
              <a:t>Even from the children of </a:t>
            </a:r>
            <a:r>
              <a:rPr lang="en-US" dirty="0" err="1"/>
              <a:t>Hobab</a:t>
            </a:r>
            <a:r>
              <a:rPr lang="en-US" dirty="0"/>
              <a:t> the father-in-law of Moses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2265710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29" y="0"/>
            <a:ext cx="7611543" cy="6858000"/>
          </a:xfrm>
          <a:prstGeom prst="rect">
            <a:avLst/>
          </a:prstGeom>
        </p:spPr>
      </p:pic>
      <p:sp>
        <p:nvSpPr>
          <p:cNvPr id="2" name="Text Placeholder 1"/>
          <p:cNvSpPr>
            <a:spLocks noGrp="1"/>
          </p:cNvSpPr>
          <p:nvPr>
            <p:ph type="body" sz="quarter" idx="10"/>
          </p:nvPr>
        </p:nvSpPr>
        <p:spPr/>
        <p:txBody>
          <a:bodyPr/>
          <a:lstStyle/>
          <a:p>
            <a:r>
              <a:rPr lang="en-US" dirty="0"/>
              <a:t>Bedouin family preparing to raise their tent</a:t>
            </a:r>
          </a:p>
        </p:txBody>
      </p:sp>
      <p:sp>
        <p:nvSpPr>
          <p:cNvPr id="3" name="Text Placeholder 2"/>
          <p:cNvSpPr>
            <a:spLocks noGrp="1"/>
          </p:cNvSpPr>
          <p:nvPr>
            <p:ph type="body" sz="quarter" idx="12"/>
          </p:nvPr>
        </p:nvSpPr>
        <p:spPr/>
        <p:txBody>
          <a:bodyPr/>
          <a:lstStyle/>
          <a:p>
            <a:r>
              <a:rPr lang="en-US"/>
              <a:t>4:11</a:t>
            </a:r>
          </a:p>
        </p:txBody>
      </p:sp>
      <p:sp>
        <p:nvSpPr>
          <p:cNvPr id="4" name="Title 3"/>
          <p:cNvSpPr>
            <a:spLocks noGrp="1"/>
          </p:cNvSpPr>
          <p:nvPr>
            <p:ph type="title"/>
          </p:nvPr>
        </p:nvSpPr>
        <p:spPr/>
        <p:txBody>
          <a:bodyPr/>
          <a:lstStyle/>
          <a:p>
            <a:r>
              <a:rPr lang="en-US" dirty="0"/>
              <a:t>And had pitched his tent as far as the oak in </a:t>
            </a:r>
            <a:r>
              <a:rPr lang="en-US" dirty="0" err="1"/>
              <a:t>Zaanannim</a:t>
            </a:r>
            <a:r>
              <a:rPr lang="en-US" dirty="0"/>
              <a:t>, which is by Kedesh</a:t>
            </a:r>
          </a:p>
        </p:txBody>
      </p:sp>
    </p:spTree>
    <p:extLst>
      <p:ext uri="{BB962C8B-B14F-4D97-AF65-F5344CB8AC3E}">
        <p14:creationId xmlns:p14="http://schemas.microsoft.com/office/powerpoint/2010/main" val="34438251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428"/>
          <a:stretch/>
        </p:blipFill>
        <p:spPr>
          <a:xfrm>
            <a:off x="775526" y="0"/>
            <a:ext cx="7592949" cy="6858000"/>
          </a:xfrm>
          <a:prstGeom prst="rect">
            <a:avLst/>
          </a:prstGeom>
        </p:spPr>
      </p:pic>
      <p:sp>
        <p:nvSpPr>
          <p:cNvPr id="2" name="Text Placeholder 1"/>
          <p:cNvSpPr>
            <a:spLocks noGrp="1"/>
          </p:cNvSpPr>
          <p:nvPr>
            <p:ph type="body" sz="quarter" idx="10"/>
          </p:nvPr>
        </p:nvSpPr>
        <p:spPr/>
        <p:txBody>
          <a:bodyPr/>
          <a:lstStyle/>
          <a:p>
            <a:r>
              <a:rPr lang="en-US" dirty="0"/>
              <a:t>Bedouin encampment, with a large tent belonging to the sheikh</a:t>
            </a:r>
          </a:p>
        </p:txBody>
      </p:sp>
      <p:sp>
        <p:nvSpPr>
          <p:cNvPr id="3" name="Text Placeholder 2"/>
          <p:cNvSpPr>
            <a:spLocks noGrp="1"/>
          </p:cNvSpPr>
          <p:nvPr>
            <p:ph type="body" sz="quarter" idx="12"/>
          </p:nvPr>
        </p:nvSpPr>
        <p:spPr/>
        <p:txBody>
          <a:bodyPr/>
          <a:lstStyle/>
          <a:p>
            <a:r>
              <a:rPr lang="en-US"/>
              <a:t>4:11</a:t>
            </a:r>
          </a:p>
        </p:txBody>
      </p:sp>
      <p:sp>
        <p:nvSpPr>
          <p:cNvPr id="4" name="Title 3"/>
          <p:cNvSpPr>
            <a:spLocks noGrp="1"/>
          </p:cNvSpPr>
          <p:nvPr>
            <p:ph type="title"/>
          </p:nvPr>
        </p:nvSpPr>
        <p:spPr/>
        <p:txBody>
          <a:bodyPr/>
          <a:lstStyle/>
          <a:p>
            <a:r>
              <a:rPr lang="en-US" dirty="0"/>
              <a:t>And had pitched his tent as far as the oak in </a:t>
            </a:r>
            <a:r>
              <a:rPr lang="en-US" dirty="0" err="1"/>
              <a:t>Zaanannim</a:t>
            </a:r>
            <a:r>
              <a:rPr lang="en-US" dirty="0"/>
              <a:t>, which is by Kedesh</a:t>
            </a:r>
          </a:p>
        </p:txBody>
      </p:sp>
    </p:spTree>
    <p:extLst>
      <p:ext uri="{BB962C8B-B14F-4D97-AF65-F5344CB8AC3E}">
        <p14:creationId xmlns:p14="http://schemas.microsoft.com/office/powerpoint/2010/main" val="6969083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Mount Tabor (aerial view from the northwest)</a:t>
            </a:r>
          </a:p>
        </p:txBody>
      </p:sp>
      <p:sp>
        <p:nvSpPr>
          <p:cNvPr id="3" name="Text Placeholder 2"/>
          <p:cNvSpPr>
            <a:spLocks noGrp="1"/>
          </p:cNvSpPr>
          <p:nvPr>
            <p:ph type="body" sz="quarter" idx="12"/>
          </p:nvPr>
        </p:nvSpPr>
        <p:spPr/>
        <p:txBody>
          <a:bodyPr/>
          <a:lstStyle/>
          <a:p>
            <a:r>
              <a:rPr lang="en-US"/>
              <a:t>4:11</a:t>
            </a:r>
          </a:p>
        </p:txBody>
      </p:sp>
      <p:sp>
        <p:nvSpPr>
          <p:cNvPr id="4" name="Title 3"/>
          <p:cNvSpPr>
            <a:spLocks noGrp="1"/>
          </p:cNvSpPr>
          <p:nvPr>
            <p:ph type="title"/>
          </p:nvPr>
        </p:nvSpPr>
        <p:spPr/>
        <p:txBody>
          <a:bodyPr/>
          <a:lstStyle/>
          <a:p>
            <a:r>
              <a:rPr lang="en-US" dirty="0"/>
              <a:t>And had pitched his tent as far as the oak in </a:t>
            </a:r>
            <a:r>
              <a:rPr lang="en-US" dirty="0" err="1"/>
              <a:t>Zaanannim</a:t>
            </a:r>
            <a:r>
              <a:rPr lang="en-US" dirty="0"/>
              <a:t>, which is by Kedesh</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458"/>
            <a:ext cx="9144000" cy="6101084"/>
          </a:xfrm>
          <a:prstGeom prst="rect">
            <a:avLst/>
          </a:prstGeom>
        </p:spPr>
      </p:pic>
    </p:spTree>
    <p:extLst>
      <p:ext uri="{BB962C8B-B14F-4D97-AF65-F5344CB8AC3E}">
        <p14:creationId xmlns:p14="http://schemas.microsoft.com/office/powerpoint/2010/main" val="45085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Hazor (aerial view from the southeast)</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pic>
        <p:nvPicPr>
          <p:cNvPr id="5" name="Picture 4" descr="Hazor aerial from southeast, tbs11212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102096"/>
          </a:xfrm>
          <a:prstGeom prst="rect">
            <a:avLst/>
          </a:prstGeom>
        </p:spPr>
      </p:pic>
    </p:spTree>
    <p:extLst>
      <p:ext uri="{BB962C8B-B14F-4D97-AF65-F5344CB8AC3E}">
        <p14:creationId xmlns:p14="http://schemas.microsoft.com/office/powerpoint/2010/main" val="3818076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Mount Tabor (aerial view from the northwest)</a:t>
            </a:r>
          </a:p>
        </p:txBody>
      </p:sp>
      <p:sp>
        <p:nvSpPr>
          <p:cNvPr id="3" name="Text Placeholder 2"/>
          <p:cNvSpPr>
            <a:spLocks noGrp="1"/>
          </p:cNvSpPr>
          <p:nvPr>
            <p:ph type="body" sz="quarter" idx="12"/>
          </p:nvPr>
        </p:nvSpPr>
        <p:spPr/>
        <p:txBody>
          <a:bodyPr/>
          <a:lstStyle/>
          <a:p>
            <a:r>
              <a:rPr lang="en-US"/>
              <a:t>4:11</a:t>
            </a:r>
          </a:p>
        </p:txBody>
      </p:sp>
      <p:sp>
        <p:nvSpPr>
          <p:cNvPr id="4" name="Title 3"/>
          <p:cNvSpPr>
            <a:spLocks noGrp="1"/>
          </p:cNvSpPr>
          <p:nvPr>
            <p:ph type="title"/>
          </p:nvPr>
        </p:nvSpPr>
        <p:spPr/>
        <p:txBody>
          <a:bodyPr/>
          <a:lstStyle/>
          <a:p>
            <a:r>
              <a:rPr lang="en-US" dirty="0"/>
              <a:t>And had pitched his tent as far as the oak in </a:t>
            </a:r>
            <a:r>
              <a:rPr lang="en-US" dirty="0" err="1"/>
              <a:t>Zaanannim</a:t>
            </a:r>
            <a:r>
              <a:rPr lang="en-US" dirty="0"/>
              <a:t>, which is by Kedesh</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458"/>
            <a:ext cx="9144000" cy="6101084"/>
          </a:xfrm>
          <a:prstGeom prst="rect">
            <a:avLst/>
          </a:prstGeom>
        </p:spPr>
      </p:pic>
      <p:sp>
        <p:nvSpPr>
          <p:cNvPr id="7" name="Text Box 16"/>
          <p:cNvSpPr txBox="1">
            <a:spLocks noChangeArrowheads="1"/>
          </p:cNvSpPr>
          <p:nvPr/>
        </p:nvSpPr>
        <p:spPr bwMode="auto">
          <a:xfrm>
            <a:off x="4418494" y="2286000"/>
            <a:ext cx="79220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glow rad="76200">
                    <a:srgbClr val="000000">
                      <a:alpha val="60000"/>
                    </a:srgbClr>
                  </a:glow>
                </a:effectLst>
                <a:uLnTx/>
                <a:uFillTx/>
                <a:latin typeface="Calibri" pitchFamily="34" charset="0"/>
                <a:cs typeface="Calibri" pitchFamily="34" charset="0"/>
              </a:rPr>
              <a:t>Tabor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Text Box 16"/>
          <p:cNvSpPr txBox="1">
            <a:spLocks noChangeArrowheads="1"/>
          </p:cNvSpPr>
          <p:nvPr/>
        </p:nvSpPr>
        <p:spPr bwMode="auto">
          <a:xfrm>
            <a:off x="408357" y="638628"/>
            <a:ext cx="1316386" cy="338554"/>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Sea of Galilee</a:t>
            </a:r>
          </a:p>
        </p:txBody>
      </p:sp>
      <p:sp>
        <p:nvSpPr>
          <p:cNvPr id="9" name="Text Box 16"/>
          <p:cNvSpPr txBox="1">
            <a:spLocks noChangeArrowheads="1"/>
          </p:cNvSpPr>
          <p:nvPr/>
        </p:nvSpPr>
        <p:spPr bwMode="auto">
          <a:xfrm>
            <a:off x="2368149" y="638628"/>
            <a:ext cx="1534394" cy="338554"/>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Kedesh-naphtali</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Line 9"/>
          <p:cNvSpPr>
            <a:spLocks noChangeShapeType="1"/>
          </p:cNvSpPr>
          <p:nvPr/>
        </p:nvSpPr>
        <p:spPr bwMode="auto">
          <a:xfrm>
            <a:off x="1218757" y="968375"/>
            <a:ext cx="443" cy="24531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1" name="Line 9"/>
          <p:cNvSpPr>
            <a:spLocks noChangeShapeType="1"/>
          </p:cNvSpPr>
          <p:nvPr/>
        </p:nvSpPr>
        <p:spPr bwMode="auto">
          <a:xfrm flipH="1">
            <a:off x="2311716" y="981075"/>
            <a:ext cx="159194" cy="23461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7783206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PLBL\16 Trees, Plants, and Flowers\04 Forest Trees and Shrubs\Oak\Tabor oak, Horeshat Tal, tb0329051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7"/>
          <a:stretch/>
        </p:blipFill>
        <p:spPr bwMode="auto">
          <a:xfrm>
            <a:off x="0" y="365760"/>
            <a:ext cx="9144372" cy="6153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Tabor oak at </a:t>
            </a:r>
            <a:r>
              <a:rPr lang="en-US" dirty="0" err="1"/>
              <a:t>Horeshat</a:t>
            </a:r>
            <a:r>
              <a:rPr lang="en-US" dirty="0"/>
              <a:t> Tal</a:t>
            </a:r>
          </a:p>
        </p:txBody>
      </p:sp>
      <p:sp>
        <p:nvSpPr>
          <p:cNvPr id="4" name="Text Placeholder 3"/>
          <p:cNvSpPr>
            <a:spLocks noGrp="1"/>
          </p:cNvSpPr>
          <p:nvPr>
            <p:ph type="body" sz="quarter" idx="12"/>
          </p:nvPr>
        </p:nvSpPr>
        <p:spPr/>
        <p:txBody>
          <a:bodyPr/>
          <a:lstStyle/>
          <a:p>
            <a:r>
              <a:rPr lang="en-US"/>
              <a:t>4:11</a:t>
            </a:r>
            <a:endParaRPr lang="en-US" dirty="0"/>
          </a:p>
        </p:txBody>
      </p:sp>
      <p:sp>
        <p:nvSpPr>
          <p:cNvPr id="2" name="Title 1"/>
          <p:cNvSpPr>
            <a:spLocks noGrp="1"/>
          </p:cNvSpPr>
          <p:nvPr>
            <p:ph type="title"/>
          </p:nvPr>
        </p:nvSpPr>
        <p:spPr/>
        <p:txBody>
          <a:bodyPr/>
          <a:lstStyle/>
          <a:p>
            <a:r>
              <a:rPr lang="en-US" dirty="0"/>
              <a:t>And had pitched his tent as far as the oak in </a:t>
            </a:r>
            <a:r>
              <a:rPr lang="en-US" dirty="0" err="1"/>
              <a:t>Zaanannim</a:t>
            </a:r>
            <a:r>
              <a:rPr lang="en-US" dirty="0"/>
              <a:t>, which is by Kedesh</a:t>
            </a:r>
          </a:p>
        </p:txBody>
      </p:sp>
    </p:spTree>
    <p:extLst>
      <p:ext uri="{BB962C8B-B14F-4D97-AF65-F5344CB8AC3E}">
        <p14:creationId xmlns:p14="http://schemas.microsoft.com/office/powerpoint/2010/main" val="1387658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PLBL\16 Trees, Plants, and Flowers\04 Forest Trees and Shrubs\Oak\Oak, Mount Carmel, tb040100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Oak on Mount Carmel</a:t>
            </a:r>
          </a:p>
        </p:txBody>
      </p:sp>
      <p:sp>
        <p:nvSpPr>
          <p:cNvPr id="4" name="Text Placeholder 3"/>
          <p:cNvSpPr>
            <a:spLocks noGrp="1"/>
          </p:cNvSpPr>
          <p:nvPr>
            <p:ph type="body" sz="quarter" idx="12"/>
          </p:nvPr>
        </p:nvSpPr>
        <p:spPr/>
        <p:txBody>
          <a:bodyPr/>
          <a:lstStyle/>
          <a:p>
            <a:r>
              <a:rPr lang="en-US"/>
              <a:t>4:11</a:t>
            </a:r>
            <a:endParaRPr lang="en-US" dirty="0"/>
          </a:p>
        </p:txBody>
      </p:sp>
      <p:sp>
        <p:nvSpPr>
          <p:cNvPr id="2" name="Title 1"/>
          <p:cNvSpPr>
            <a:spLocks noGrp="1"/>
          </p:cNvSpPr>
          <p:nvPr>
            <p:ph type="title"/>
          </p:nvPr>
        </p:nvSpPr>
        <p:spPr/>
        <p:txBody>
          <a:bodyPr/>
          <a:lstStyle/>
          <a:p>
            <a:r>
              <a:rPr lang="en-US" dirty="0"/>
              <a:t>And had pitched his tent as far as the oak in </a:t>
            </a:r>
            <a:r>
              <a:rPr lang="en-US" dirty="0" err="1"/>
              <a:t>Zaanannim</a:t>
            </a:r>
            <a:r>
              <a:rPr lang="en-US" dirty="0"/>
              <a:t>, which is by Kedesh</a:t>
            </a:r>
          </a:p>
        </p:txBody>
      </p:sp>
    </p:spTree>
    <p:extLst>
      <p:ext uri="{BB962C8B-B14F-4D97-AF65-F5344CB8AC3E}">
        <p14:creationId xmlns:p14="http://schemas.microsoft.com/office/powerpoint/2010/main" val="17841231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PLBL\HVHL - the 1900s\01 Northern Palestine\Mount Tabor\Mount Tabor, mat04152.jpg"/>
          <p:cNvPicPr>
            <a:picLocks noChangeAspect="1" noChangeArrowheads="1"/>
          </p:cNvPicPr>
          <p:nvPr/>
        </p:nvPicPr>
        <p:blipFill rotWithShape="1">
          <a:blip r:embed="rId3">
            <a:extLst>
              <a:ext uri="{28A0092B-C50C-407E-A947-70E740481C1C}">
                <a14:useLocalDpi xmlns:a14="http://schemas.microsoft.com/office/drawing/2010/main" val="0"/>
              </a:ext>
            </a:extLst>
          </a:blip>
          <a:srcRect t="871" b="1"/>
          <a:stretch/>
        </p:blipFill>
        <p:spPr bwMode="auto">
          <a:xfrm>
            <a:off x="-370" y="-1"/>
            <a:ext cx="9144741" cy="653441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Mount Tabor (from the northwest)</a:t>
            </a:r>
          </a:p>
        </p:txBody>
      </p:sp>
      <p:sp>
        <p:nvSpPr>
          <p:cNvPr id="4" name="Text Placeholder 3"/>
          <p:cNvSpPr>
            <a:spLocks noGrp="1"/>
          </p:cNvSpPr>
          <p:nvPr>
            <p:ph type="body" sz="quarter" idx="12"/>
          </p:nvPr>
        </p:nvSpPr>
        <p:spPr/>
        <p:txBody>
          <a:bodyPr/>
          <a:lstStyle/>
          <a:p>
            <a:r>
              <a:rPr lang="en-US"/>
              <a:t>4:12</a:t>
            </a:r>
            <a:endParaRPr lang="en-US" dirty="0"/>
          </a:p>
        </p:txBody>
      </p:sp>
      <p:sp>
        <p:nvSpPr>
          <p:cNvPr id="2" name="Title 1"/>
          <p:cNvSpPr>
            <a:spLocks noGrp="1"/>
          </p:cNvSpPr>
          <p:nvPr>
            <p:ph type="title"/>
          </p:nvPr>
        </p:nvSpPr>
        <p:spPr/>
        <p:txBody>
          <a:bodyPr/>
          <a:lstStyle/>
          <a:p>
            <a:r>
              <a:rPr lang="en-US" dirty="0"/>
              <a:t>And they told </a:t>
            </a:r>
            <a:r>
              <a:rPr lang="en-US" dirty="0" err="1"/>
              <a:t>Sisera</a:t>
            </a:r>
            <a:r>
              <a:rPr lang="en-US" dirty="0"/>
              <a:t> that Barak the son of </a:t>
            </a:r>
            <a:r>
              <a:rPr lang="en-US" dirty="0" err="1"/>
              <a:t>Abinoam</a:t>
            </a:r>
            <a:r>
              <a:rPr lang="en-US" dirty="0"/>
              <a:t> had gone up to Mount Tabor</a:t>
            </a:r>
          </a:p>
        </p:txBody>
      </p:sp>
    </p:spTree>
    <p:extLst>
      <p:ext uri="{BB962C8B-B14F-4D97-AF65-F5344CB8AC3E}">
        <p14:creationId xmlns:p14="http://schemas.microsoft.com/office/powerpoint/2010/main" val="2638062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Mount Tabor, Jezreel Valley, and the Hill of Moreh (aerial view from the west)</a:t>
            </a:r>
          </a:p>
        </p:txBody>
      </p:sp>
      <p:sp>
        <p:nvSpPr>
          <p:cNvPr id="4" name="Text Placeholder 3"/>
          <p:cNvSpPr>
            <a:spLocks noGrp="1"/>
          </p:cNvSpPr>
          <p:nvPr>
            <p:ph type="body" sz="quarter" idx="12"/>
          </p:nvPr>
        </p:nvSpPr>
        <p:spPr/>
        <p:txBody>
          <a:bodyPr/>
          <a:lstStyle/>
          <a:p>
            <a:r>
              <a:rPr lang="en-US" dirty="0"/>
              <a:t>4:12</a:t>
            </a:r>
          </a:p>
        </p:txBody>
      </p:sp>
      <p:sp>
        <p:nvSpPr>
          <p:cNvPr id="2" name="Title 1"/>
          <p:cNvSpPr>
            <a:spLocks noGrp="1"/>
          </p:cNvSpPr>
          <p:nvPr>
            <p:ph type="title"/>
          </p:nvPr>
        </p:nvSpPr>
        <p:spPr/>
        <p:txBody>
          <a:bodyPr/>
          <a:lstStyle/>
          <a:p>
            <a:r>
              <a:rPr lang="en-US" dirty="0"/>
              <a:t>And they told </a:t>
            </a:r>
            <a:r>
              <a:rPr lang="en-US" dirty="0" err="1"/>
              <a:t>Sisera</a:t>
            </a:r>
            <a:r>
              <a:rPr lang="en-US" dirty="0"/>
              <a:t> that Barak the son of </a:t>
            </a:r>
            <a:r>
              <a:rPr lang="en-US" dirty="0" err="1"/>
              <a:t>Abinoam</a:t>
            </a:r>
            <a:r>
              <a:rPr lang="en-US" dirty="0"/>
              <a:t> had gone up to Mount Tabor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
        <p:nvSpPr>
          <p:cNvPr id="14" name="Text Box 16"/>
          <p:cNvSpPr txBox="1">
            <a:spLocks noChangeArrowheads="1"/>
          </p:cNvSpPr>
          <p:nvPr/>
        </p:nvSpPr>
        <p:spPr bwMode="auto">
          <a:xfrm>
            <a:off x="6835386" y="1968751"/>
            <a:ext cx="114646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4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5" name="Text Box 16"/>
          <p:cNvSpPr txBox="1">
            <a:spLocks noChangeArrowheads="1"/>
          </p:cNvSpPr>
          <p:nvPr/>
        </p:nvSpPr>
        <p:spPr bwMode="auto">
          <a:xfrm>
            <a:off x="387517" y="1617805"/>
            <a:ext cx="1149674"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6" name="Line 9"/>
          <p:cNvSpPr>
            <a:spLocks noChangeShapeType="1"/>
          </p:cNvSpPr>
          <p:nvPr/>
        </p:nvSpPr>
        <p:spPr bwMode="auto">
          <a:xfrm flipH="1">
            <a:off x="924254" y="1925582"/>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1492361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Mount Tabor, Jezreel Valley, and the Hill of Moreh (aerial view from the west)</a:t>
            </a:r>
          </a:p>
        </p:txBody>
      </p:sp>
      <p:sp>
        <p:nvSpPr>
          <p:cNvPr id="4" name="Text Placeholder 3"/>
          <p:cNvSpPr>
            <a:spLocks noGrp="1"/>
          </p:cNvSpPr>
          <p:nvPr>
            <p:ph type="body" sz="quarter" idx="12"/>
          </p:nvPr>
        </p:nvSpPr>
        <p:spPr/>
        <p:txBody>
          <a:bodyPr/>
          <a:lstStyle/>
          <a:p>
            <a:r>
              <a:rPr lang="en-US"/>
              <a:t>4:12</a:t>
            </a:r>
            <a:endParaRPr lang="en-US" dirty="0"/>
          </a:p>
        </p:txBody>
      </p:sp>
      <p:sp>
        <p:nvSpPr>
          <p:cNvPr id="2" name="Title 1"/>
          <p:cNvSpPr>
            <a:spLocks noGrp="1"/>
          </p:cNvSpPr>
          <p:nvPr>
            <p:ph type="title"/>
          </p:nvPr>
        </p:nvSpPr>
        <p:spPr/>
        <p:txBody>
          <a:bodyPr/>
          <a:lstStyle/>
          <a:p>
            <a:r>
              <a:rPr lang="en-US" dirty="0"/>
              <a:t>And they told </a:t>
            </a:r>
            <a:r>
              <a:rPr lang="en-US" dirty="0" err="1"/>
              <a:t>Sisera</a:t>
            </a:r>
            <a:r>
              <a:rPr lang="en-US" dirty="0"/>
              <a:t> that Barak the son of </a:t>
            </a:r>
            <a:r>
              <a:rPr lang="en-US" dirty="0" err="1"/>
              <a:t>Abinoam</a:t>
            </a:r>
            <a:r>
              <a:rPr lang="en-US" dirty="0"/>
              <a:t> had gone up to Mount Tabor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
        <p:nvSpPr>
          <p:cNvPr id="9" name="Text Box 16"/>
          <p:cNvSpPr txBox="1">
            <a:spLocks noChangeArrowheads="1"/>
          </p:cNvSpPr>
          <p:nvPr/>
        </p:nvSpPr>
        <p:spPr bwMode="auto">
          <a:xfrm>
            <a:off x="6835386" y="1968751"/>
            <a:ext cx="114646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4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6" name="Text Box 16"/>
          <p:cNvSpPr txBox="1">
            <a:spLocks noChangeArrowheads="1"/>
          </p:cNvSpPr>
          <p:nvPr/>
        </p:nvSpPr>
        <p:spPr bwMode="auto">
          <a:xfrm>
            <a:off x="1186250" y="2148403"/>
            <a:ext cx="2496197"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Barak and Deborah with 10,000</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6" name="Freeform 5"/>
          <p:cNvSpPr/>
          <p:nvPr/>
        </p:nvSpPr>
        <p:spPr>
          <a:xfrm>
            <a:off x="1116807" y="2416970"/>
            <a:ext cx="1150144" cy="172172"/>
          </a:xfrm>
          <a:custGeom>
            <a:avLst/>
            <a:gdLst>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76038"/>
              <a:gd name="connsiteX1" fmla="*/ 1400175 w 1400175"/>
              <a:gd name="connsiteY1" fmla="*/ 157162 h 176038"/>
              <a:gd name="connsiteX2" fmla="*/ 885825 w 1400175"/>
              <a:gd name="connsiteY2" fmla="*/ 166687 h 176038"/>
              <a:gd name="connsiteX3" fmla="*/ 400050 w 1400175"/>
              <a:gd name="connsiteY3" fmla="*/ 38100 h 176038"/>
              <a:gd name="connsiteX4" fmla="*/ 0 w 1400175"/>
              <a:gd name="connsiteY4" fmla="*/ 0 h 176038"/>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950119 w 1150144"/>
              <a:gd name="connsiteY0" fmla="*/ 83344 h 172172"/>
              <a:gd name="connsiteX1" fmla="*/ 1150144 w 1150144"/>
              <a:gd name="connsiteY1" fmla="*/ 150019 h 172172"/>
              <a:gd name="connsiteX2" fmla="*/ 731044 w 1150144"/>
              <a:gd name="connsiteY2" fmla="*/ 164306 h 172172"/>
              <a:gd name="connsiteX3" fmla="*/ 245269 w 1150144"/>
              <a:gd name="connsiteY3" fmla="*/ 35719 h 172172"/>
              <a:gd name="connsiteX4" fmla="*/ 0 w 1150144"/>
              <a:gd name="connsiteY4" fmla="*/ 0 h 17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44" h="172172">
                <a:moveTo>
                  <a:pt x="950119" y="83344"/>
                </a:moveTo>
                <a:cubicBezTo>
                  <a:pt x="1016794" y="105569"/>
                  <a:pt x="1126332" y="118269"/>
                  <a:pt x="1150144" y="150019"/>
                </a:cubicBezTo>
                <a:cubicBezTo>
                  <a:pt x="1113632" y="163513"/>
                  <a:pt x="881857" y="183356"/>
                  <a:pt x="731044" y="164306"/>
                </a:cubicBezTo>
                <a:cubicBezTo>
                  <a:pt x="580232" y="145256"/>
                  <a:pt x="367110" y="63103"/>
                  <a:pt x="245269" y="35719"/>
                </a:cubicBezTo>
                <a:cubicBezTo>
                  <a:pt x="123428" y="8335"/>
                  <a:pt x="133350" y="12700"/>
                  <a:pt x="0" y="0"/>
                </a:cubicBezTo>
              </a:path>
            </a:pathLst>
          </a:custGeom>
          <a:noFill/>
          <a:ln w="25400" cap="rnd">
            <a:solidFill>
              <a:srgbClr val="93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6"/>
          <p:cNvSpPr txBox="1">
            <a:spLocks noChangeArrowheads="1"/>
          </p:cNvSpPr>
          <p:nvPr/>
        </p:nvSpPr>
        <p:spPr bwMode="auto">
          <a:xfrm>
            <a:off x="387517" y="1617805"/>
            <a:ext cx="1149674"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3" name="Line 9"/>
          <p:cNvSpPr>
            <a:spLocks noChangeShapeType="1"/>
          </p:cNvSpPr>
          <p:nvPr/>
        </p:nvSpPr>
        <p:spPr bwMode="auto">
          <a:xfrm flipH="1">
            <a:off x="924254" y="1925582"/>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4432241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Mount Tabor, Jezreel Valley, and the Hill of Moreh (aerial view from the west)</a:t>
            </a:r>
          </a:p>
        </p:txBody>
      </p:sp>
      <p:sp>
        <p:nvSpPr>
          <p:cNvPr id="4" name="Text Placeholder 3"/>
          <p:cNvSpPr>
            <a:spLocks noGrp="1"/>
          </p:cNvSpPr>
          <p:nvPr>
            <p:ph type="body" sz="quarter" idx="12"/>
          </p:nvPr>
        </p:nvSpPr>
        <p:spPr/>
        <p:txBody>
          <a:bodyPr/>
          <a:lstStyle/>
          <a:p>
            <a:r>
              <a:rPr lang="en-US" dirty="0"/>
              <a:t>4:13</a:t>
            </a:r>
          </a:p>
        </p:txBody>
      </p:sp>
      <p:sp>
        <p:nvSpPr>
          <p:cNvPr id="2" name="Title 1"/>
          <p:cNvSpPr>
            <a:spLocks noGrp="1"/>
          </p:cNvSpPr>
          <p:nvPr>
            <p:ph type="title"/>
          </p:nvPr>
        </p:nvSpPr>
        <p:spPr/>
        <p:txBody>
          <a:bodyPr/>
          <a:lstStyle/>
          <a:p>
            <a:r>
              <a:rPr lang="en-US" dirty="0" err="1"/>
              <a:t>Sisera</a:t>
            </a:r>
            <a:r>
              <a:rPr lang="en-US" dirty="0"/>
              <a:t> gathered together all his chariots . . . from Harosheth-hagoiim to the river Kishon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
        <p:nvSpPr>
          <p:cNvPr id="7" name="Text Box 16"/>
          <p:cNvSpPr txBox="1">
            <a:spLocks noChangeArrowheads="1"/>
          </p:cNvSpPr>
          <p:nvPr/>
        </p:nvSpPr>
        <p:spPr bwMode="auto">
          <a:xfrm>
            <a:off x="387517" y="1617805"/>
            <a:ext cx="1149674"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9" name="Text Box 16"/>
          <p:cNvSpPr txBox="1">
            <a:spLocks noChangeArrowheads="1"/>
          </p:cNvSpPr>
          <p:nvPr/>
        </p:nvSpPr>
        <p:spPr bwMode="auto">
          <a:xfrm>
            <a:off x="6835386" y="1968751"/>
            <a:ext cx="114646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4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6" name="Text Box 16"/>
          <p:cNvSpPr txBox="1">
            <a:spLocks noChangeArrowheads="1"/>
          </p:cNvSpPr>
          <p:nvPr/>
        </p:nvSpPr>
        <p:spPr bwMode="auto">
          <a:xfrm>
            <a:off x="1186250" y="2148403"/>
            <a:ext cx="2496197"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Barak and Deborah with 10,000</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8" name="Freeform 17"/>
          <p:cNvSpPr/>
          <p:nvPr/>
        </p:nvSpPr>
        <p:spPr>
          <a:xfrm>
            <a:off x="1116807" y="2416970"/>
            <a:ext cx="1150144" cy="172172"/>
          </a:xfrm>
          <a:custGeom>
            <a:avLst/>
            <a:gdLst>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76038"/>
              <a:gd name="connsiteX1" fmla="*/ 1400175 w 1400175"/>
              <a:gd name="connsiteY1" fmla="*/ 157162 h 176038"/>
              <a:gd name="connsiteX2" fmla="*/ 885825 w 1400175"/>
              <a:gd name="connsiteY2" fmla="*/ 166687 h 176038"/>
              <a:gd name="connsiteX3" fmla="*/ 400050 w 1400175"/>
              <a:gd name="connsiteY3" fmla="*/ 38100 h 176038"/>
              <a:gd name="connsiteX4" fmla="*/ 0 w 1400175"/>
              <a:gd name="connsiteY4" fmla="*/ 0 h 176038"/>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950119 w 1150144"/>
              <a:gd name="connsiteY0" fmla="*/ 83344 h 172172"/>
              <a:gd name="connsiteX1" fmla="*/ 1150144 w 1150144"/>
              <a:gd name="connsiteY1" fmla="*/ 150019 h 172172"/>
              <a:gd name="connsiteX2" fmla="*/ 731044 w 1150144"/>
              <a:gd name="connsiteY2" fmla="*/ 164306 h 172172"/>
              <a:gd name="connsiteX3" fmla="*/ 245269 w 1150144"/>
              <a:gd name="connsiteY3" fmla="*/ 35719 h 172172"/>
              <a:gd name="connsiteX4" fmla="*/ 0 w 1150144"/>
              <a:gd name="connsiteY4" fmla="*/ 0 h 17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44" h="172172">
                <a:moveTo>
                  <a:pt x="950119" y="83344"/>
                </a:moveTo>
                <a:cubicBezTo>
                  <a:pt x="1016794" y="105569"/>
                  <a:pt x="1126332" y="118269"/>
                  <a:pt x="1150144" y="150019"/>
                </a:cubicBezTo>
                <a:cubicBezTo>
                  <a:pt x="1113632" y="163513"/>
                  <a:pt x="881857" y="183356"/>
                  <a:pt x="731044" y="164306"/>
                </a:cubicBezTo>
                <a:cubicBezTo>
                  <a:pt x="580232" y="145256"/>
                  <a:pt x="367110" y="63103"/>
                  <a:pt x="245269" y="35719"/>
                </a:cubicBezTo>
                <a:cubicBezTo>
                  <a:pt x="123428" y="8335"/>
                  <a:pt x="133350" y="12700"/>
                  <a:pt x="0" y="0"/>
                </a:cubicBezTo>
              </a:path>
            </a:pathLst>
          </a:custGeom>
          <a:noFill/>
          <a:ln w="25400" cap="rnd">
            <a:solidFill>
              <a:srgbClr val="93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977347" y="3055131"/>
            <a:ext cx="2705100" cy="2683669"/>
          </a:xfrm>
          <a:custGeom>
            <a:avLst/>
            <a:gdLst>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4306 w 4800600"/>
              <a:gd name="connsiteY3" fmla="*/ 107156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4306 w 4800600"/>
              <a:gd name="connsiteY3" fmla="*/ 107156 h 2857500"/>
              <a:gd name="connsiteX4" fmla="*/ 0 w 4800600"/>
              <a:gd name="connsiteY4" fmla="*/ 152400 h 2857500"/>
              <a:gd name="connsiteX5" fmla="*/ 114300 w 4800600"/>
              <a:gd name="connsiteY5" fmla="*/ 0 h 2857500"/>
              <a:gd name="connsiteX6" fmla="*/ 342900 w 4800600"/>
              <a:gd name="connsiteY6" fmla="*/ 38100 h 2857500"/>
              <a:gd name="connsiteX7" fmla="*/ 223838 w 4800600"/>
              <a:gd name="connsiteY7" fmla="*/ 78581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14863 w 4729163"/>
              <a:gd name="connsiteY0" fmla="*/ 2857500 h 2857500"/>
              <a:gd name="connsiteX1" fmla="*/ 1871663 w 4729163"/>
              <a:gd name="connsiteY1" fmla="*/ 1682115 h 2857500"/>
              <a:gd name="connsiteX2" fmla="*/ 882968 w 4729163"/>
              <a:gd name="connsiteY2" fmla="*/ 626745 h 2857500"/>
              <a:gd name="connsiteX3" fmla="*/ 92869 w 4729163"/>
              <a:gd name="connsiteY3" fmla="*/ 107156 h 2857500"/>
              <a:gd name="connsiteX4" fmla="*/ 0 w 4729163"/>
              <a:gd name="connsiteY4" fmla="*/ 159544 h 2857500"/>
              <a:gd name="connsiteX5" fmla="*/ 42863 w 4729163"/>
              <a:gd name="connsiteY5" fmla="*/ 0 h 2857500"/>
              <a:gd name="connsiteX6" fmla="*/ 271463 w 4729163"/>
              <a:gd name="connsiteY6" fmla="*/ 38100 h 2857500"/>
              <a:gd name="connsiteX7" fmla="*/ 152401 w 4729163"/>
              <a:gd name="connsiteY7" fmla="*/ 78581 h 2857500"/>
              <a:gd name="connsiteX8" fmla="*/ 1528763 w 4729163"/>
              <a:gd name="connsiteY8" fmla="*/ 723900 h 2857500"/>
              <a:gd name="connsiteX9" fmla="*/ 2629853 w 4729163"/>
              <a:gd name="connsiteY9" fmla="*/ 1339215 h 2857500"/>
              <a:gd name="connsiteX10" fmla="*/ 4729163 w 4729163"/>
              <a:gd name="connsiteY10" fmla="*/ 1895475 h 2857500"/>
              <a:gd name="connsiteX11" fmla="*/ 4614863 w 4729163"/>
              <a:gd name="connsiteY11" fmla="*/ 2857500 h 2857500"/>
              <a:gd name="connsiteX0" fmla="*/ 4614863 w 4729163"/>
              <a:gd name="connsiteY0" fmla="*/ 2857500 h 2857500"/>
              <a:gd name="connsiteX1" fmla="*/ 1871663 w 4729163"/>
              <a:gd name="connsiteY1" fmla="*/ 1682115 h 2857500"/>
              <a:gd name="connsiteX2" fmla="*/ 882968 w 4729163"/>
              <a:gd name="connsiteY2" fmla="*/ 626745 h 2857500"/>
              <a:gd name="connsiteX3" fmla="*/ 92869 w 4729163"/>
              <a:gd name="connsiteY3" fmla="*/ 107156 h 2857500"/>
              <a:gd name="connsiteX4" fmla="*/ 0 w 4729163"/>
              <a:gd name="connsiteY4" fmla="*/ 159544 h 2857500"/>
              <a:gd name="connsiteX5" fmla="*/ 42863 w 4729163"/>
              <a:gd name="connsiteY5" fmla="*/ 0 h 2857500"/>
              <a:gd name="connsiteX6" fmla="*/ 259557 w 4729163"/>
              <a:gd name="connsiteY6" fmla="*/ 54769 h 2857500"/>
              <a:gd name="connsiteX7" fmla="*/ 152401 w 4729163"/>
              <a:gd name="connsiteY7" fmla="*/ 78581 h 2857500"/>
              <a:gd name="connsiteX8" fmla="*/ 1528763 w 4729163"/>
              <a:gd name="connsiteY8" fmla="*/ 723900 h 2857500"/>
              <a:gd name="connsiteX9" fmla="*/ 2629853 w 4729163"/>
              <a:gd name="connsiteY9" fmla="*/ 1339215 h 2857500"/>
              <a:gd name="connsiteX10" fmla="*/ 4729163 w 4729163"/>
              <a:gd name="connsiteY10" fmla="*/ 1895475 h 2857500"/>
              <a:gd name="connsiteX11" fmla="*/ 4614863 w 4729163"/>
              <a:gd name="connsiteY11" fmla="*/ 2857500 h 2857500"/>
              <a:gd name="connsiteX0" fmla="*/ 4614863 w 4729163"/>
              <a:gd name="connsiteY0" fmla="*/ 2838450 h 2838450"/>
              <a:gd name="connsiteX1" fmla="*/ 1871663 w 4729163"/>
              <a:gd name="connsiteY1" fmla="*/ 1663065 h 2838450"/>
              <a:gd name="connsiteX2" fmla="*/ 882968 w 4729163"/>
              <a:gd name="connsiteY2" fmla="*/ 607695 h 2838450"/>
              <a:gd name="connsiteX3" fmla="*/ 92869 w 4729163"/>
              <a:gd name="connsiteY3" fmla="*/ 88106 h 2838450"/>
              <a:gd name="connsiteX4" fmla="*/ 0 w 4729163"/>
              <a:gd name="connsiteY4" fmla="*/ 140494 h 2838450"/>
              <a:gd name="connsiteX5" fmla="*/ 19050 w 4729163"/>
              <a:gd name="connsiteY5" fmla="*/ 0 h 2838450"/>
              <a:gd name="connsiteX6" fmla="*/ 259557 w 4729163"/>
              <a:gd name="connsiteY6" fmla="*/ 35719 h 2838450"/>
              <a:gd name="connsiteX7" fmla="*/ 152401 w 4729163"/>
              <a:gd name="connsiteY7" fmla="*/ 59531 h 2838450"/>
              <a:gd name="connsiteX8" fmla="*/ 1528763 w 4729163"/>
              <a:gd name="connsiteY8" fmla="*/ 704850 h 2838450"/>
              <a:gd name="connsiteX9" fmla="*/ 2629853 w 4729163"/>
              <a:gd name="connsiteY9" fmla="*/ 1320165 h 2838450"/>
              <a:gd name="connsiteX10" fmla="*/ 4729163 w 4729163"/>
              <a:gd name="connsiteY10" fmla="*/ 1876425 h 2838450"/>
              <a:gd name="connsiteX11" fmla="*/ 4614863 w 4729163"/>
              <a:gd name="connsiteY11" fmla="*/ 2838450 h 2838450"/>
              <a:gd name="connsiteX0" fmla="*/ 4614863 w 4729163"/>
              <a:gd name="connsiteY0" fmla="*/ 2817019 h 2817019"/>
              <a:gd name="connsiteX1" fmla="*/ 1871663 w 4729163"/>
              <a:gd name="connsiteY1" fmla="*/ 1641634 h 2817019"/>
              <a:gd name="connsiteX2" fmla="*/ 882968 w 4729163"/>
              <a:gd name="connsiteY2" fmla="*/ 586264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4614863 w 4729163"/>
              <a:gd name="connsiteY0" fmla="*/ 2817019 h 2817019"/>
              <a:gd name="connsiteX1" fmla="*/ 1871663 w 4729163"/>
              <a:gd name="connsiteY1" fmla="*/ 1641634 h 2817019"/>
              <a:gd name="connsiteX2" fmla="*/ 882968 w 4729163"/>
              <a:gd name="connsiteY2" fmla="*/ 586264 h 2817019"/>
              <a:gd name="connsiteX3" fmla="*/ 316706 w 4729163"/>
              <a:gd name="connsiteY3" fmla="*/ 688193 h 2817019"/>
              <a:gd name="connsiteX4" fmla="*/ 92869 w 4729163"/>
              <a:gd name="connsiteY4" fmla="*/ 66675 h 2817019"/>
              <a:gd name="connsiteX5" fmla="*/ 0 w 4729163"/>
              <a:gd name="connsiteY5" fmla="*/ 119063 h 2817019"/>
              <a:gd name="connsiteX6" fmla="*/ 9525 w 4729163"/>
              <a:gd name="connsiteY6" fmla="*/ 0 h 2817019"/>
              <a:gd name="connsiteX7" fmla="*/ 259557 w 4729163"/>
              <a:gd name="connsiteY7" fmla="*/ 14288 h 2817019"/>
              <a:gd name="connsiteX8" fmla="*/ 152401 w 4729163"/>
              <a:gd name="connsiteY8" fmla="*/ 38100 h 2817019"/>
              <a:gd name="connsiteX9" fmla="*/ 1528763 w 4729163"/>
              <a:gd name="connsiteY9" fmla="*/ 683419 h 2817019"/>
              <a:gd name="connsiteX10" fmla="*/ 2629853 w 4729163"/>
              <a:gd name="connsiteY10" fmla="*/ 1298734 h 2817019"/>
              <a:gd name="connsiteX11" fmla="*/ 4729163 w 4729163"/>
              <a:gd name="connsiteY11" fmla="*/ 1854994 h 2817019"/>
              <a:gd name="connsiteX12" fmla="*/ 4614863 w 4729163"/>
              <a:gd name="connsiteY12" fmla="*/ 2817019 h 2817019"/>
              <a:gd name="connsiteX0" fmla="*/ 4614863 w 4729163"/>
              <a:gd name="connsiteY0" fmla="*/ 2817019 h 2817019"/>
              <a:gd name="connsiteX1" fmla="*/ 1871663 w 4729163"/>
              <a:gd name="connsiteY1" fmla="*/ 1641634 h 2817019"/>
              <a:gd name="connsiteX2" fmla="*/ 316706 w 4729163"/>
              <a:gd name="connsiteY2" fmla="*/ 688193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4614863 w 4729163"/>
              <a:gd name="connsiteY0" fmla="*/ 2817019 h 2817019"/>
              <a:gd name="connsiteX1" fmla="*/ 481013 w 4729163"/>
              <a:gd name="connsiteY1" fmla="*/ 1898809 h 2817019"/>
              <a:gd name="connsiteX2" fmla="*/ 316706 w 4729163"/>
              <a:gd name="connsiteY2" fmla="*/ 688193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113042 w 5313692"/>
              <a:gd name="connsiteY0" fmla="*/ 2731294 h 2731294"/>
              <a:gd name="connsiteX1" fmla="*/ 1065542 w 5313692"/>
              <a:gd name="connsiteY1" fmla="*/ 1898809 h 2731294"/>
              <a:gd name="connsiteX2" fmla="*/ 901235 w 5313692"/>
              <a:gd name="connsiteY2" fmla="*/ 688193 h 2731294"/>
              <a:gd name="connsiteX3" fmla="*/ 677398 w 5313692"/>
              <a:gd name="connsiteY3" fmla="*/ 66675 h 2731294"/>
              <a:gd name="connsiteX4" fmla="*/ 584529 w 5313692"/>
              <a:gd name="connsiteY4" fmla="*/ 119063 h 2731294"/>
              <a:gd name="connsiteX5" fmla="*/ 594054 w 5313692"/>
              <a:gd name="connsiteY5" fmla="*/ 0 h 2731294"/>
              <a:gd name="connsiteX6" fmla="*/ 844086 w 5313692"/>
              <a:gd name="connsiteY6" fmla="*/ 14288 h 2731294"/>
              <a:gd name="connsiteX7" fmla="*/ 736930 w 5313692"/>
              <a:gd name="connsiteY7" fmla="*/ 38100 h 2731294"/>
              <a:gd name="connsiteX8" fmla="*/ 2113292 w 5313692"/>
              <a:gd name="connsiteY8" fmla="*/ 683419 h 2731294"/>
              <a:gd name="connsiteX9" fmla="*/ 3214382 w 5313692"/>
              <a:gd name="connsiteY9" fmla="*/ 1298734 h 2731294"/>
              <a:gd name="connsiteX10" fmla="*/ 5313692 w 5313692"/>
              <a:gd name="connsiteY10" fmla="*/ 1854994 h 2731294"/>
              <a:gd name="connsiteX11" fmla="*/ 113042 w 5313692"/>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323624 w 5524274"/>
              <a:gd name="connsiteY0" fmla="*/ 2731294 h 2731303"/>
              <a:gd name="connsiteX1" fmla="*/ 618899 w 5524274"/>
              <a:gd name="connsiteY1" fmla="*/ 1870234 h 2731303"/>
              <a:gd name="connsiteX2" fmla="*/ 1111817 w 5524274"/>
              <a:gd name="connsiteY2" fmla="*/ 688193 h 2731303"/>
              <a:gd name="connsiteX3" fmla="*/ 887980 w 5524274"/>
              <a:gd name="connsiteY3" fmla="*/ 66675 h 2731303"/>
              <a:gd name="connsiteX4" fmla="*/ 795111 w 5524274"/>
              <a:gd name="connsiteY4" fmla="*/ 119063 h 2731303"/>
              <a:gd name="connsiteX5" fmla="*/ 804636 w 5524274"/>
              <a:gd name="connsiteY5" fmla="*/ 0 h 2731303"/>
              <a:gd name="connsiteX6" fmla="*/ 1054668 w 5524274"/>
              <a:gd name="connsiteY6" fmla="*/ 14288 h 2731303"/>
              <a:gd name="connsiteX7" fmla="*/ 947512 w 5524274"/>
              <a:gd name="connsiteY7" fmla="*/ 38100 h 2731303"/>
              <a:gd name="connsiteX8" fmla="*/ 2323874 w 5524274"/>
              <a:gd name="connsiteY8" fmla="*/ 683419 h 2731303"/>
              <a:gd name="connsiteX9" fmla="*/ 3424964 w 5524274"/>
              <a:gd name="connsiteY9" fmla="*/ 1298734 h 2731303"/>
              <a:gd name="connsiteX10" fmla="*/ 5524274 w 5524274"/>
              <a:gd name="connsiteY10" fmla="*/ 1854994 h 2731303"/>
              <a:gd name="connsiteX11" fmla="*/ 323624 w 5524274"/>
              <a:gd name="connsiteY11" fmla="*/ 2731294 h 2731303"/>
              <a:gd name="connsiteX0" fmla="*/ 335918 w 5536568"/>
              <a:gd name="connsiteY0" fmla="*/ 2731294 h 2731303"/>
              <a:gd name="connsiteX1" fmla="*/ 631193 w 5536568"/>
              <a:gd name="connsiteY1" fmla="*/ 1870234 h 2731303"/>
              <a:gd name="connsiteX2" fmla="*/ 1124111 w 5536568"/>
              <a:gd name="connsiteY2" fmla="*/ 688193 h 2731303"/>
              <a:gd name="connsiteX3" fmla="*/ 900274 w 5536568"/>
              <a:gd name="connsiteY3" fmla="*/ 66675 h 2731303"/>
              <a:gd name="connsiteX4" fmla="*/ 807405 w 5536568"/>
              <a:gd name="connsiteY4" fmla="*/ 119063 h 2731303"/>
              <a:gd name="connsiteX5" fmla="*/ 816930 w 5536568"/>
              <a:gd name="connsiteY5" fmla="*/ 0 h 2731303"/>
              <a:gd name="connsiteX6" fmla="*/ 1066962 w 5536568"/>
              <a:gd name="connsiteY6" fmla="*/ 14288 h 2731303"/>
              <a:gd name="connsiteX7" fmla="*/ 959806 w 5536568"/>
              <a:gd name="connsiteY7" fmla="*/ 38100 h 2731303"/>
              <a:gd name="connsiteX8" fmla="*/ 2336168 w 5536568"/>
              <a:gd name="connsiteY8" fmla="*/ 683419 h 2731303"/>
              <a:gd name="connsiteX9" fmla="*/ 3437258 w 5536568"/>
              <a:gd name="connsiteY9" fmla="*/ 1298734 h 2731303"/>
              <a:gd name="connsiteX10" fmla="*/ 5536568 w 5536568"/>
              <a:gd name="connsiteY10" fmla="*/ 1854994 h 2731303"/>
              <a:gd name="connsiteX11" fmla="*/ 335918 w 5536568"/>
              <a:gd name="connsiteY11" fmla="*/ 2731294 h 2731303"/>
              <a:gd name="connsiteX0" fmla="*/ 335918 w 5536568"/>
              <a:gd name="connsiteY0" fmla="*/ 2731294 h 2731303"/>
              <a:gd name="connsiteX1" fmla="*/ 631193 w 5536568"/>
              <a:gd name="connsiteY1" fmla="*/ 1870234 h 2731303"/>
              <a:gd name="connsiteX2" fmla="*/ 1124111 w 5536568"/>
              <a:gd name="connsiteY2" fmla="*/ 688193 h 2731303"/>
              <a:gd name="connsiteX3" fmla="*/ 900274 w 5536568"/>
              <a:gd name="connsiteY3" fmla="*/ 66675 h 2731303"/>
              <a:gd name="connsiteX4" fmla="*/ 807405 w 5536568"/>
              <a:gd name="connsiteY4" fmla="*/ 119063 h 2731303"/>
              <a:gd name="connsiteX5" fmla="*/ 816930 w 5536568"/>
              <a:gd name="connsiteY5" fmla="*/ 0 h 2731303"/>
              <a:gd name="connsiteX6" fmla="*/ 1066962 w 5536568"/>
              <a:gd name="connsiteY6" fmla="*/ 14288 h 2731303"/>
              <a:gd name="connsiteX7" fmla="*/ 959806 w 5536568"/>
              <a:gd name="connsiteY7" fmla="*/ 38100 h 2731303"/>
              <a:gd name="connsiteX8" fmla="*/ 1926593 w 5536568"/>
              <a:gd name="connsiteY8" fmla="*/ 578644 h 2731303"/>
              <a:gd name="connsiteX9" fmla="*/ 3437258 w 5536568"/>
              <a:gd name="connsiteY9" fmla="*/ 1298734 h 2731303"/>
              <a:gd name="connsiteX10" fmla="*/ 5536568 w 5536568"/>
              <a:gd name="connsiteY10" fmla="*/ 1854994 h 2731303"/>
              <a:gd name="connsiteX11" fmla="*/ 335918 w 5536568"/>
              <a:gd name="connsiteY11" fmla="*/ 2731294 h 2731303"/>
              <a:gd name="connsiteX0" fmla="*/ 335918 w 3608972"/>
              <a:gd name="connsiteY0" fmla="*/ 2731294 h 2731303"/>
              <a:gd name="connsiteX1" fmla="*/ 631193 w 3608972"/>
              <a:gd name="connsiteY1" fmla="*/ 1870234 h 2731303"/>
              <a:gd name="connsiteX2" fmla="*/ 1124111 w 3608972"/>
              <a:gd name="connsiteY2" fmla="*/ 688193 h 2731303"/>
              <a:gd name="connsiteX3" fmla="*/ 900274 w 3608972"/>
              <a:gd name="connsiteY3" fmla="*/ 66675 h 2731303"/>
              <a:gd name="connsiteX4" fmla="*/ 807405 w 3608972"/>
              <a:gd name="connsiteY4" fmla="*/ 119063 h 2731303"/>
              <a:gd name="connsiteX5" fmla="*/ 816930 w 3608972"/>
              <a:gd name="connsiteY5" fmla="*/ 0 h 2731303"/>
              <a:gd name="connsiteX6" fmla="*/ 1066962 w 3608972"/>
              <a:gd name="connsiteY6" fmla="*/ 14288 h 2731303"/>
              <a:gd name="connsiteX7" fmla="*/ 959806 w 3608972"/>
              <a:gd name="connsiteY7" fmla="*/ 38100 h 2731303"/>
              <a:gd name="connsiteX8" fmla="*/ 1926593 w 3608972"/>
              <a:gd name="connsiteY8" fmla="*/ 578644 h 2731303"/>
              <a:gd name="connsiteX9" fmla="*/ 3437258 w 3608972"/>
              <a:gd name="connsiteY9" fmla="*/ 1298734 h 2731303"/>
              <a:gd name="connsiteX10" fmla="*/ 2450468 w 3608972"/>
              <a:gd name="connsiteY10" fmla="*/ 2331244 h 2731303"/>
              <a:gd name="connsiteX11" fmla="*/ 335918 w 3608972"/>
              <a:gd name="connsiteY11" fmla="*/ 2731294 h 2731303"/>
              <a:gd name="connsiteX0" fmla="*/ 335918 w 2510764"/>
              <a:gd name="connsiteY0" fmla="*/ 2731294 h 2731303"/>
              <a:gd name="connsiteX1" fmla="*/ 631193 w 2510764"/>
              <a:gd name="connsiteY1" fmla="*/ 1870234 h 2731303"/>
              <a:gd name="connsiteX2" fmla="*/ 1124111 w 2510764"/>
              <a:gd name="connsiteY2" fmla="*/ 688193 h 2731303"/>
              <a:gd name="connsiteX3" fmla="*/ 900274 w 2510764"/>
              <a:gd name="connsiteY3" fmla="*/ 66675 h 2731303"/>
              <a:gd name="connsiteX4" fmla="*/ 807405 w 2510764"/>
              <a:gd name="connsiteY4" fmla="*/ 119063 h 2731303"/>
              <a:gd name="connsiteX5" fmla="*/ 816930 w 2510764"/>
              <a:gd name="connsiteY5" fmla="*/ 0 h 2731303"/>
              <a:gd name="connsiteX6" fmla="*/ 1066962 w 2510764"/>
              <a:gd name="connsiteY6" fmla="*/ 14288 h 2731303"/>
              <a:gd name="connsiteX7" fmla="*/ 959806 w 2510764"/>
              <a:gd name="connsiteY7" fmla="*/ 38100 h 2731303"/>
              <a:gd name="connsiteX8" fmla="*/ 1926593 w 2510764"/>
              <a:gd name="connsiteY8" fmla="*/ 578644 h 2731303"/>
              <a:gd name="connsiteX9" fmla="*/ 2237108 w 2510764"/>
              <a:gd name="connsiteY9" fmla="*/ 1393984 h 2731303"/>
              <a:gd name="connsiteX10" fmla="*/ 2450468 w 2510764"/>
              <a:gd name="connsiteY10" fmla="*/ 2331244 h 2731303"/>
              <a:gd name="connsiteX11" fmla="*/ 335918 w 2510764"/>
              <a:gd name="connsiteY11" fmla="*/ 2731294 h 2731303"/>
              <a:gd name="connsiteX0" fmla="*/ 335918 w 2450468"/>
              <a:gd name="connsiteY0" fmla="*/ 2731294 h 2731303"/>
              <a:gd name="connsiteX1" fmla="*/ 631193 w 2450468"/>
              <a:gd name="connsiteY1" fmla="*/ 1870234 h 2731303"/>
              <a:gd name="connsiteX2" fmla="*/ 1124111 w 2450468"/>
              <a:gd name="connsiteY2" fmla="*/ 688193 h 2731303"/>
              <a:gd name="connsiteX3" fmla="*/ 900274 w 2450468"/>
              <a:gd name="connsiteY3" fmla="*/ 66675 h 2731303"/>
              <a:gd name="connsiteX4" fmla="*/ 807405 w 2450468"/>
              <a:gd name="connsiteY4" fmla="*/ 119063 h 2731303"/>
              <a:gd name="connsiteX5" fmla="*/ 816930 w 2450468"/>
              <a:gd name="connsiteY5" fmla="*/ 0 h 2731303"/>
              <a:gd name="connsiteX6" fmla="*/ 1066962 w 2450468"/>
              <a:gd name="connsiteY6" fmla="*/ 14288 h 2731303"/>
              <a:gd name="connsiteX7" fmla="*/ 959806 w 2450468"/>
              <a:gd name="connsiteY7" fmla="*/ 38100 h 2731303"/>
              <a:gd name="connsiteX8" fmla="*/ 1926593 w 2450468"/>
              <a:gd name="connsiteY8" fmla="*/ 578644 h 2731303"/>
              <a:gd name="connsiteX9" fmla="*/ 2237108 w 2450468"/>
              <a:gd name="connsiteY9" fmla="*/ 1393984 h 2731303"/>
              <a:gd name="connsiteX10" fmla="*/ 2450468 w 2450468"/>
              <a:gd name="connsiteY10" fmla="*/ 2331244 h 2731303"/>
              <a:gd name="connsiteX11" fmla="*/ 335918 w 2450468"/>
              <a:gd name="connsiteY11" fmla="*/ 2731294 h 2731303"/>
              <a:gd name="connsiteX0" fmla="*/ 335918 w 2450468"/>
              <a:gd name="connsiteY0" fmla="*/ 2731294 h 2731303"/>
              <a:gd name="connsiteX1" fmla="*/ 631193 w 2450468"/>
              <a:gd name="connsiteY1" fmla="*/ 1870234 h 2731303"/>
              <a:gd name="connsiteX2" fmla="*/ 1124111 w 2450468"/>
              <a:gd name="connsiteY2" fmla="*/ 688193 h 2731303"/>
              <a:gd name="connsiteX3" fmla="*/ 900274 w 2450468"/>
              <a:gd name="connsiteY3" fmla="*/ 66675 h 2731303"/>
              <a:gd name="connsiteX4" fmla="*/ 807405 w 2450468"/>
              <a:gd name="connsiteY4" fmla="*/ 119063 h 2731303"/>
              <a:gd name="connsiteX5" fmla="*/ 816930 w 2450468"/>
              <a:gd name="connsiteY5" fmla="*/ 0 h 2731303"/>
              <a:gd name="connsiteX6" fmla="*/ 1066962 w 2450468"/>
              <a:gd name="connsiteY6" fmla="*/ 14288 h 2731303"/>
              <a:gd name="connsiteX7" fmla="*/ 959806 w 2450468"/>
              <a:gd name="connsiteY7" fmla="*/ 38100 h 2731303"/>
              <a:gd name="connsiteX8" fmla="*/ 1926593 w 2450468"/>
              <a:gd name="connsiteY8" fmla="*/ 578644 h 2731303"/>
              <a:gd name="connsiteX9" fmla="*/ 2237108 w 2450468"/>
              <a:gd name="connsiteY9" fmla="*/ 1393984 h 2731303"/>
              <a:gd name="connsiteX10" fmla="*/ 2450468 w 2450468"/>
              <a:gd name="connsiteY10" fmla="*/ 2331244 h 2731303"/>
              <a:gd name="connsiteX11" fmla="*/ 335918 w 2450468"/>
              <a:gd name="connsiteY11" fmla="*/ 2731294 h 2731303"/>
              <a:gd name="connsiteX0" fmla="*/ 335918 w 2440943"/>
              <a:gd name="connsiteY0" fmla="*/ 2731294 h 2731303"/>
              <a:gd name="connsiteX1" fmla="*/ 631193 w 2440943"/>
              <a:gd name="connsiteY1" fmla="*/ 1870234 h 2731303"/>
              <a:gd name="connsiteX2" fmla="*/ 1124111 w 2440943"/>
              <a:gd name="connsiteY2" fmla="*/ 688193 h 2731303"/>
              <a:gd name="connsiteX3" fmla="*/ 900274 w 2440943"/>
              <a:gd name="connsiteY3" fmla="*/ 66675 h 2731303"/>
              <a:gd name="connsiteX4" fmla="*/ 807405 w 2440943"/>
              <a:gd name="connsiteY4" fmla="*/ 119063 h 2731303"/>
              <a:gd name="connsiteX5" fmla="*/ 816930 w 2440943"/>
              <a:gd name="connsiteY5" fmla="*/ 0 h 2731303"/>
              <a:gd name="connsiteX6" fmla="*/ 1066962 w 2440943"/>
              <a:gd name="connsiteY6" fmla="*/ 14288 h 2731303"/>
              <a:gd name="connsiteX7" fmla="*/ 959806 w 2440943"/>
              <a:gd name="connsiteY7" fmla="*/ 38100 h 2731303"/>
              <a:gd name="connsiteX8" fmla="*/ 1926593 w 2440943"/>
              <a:gd name="connsiteY8" fmla="*/ 578644 h 2731303"/>
              <a:gd name="connsiteX9" fmla="*/ 2237108 w 2440943"/>
              <a:gd name="connsiteY9" fmla="*/ 1393984 h 2731303"/>
              <a:gd name="connsiteX10" fmla="*/ 2440943 w 2440943"/>
              <a:gd name="connsiteY10" fmla="*/ 2540794 h 2731303"/>
              <a:gd name="connsiteX11" fmla="*/ 335918 w 2440943"/>
              <a:gd name="connsiteY11" fmla="*/ 2731294 h 2731303"/>
              <a:gd name="connsiteX0" fmla="*/ 335918 w 2440943"/>
              <a:gd name="connsiteY0" fmla="*/ 2731294 h 2731303"/>
              <a:gd name="connsiteX1" fmla="*/ 631193 w 2440943"/>
              <a:gd name="connsiteY1" fmla="*/ 1870234 h 2731303"/>
              <a:gd name="connsiteX2" fmla="*/ 1124111 w 2440943"/>
              <a:gd name="connsiteY2" fmla="*/ 688193 h 2731303"/>
              <a:gd name="connsiteX3" fmla="*/ 900274 w 2440943"/>
              <a:gd name="connsiteY3" fmla="*/ 66675 h 2731303"/>
              <a:gd name="connsiteX4" fmla="*/ 807405 w 2440943"/>
              <a:gd name="connsiteY4" fmla="*/ 119063 h 2731303"/>
              <a:gd name="connsiteX5" fmla="*/ 816930 w 2440943"/>
              <a:gd name="connsiteY5" fmla="*/ 0 h 2731303"/>
              <a:gd name="connsiteX6" fmla="*/ 1066962 w 2440943"/>
              <a:gd name="connsiteY6" fmla="*/ 14288 h 2731303"/>
              <a:gd name="connsiteX7" fmla="*/ 959806 w 2440943"/>
              <a:gd name="connsiteY7" fmla="*/ 38100 h 2731303"/>
              <a:gd name="connsiteX8" fmla="*/ 1926593 w 2440943"/>
              <a:gd name="connsiteY8" fmla="*/ 578644 h 2731303"/>
              <a:gd name="connsiteX9" fmla="*/ 2237108 w 2440943"/>
              <a:gd name="connsiteY9" fmla="*/ 1393984 h 2731303"/>
              <a:gd name="connsiteX10" fmla="*/ 2440943 w 2440943"/>
              <a:gd name="connsiteY10" fmla="*/ 2540794 h 2731303"/>
              <a:gd name="connsiteX11" fmla="*/ 335918 w 2440943"/>
              <a:gd name="connsiteY11" fmla="*/ 2731294 h 2731303"/>
              <a:gd name="connsiteX0" fmla="*/ 341119 w 2446144"/>
              <a:gd name="connsiteY0" fmla="*/ 2731294 h 2731302"/>
              <a:gd name="connsiteX1" fmla="*/ 636394 w 2446144"/>
              <a:gd name="connsiteY1" fmla="*/ 1870234 h 2731302"/>
              <a:gd name="connsiteX2" fmla="*/ 1129312 w 2446144"/>
              <a:gd name="connsiteY2" fmla="*/ 688193 h 2731302"/>
              <a:gd name="connsiteX3" fmla="*/ 905475 w 2446144"/>
              <a:gd name="connsiteY3" fmla="*/ 66675 h 2731302"/>
              <a:gd name="connsiteX4" fmla="*/ 812606 w 2446144"/>
              <a:gd name="connsiteY4" fmla="*/ 119063 h 2731302"/>
              <a:gd name="connsiteX5" fmla="*/ 822131 w 2446144"/>
              <a:gd name="connsiteY5" fmla="*/ 0 h 2731302"/>
              <a:gd name="connsiteX6" fmla="*/ 1072163 w 2446144"/>
              <a:gd name="connsiteY6" fmla="*/ 14288 h 2731302"/>
              <a:gd name="connsiteX7" fmla="*/ 965007 w 2446144"/>
              <a:gd name="connsiteY7" fmla="*/ 38100 h 2731302"/>
              <a:gd name="connsiteX8" fmla="*/ 1931794 w 2446144"/>
              <a:gd name="connsiteY8" fmla="*/ 578644 h 2731302"/>
              <a:gd name="connsiteX9" fmla="*/ 2242309 w 2446144"/>
              <a:gd name="connsiteY9" fmla="*/ 1393984 h 2731302"/>
              <a:gd name="connsiteX10" fmla="*/ 2446144 w 2446144"/>
              <a:gd name="connsiteY10" fmla="*/ 2540794 h 2731302"/>
              <a:gd name="connsiteX11" fmla="*/ 341119 w 2446144"/>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1437 w 2426462"/>
              <a:gd name="connsiteY0" fmla="*/ 2731294 h 2731302"/>
              <a:gd name="connsiteX1" fmla="*/ 616712 w 2426462"/>
              <a:gd name="connsiteY1" fmla="*/ 1870234 h 2731302"/>
              <a:gd name="connsiteX2" fmla="*/ 1090580 w 2426462"/>
              <a:gd name="connsiteY2" fmla="*/ 850118 h 2731302"/>
              <a:gd name="connsiteX3" fmla="*/ 885793 w 2426462"/>
              <a:gd name="connsiteY3" fmla="*/ 66675 h 2731302"/>
              <a:gd name="connsiteX4" fmla="*/ 792924 w 2426462"/>
              <a:gd name="connsiteY4" fmla="*/ 119063 h 2731302"/>
              <a:gd name="connsiteX5" fmla="*/ 802449 w 2426462"/>
              <a:gd name="connsiteY5" fmla="*/ 0 h 2731302"/>
              <a:gd name="connsiteX6" fmla="*/ 1052481 w 2426462"/>
              <a:gd name="connsiteY6" fmla="*/ 14288 h 2731302"/>
              <a:gd name="connsiteX7" fmla="*/ 945325 w 2426462"/>
              <a:gd name="connsiteY7" fmla="*/ 38100 h 2731302"/>
              <a:gd name="connsiteX8" fmla="*/ 1912112 w 2426462"/>
              <a:gd name="connsiteY8" fmla="*/ 578644 h 2731302"/>
              <a:gd name="connsiteX9" fmla="*/ 2222627 w 2426462"/>
              <a:gd name="connsiteY9" fmla="*/ 1393984 h 2731302"/>
              <a:gd name="connsiteX10" fmla="*/ 2426462 w 2426462"/>
              <a:gd name="connsiteY10" fmla="*/ 2540794 h 2731302"/>
              <a:gd name="connsiteX11" fmla="*/ 321437 w 2426462"/>
              <a:gd name="connsiteY11" fmla="*/ 2731294 h 2731302"/>
              <a:gd name="connsiteX0" fmla="*/ 272883 w 2711283"/>
              <a:gd name="connsiteY0" fmla="*/ 2731294 h 2731302"/>
              <a:gd name="connsiteX1" fmla="*/ 901533 w 2711283"/>
              <a:gd name="connsiteY1" fmla="*/ 1870234 h 2731302"/>
              <a:gd name="connsiteX2" fmla="*/ 1375401 w 2711283"/>
              <a:gd name="connsiteY2" fmla="*/ 850118 h 2731302"/>
              <a:gd name="connsiteX3" fmla="*/ 1170614 w 2711283"/>
              <a:gd name="connsiteY3" fmla="*/ 66675 h 2731302"/>
              <a:gd name="connsiteX4" fmla="*/ 1077745 w 2711283"/>
              <a:gd name="connsiteY4" fmla="*/ 119063 h 2731302"/>
              <a:gd name="connsiteX5" fmla="*/ 1087270 w 2711283"/>
              <a:gd name="connsiteY5" fmla="*/ 0 h 2731302"/>
              <a:gd name="connsiteX6" fmla="*/ 1337302 w 2711283"/>
              <a:gd name="connsiteY6" fmla="*/ 14288 h 2731302"/>
              <a:gd name="connsiteX7" fmla="*/ 1230146 w 2711283"/>
              <a:gd name="connsiteY7" fmla="*/ 38100 h 2731302"/>
              <a:gd name="connsiteX8" fmla="*/ 2196933 w 2711283"/>
              <a:gd name="connsiteY8" fmla="*/ 578644 h 2731302"/>
              <a:gd name="connsiteX9" fmla="*/ 2507448 w 2711283"/>
              <a:gd name="connsiteY9" fmla="*/ 1393984 h 2731302"/>
              <a:gd name="connsiteX10" fmla="*/ 2711283 w 2711283"/>
              <a:gd name="connsiteY10" fmla="*/ 2540794 h 2731302"/>
              <a:gd name="connsiteX11" fmla="*/ 272883 w 2711283"/>
              <a:gd name="connsiteY11" fmla="*/ 2731294 h 2731302"/>
              <a:gd name="connsiteX0" fmla="*/ 0 w 2438400"/>
              <a:gd name="connsiteY0" fmla="*/ 2731294 h 2731294"/>
              <a:gd name="connsiteX1" fmla="*/ 628650 w 2438400"/>
              <a:gd name="connsiteY1" fmla="*/ 1870234 h 2731294"/>
              <a:gd name="connsiteX2" fmla="*/ 1102518 w 2438400"/>
              <a:gd name="connsiteY2" fmla="*/ 850118 h 2731294"/>
              <a:gd name="connsiteX3" fmla="*/ 897731 w 2438400"/>
              <a:gd name="connsiteY3" fmla="*/ 66675 h 2731294"/>
              <a:gd name="connsiteX4" fmla="*/ 804862 w 2438400"/>
              <a:gd name="connsiteY4" fmla="*/ 119063 h 2731294"/>
              <a:gd name="connsiteX5" fmla="*/ 814387 w 2438400"/>
              <a:gd name="connsiteY5" fmla="*/ 0 h 2731294"/>
              <a:gd name="connsiteX6" fmla="*/ 1064419 w 2438400"/>
              <a:gd name="connsiteY6" fmla="*/ 14288 h 2731294"/>
              <a:gd name="connsiteX7" fmla="*/ 957263 w 2438400"/>
              <a:gd name="connsiteY7" fmla="*/ 38100 h 2731294"/>
              <a:gd name="connsiteX8" fmla="*/ 1924050 w 2438400"/>
              <a:gd name="connsiteY8" fmla="*/ 578644 h 2731294"/>
              <a:gd name="connsiteX9" fmla="*/ 2234565 w 2438400"/>
              <a:gd name="connsiteY9" fmla="*/ 1393984 h 2731294"/>
              <a:gd name="connsiteX10" fmla="*/ 2438400 w 2438400"/>
              <a:gd name="connsiteY10" fmla="*/ 2540794 h 2731294"/>
              <a:gd name="connsiteX11" fmla="*/ 0 w 2438400"/>
              <a:gd name="connsiteY11" fmla="*/ 2731294 h 2731294"/>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2190750 w 2705100"/>
              <a:gd name="connsiteY8" fmla="*/ 578644 h 2683669"/>
              <a:gd name="connsiteX9" fmla="*/ 2501265 w 2705100"/>
              <a:gd name="connsiteY9" fmla="*/ 1393984 h 2683669"/>
              <a:gd name="connsiteX10" fmla="*/ 2705100 w 2705100"/>
              <a:gd name="connsiteY10" fmla="*/ 2540794 h 2683669"/>
              <a:gd name="connsiteX11" fmla="*/ 0 w 2705100"/>
              <a:gd name="connsiteY11" fmla="*/ 2683669 h 2683669"/>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2190750 w 2705100"/>
              <a:gd name="connsiteY8" fmla="*/ 578644 h 2683669"/>
              <a:gd name="connsiteX9" fmla="*/ 2501265 w 2705100"/>
              <a:gd name="connsiteY9" fmla="*/ 1393984 h 2683669"/>
              <a:gd name="connsiteX10" fmla="*/ 2705100 w 2705100"/>
              <a:gd name="connsiteY10" fmla="*/ 2540794 h 2683669"/>
              <a:gd name="connsiteX11" fmla="*/ 0 w 2705100"/>
              <a:gd name="connsiteY11" fmla="*/ 2683669 h 2683669"/>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1924050 w 2705100"/>
              <a:gd name="connsiteY8" fmla="*/ 521494 h 2683669"/>
              <a:gd name="connsiteX9" fmla="*/ 2501265 w 2705100"/>
              <a:gd name="connsiteY9" fmla="*/ 1393984 h 2683669"/>
              <a:gd name="connsiteX10" fmla="*/ 2705100 w 2705100"/>
              <a:gd name="connsiteY10" fmla="*/ 2540794 h 2683669"/>
              <a:gd name="connsiteX11" fmla="*/ 0 w 2705100"/>
              <a:gd name="connsiteY11" fmla="*/ 2683669 h 268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100" h="2683669">
                <a:moveTo>
                  <a:pt x="0" y="2683669"/>
                </a:moveTo>
                <a:cubicBezTo>
                  <a:pt x="534988" y="2286159"/>
                  <a:pt x="667147" y="2175826"/>
                  <a:pt x="895350" y="1870234"/>
                </a:cubicBezTo>
                <a:cubicBezTo>
                  <a:pt x="1123553" y="1564642"/>
                  <a:pt x="1330861" y="1275291"/>
                  <a:pt x="1369218" y="850118"/>
                </a:cubicBezTo>
                <a:cubicBezTo>
                  <a:pt x="1409991" y="398160"/>
                  <a:pt x="1217215" y="161530"/>
                  <a:pt x="1164431" y="66675"/>
                </a:cubicBezTo>
                <a:lnTo>
                  <a:pt x="1071562" y="119063"/>
                </a:lnTo>
                <a:lnTo>
                  <a:pt x="1081087" y="0"/>
                </a:lnTo>
                <a:lnTo>
                  <a:pt x="1331119" y="14288"/>
                </a:lnTo>
                <a:lnTo>
                  <a:pt x="1223963" y="38100"/>
                </a:lnTo>
                <a:cubicBezTo>
                  <a:pt x="1433513" y="152400"/>
                  <a:pt x="1711166" y="295513"/>
                  <a:pt x="1924050" y="521494"/>
                </a:cubicBezTo>
                <a:cubicBezTo>
                  <a:pt x="2136934" y="747475"/>
                  <a:pt x="2371090" y="1057434"/>
                  <a:pt x="2501265" y="1393984"/>
                </a:cubicBezTo>
                <a:cubicBezTo>
                  <a:pt x="2631440" y="1730534"/>
                  <a:pt x="2682875" y="1994694"/>
                  <a:pt x="2705100" y="2540794"/>
                </a:cubicBezTo>
                <a:lnTo>
                  <a:pt x="0" y="2683669"/>
                </a:lnTo>
                <a:close/>
              </a:path>
            </a:pathLst>
          </a:custGeom>
          <a:gradFill flip="none" rotWithShape="1">
            <a:gsLst>
              <a:gs pos="51000">
                <a:srgbClr val="E36C0A">
                  <a:alpha val="87843"/>
                </a:srgbClr>
              </a:gs>
              <a:gs pos="93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3690580">
            <a:off x="979906" y="3836761"/>
            <a:ext cx="2897471" cy="1347573"/>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algn="ctr">
              <a:lnSpc>
                <a:spcPts val="1400"/>
              </a:lnSpc>
            </a:pPr>
            <a:r>
              <a:rPr lang="en-US" sz="1600" cap="none" spc="0" dirty="0">
                <a:ln w="50800"/>
                <a:solidFill>
                  <a:srgbClr val="FEFFFF"/>
                </a:solidFill>
                <a:effectLst>
                  <a:glow rad="38100">
                    <a:srgbClr val="010000">
                      <a:alpha val="60000"/>
                    </a:srgbClr>
                  </a:glow>
                </a:effectLst>
                <a:latin typeface="Calibri" panose="020F0502020204030204" pitchFamily="34" charset="0"/>
                <a:cs typeface="Calibri" panose="020F0502020204030204" pitchFamily="34" charset="0"/>
              </a:rPr>
              <a:t>Sisera and 900 chariots</a:t>
            </a:r>
          </a:p>
        </p:txBody>
      </p:sp>
      <p:sp>
        <p:nvSpPr>
          <p:cNvPr id="15" name="Line 9"/>
          <p:cNvSpPr>
            <a:spLocks noChangeShapeType="1"/>
          </p:cNvSpPr>
          <p:nvPr/>
        </p:nvSpPr>
        <p:spPr bwMode="auto">
          <a:xfrm flipH="1">
            <a:off x="924254" y="1925582"/>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9942406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PLBL\02 Samaria and the Center\Jezreel Valley\Mount Tabor from southeast, tb041003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836"/>
            <a:ext cx="9144741" cy="6859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Mount Tabor (from the southeast)</a:t>
            </a:r>
          </a:p>
        </p:txBody>
      </p:sp>
      <p:sp>
        <p:nvSpPr>
          <p:cNvPr id="4" name="Text Placeholder 3"/>
          <p:cNvSpPr>
            <a:spLocks noGrp="1"/>
          </p:cNvSpPr>
          <p:nvPr>
            <p:ph type="body" sz="quarter" idx="12"/>
          </p:nvPr>
        </p:nvSpPr>
        <p:spPr/>
        <p:txBody>
          <a:bodyPr/>
          <a:lstStyle/>
          <a:p>
            <a:r>
              <a:rPr lang="en-US" dirty="0"/>
              <a:t>4:13</a:t>
            </a:r>
          </a:p>
        </p:txBody>
      </p:sp>
      <p:sp>
        <p:nvSpPr>
          <p:cNvPr id="2" name="Title 1"/>
          <p:cNvSpPr>
            <a:spLocks noGrp="1"/>
          </p:cNvSpPr>
          <p:nvPr>
            <p:ph type="title"/>
          </p:nvPr>
        </p:nvSpPr>
        <p:spPr/>
        <p:txBody>
          <a:bodyPr/>
          <a:lstStyle/>
          <a:p>
            <a:r>
              <a:rPr lang="en-US" dirty="0" err="1"/>
              <a:t>Sisera</a:t>
            </a:r>
            <a:r>
              <a:rPr lang="en-US" dirty="0"/>
              <a:t> gathered together all his chariots . . . from Harosheth-hagoiim to the river Kishon</a:t>
            </a:r>
          </a:p>
        </p:txBody>
      </p:sp>
    </p:spTree>
    <p:extLst>
      <p:ext uri="{BB962C8B-B14F-4D97-AF65-F5344CB8AC3E}">
        <p14:creationId xmlns:p14="http://schemas.microsoft.com/office/powerpoint/2010/main" val="20894600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Hittite chariots in the Battle of Kadesh, 1274 BC</a:t>
            </a:r>
          </a:p>
        </p:txBody>
      </p:sp>
      <p:sp>
        <p:nvSpPr>
          <p:cNvPr id="3" name="Text Placeholder 2"/>
          <p:cNvSpPr>
            <a:spLocks noGrp="1"/>
          </p:cNvSpPr>
          <p:nvPr>
            <p:ph type="body" sz="quarter" idx="12"/>
          </p:nvPr>
        </p:nvSpPr>
        <p:spPr/>
        <p:txBody>
          <a:bodyPr/>
          <a:lstStyle/>
          <a:p>
            <a:r>
              <a:rPr lang="en-US"/>
              <a:t>4:13</a:t>
            </a:r>
          </a:p>
        </p:txBody>
      </p:sp>
      <p:sp>
        <p:nvSpPr>
          <p:cNvPr id="4" name="Title 3"/>
          <p:cNvSpPr>
            <a:spLocks noGrp="1"/>
          </p:cNvSpPr>
          <p:nvPr>
            <p:ph type="title"/>
          </p:nvPr>
        </p:nvSpPr>
        <p:spPr/>
        <p:txBody>
          <a:bodyPr/>
          <a:lstStyle/>
          <a:p>
            <a:r>
              <a:rPr lang="en-US" dirty="0"/>
              <a:t>Sisera gathered together all his chariots, nine hundred iron chariots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2094507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PLBL\02 Samaria and the Center\Jezreel Valley\Mount Tabor from Nazareth ridge, tb011400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278"/>
            <a:ext cx="9144741" cy="6858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Mount Tabor (from the west)</a:t>
            </a:r>
          </a:p>
        </p:txBody>
      </p:sp>
      <p:sp>
        <p:nvSpPr>
          <p:cNvPr id="4" name="Text Placeholder 3"/>
          <p:cNvSpPr>
            <a:spLocks noGrp="1"/>
          </p:cNvSpPr>
          <p:nvPr>
            <p:ph type="body" sz="quarter" idx="12"/>
          </p:nvPr>
        </p:nvSpPr>
        <p:spPr/>
        <p:txBody>
          <a:bodyPr/>
          <a:lstStyle/>
          <a:p>
            <a:r>
              <a:rPr lang="en-US" dirty="0"/>
              <a:t>4:14</a:t>
            </a:r>
          </a:p>
        </p:txBody>
      </p:sp>
      <p:sp>
        <p:nvSpPr>
          <p:cNvPr id="2" name="Title 1"/>
          <p:cNvSpPr>
            <a:spLocks noGrp="1"/>
          </p:cNvSpPr>
          <p:nvPr>
            <p:ph type="title"/>
          </p:nvPr>
        </p:nvSpPr>
        <p:spPr/>
        <p:txBody>
          <a:bodyPr/>
          <a:lstStyle/>
          <a:p>
            <a:r>
              <a:rPr lang="en-US" dirty="0"/>
              <a:t>Deborah said to Barak, “Up, for today Yahweh has delivered Sisera into your hand"</a:t>
            </a:r>
          </a:p>
        </p:txBody>
      </p:sp>
    </p:spTree>
    <p:extLst>
      <p:ext uri="{BB962C8B-B14F-4D97-AF65-F5344CB8AC3E}">
        <p14:creationId xmlns:p14="http://schemas.microsoft.com/office/powerpoint/2010/main" val="309933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Hazor (aerial view from the southeast)</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pic>
        <p:nvPicPr>
          <p:cNvPr id="5" name="Picture 4" descr="Hazor aerial from southeast, tbs11212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102096"/>
          </a:xfrm>
          <a:prstGeom prst="rect">
            <a:avLst/>
          </a:prstGeom>
        </p:spPr>
      </p:pic>
      <p:sp>
        <p:nvSpPr>
          <p:cNvPr id="14" name="Freeform 13"/>
          <p:cNvSpPr/>
          <p:nvPr/>
        </p:nvSpPr>
        <p:spPr>
          <a:xfrm>
            <a:off x="413963" y="2043113"/>
            <a:ext cx="3538912" cy="1171575"/>
          </a:xfrm>
          <a:custGeom>
            <a:avLst/>
            <a:gdLst>
              <a:gd name="connsiteX0" fmla="*/ 652463 w 3524250"/>
              <a:gd name="connsiteY0" fmla="*/ 0 h 1171575"/>
              <a:gd name="connsiteX1" fmla="*/ 219075 w 3524250"/>
              <a:gd name="connsiteY1" fmla="*/ 76200 h 1171575"/>
              <a:gd name="connsiteX2" fmla="*/ 0 w 3524250"/>
              <a:gd name="connsiteY2" fmla="*/ 400050 h 1171575"/>
              <a:gd name="connsiteX3" fmla="*/ 52388 w 3524250"/>
              <a:gd name="connsiteY3" fmla="*/ 666750 h 1171575"/>
              <a:gd name="connsiteX4" fmla="*/ 1219200 w 3524250"/>
              <a:gd name="connsiteY4" fmla="*/ 981075 h 1171575"/>
              <a:gd name="connsiteX5" fmla="*/ 1538288 w 3524250"/>
              <a:gd name="connsiteY5" fmla="*/ 1171575 h 1171575"/>
              <a:gd name="connsiteX6" fmla="*/ 3524250 w 3524250"/>
              <a:gd name="connsiteY6" fmla="*/ 738187 h 1171575"/>
              <a:gd name="connsiteX7" fmla="*/ 3409950 w 3524250"/>
              <a:gd name="connsiteY7" fmla="*/ 642937 h 1171575"/>
              <a:gd name="connsiteX8" fmla="*/ 2828925 w 3524250"/>
              <a:gd name="connsiteY8" fmla="*/ 457200 h 1171575"/>
              <a:gd name="connsiteX9" fmla="*/ 1962150 w 3524250"/>
              <a:gd name="connsiteY9" fmla="*/ 280987 h 1171575"/>
              <a:gd name="connsiteX10" fmla="*/ 1143000 w 3524250"/>
              <a:gd name="connsiteY10" fmla="*/ 157162 h 1171575"/>
              <a:gd name="connsiteX11" fmla="*/ 800100 w 3524250"/>
              <a:gd name="connsiteY11" fmla="*/ 90487 h 1171575"/>
              <a:gd name="connsiteX12" fmla="*/ 804863 w 3524250"/>
              <a:gd name="connsiteY12" fmla="*/ 0 h 1171575"/>
              <a:gd name="connsiteX13" fmla="*/ 652463 w 3524250"/>
              <a:gd name="connsiteY13" fmla="*/ 0 h 1171575"/>
              <a:gd name="connsiteX0" fmla="*/ 714755 w 3586542"/>
              <a:gd name="connsiteY0" fmla="*/ 0 h 1171575"/>
              <a:gd name="connsiteX1" fmla="*/ 281367 w 3586542"/>
              <a:gd name="connsiteY1" fmla="*/ 76200 h 1171575"/>
              <a:gd name="connsiteX2" fmla="*/ 62292 w 3586542"/>
              <a:gd name="connsiteY2" fmla="*/ 400050 h 1171575"/>
              <a:gd name="connsiteX3" fmla="*/ 114680 w 3586542"/>
              <a:gd name="connsiteY3" fmla="*/ 666750 h 1171575"/>
              <a:gd name="connsiteX4" fmla="*/ 1281492 w 3586542"/>
              <a:gd name="connsiteY4" fmla="*/ 981075 h 1171575"/>
              <a:gd name="connsiteX5" fmla="*/ 1600580 w 3586542"/>
              <a:gd name="connsiteY5" fmla="*/ 1171575 h 1171575"/>
              <a:gd name="connsiteX6" fmla="*/ 3586542 w 3586542"/>
              <a:gd name="connsiteY6" fmla="*/ 738187 h 1171575"/>
              <a:gd name="connsiteX7" fmla="*/ 3472242 w 3586542"/>
              <a:gd name="connsiteY7" fmla="*/ 642937 h 1171575"/>
              <a:gd name="connsiteX8" fmla="*/ 2891217 w 3586542"/>
              <a:gd name="connsiteY8" fmla="*/ 457200 h 1171575"/>
              <a:gd name="connsiteX9" fmla="*/ 2024442 w 3586542"/>
              <a:gd name="connsiteY9" fmla="*/ 280987 h 1171575"/>
              <a:gd name="connsiteX10" fmla="*/ 1205292 w 3586542"/>
              <a:gd name="connsiteY10" fmla="*/ 157162 h 1171575"/>
              <a:gd name="connsiteX11" fmla="*/ 862392 w 3586542"/>
              <a:gd name="connsiteY11" fmla="*/ 90487 h 1171575"/>
              <a:gd name="connsiteX12" fmla="*/ 867155 w 3586542"/>
              <a:gd name="connsiteY12" fmla="*/ 0 h 1171575"/>
              <a:gd name="connsiteX13" fmla="*/ 714755 w 358654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673986"/>
              <a:gd name="connsiteY0" fmla="*/ 0 h 1171575"/>
              <a:gd name="connsiteX1" fmla="*/ 233737 w 3673986"/>
              <a:gd name="connsiteY1" fmla="*/ 76200 h 1171575"/>
              <a:gd name="connsiteX2" fmla="*/ 14662 w 3673986"/>
              <a:gd name="connsiteY2" fmla="*/ 400050 h 1171575"/>
              <a:gd name="connsiteX3" fmla="*/ 181350 w 3673986"/>
              <a:gd name="connsiteY3" fmla="*/ 700087 h 1171575"/>
              <a:gd name="connsiteX4" fmla="*/ 1233862 w 3673986"/>
              <a:gd name="connsiteY4" fmla="*/ 981075 h 1171575"/>
              <a:gd name="connsiteX5" fmla="*/ 1552950 w 3673986"/>
              <a:gd name="connsiteY5" fmla="*/ 1171575 h 1171575"/>
              <a:gd name="connsiteX6" fmla="*/ 3538912 w 3673986"/>
              <a:gd name="connsiteY6" fmla="*/ 738187 h 1171575"/>
              <a:gd name="connsiteX7" fmla="*/ 3424612 w 3673986"/>
              <a:gd name="connsiteY7" fmla="*/ 642937 h 1171575"/>
              <a:gd name="connsiteX8" fmla="*/ 2843587 w 3673986"/>
              <a:gd name="connsiteY8" fmla="*/ 457200 h 1171575"/>
              <a:gd name="connsiteX9" fmla="*/ 1976812 w 3673986"/>
              <a:gd name="connsiteY9" fmla="*/ 280987 h 1171575"/>
              <a:gd name="connsiteX10" fmla="*/ 1157662 w 3673986"/>
              <a:gd name="connsiteY10" fmla="*/ 157162 h 1171575"/>
              <a:gd name="connsiteX11" fmla="*/ 814762 w 3673986"/>
              <a:gd name="connsiteY11" fmla="*/ 90487 h 1171575"/>
              <a:gd name="connsiteX12" fmla="*/ 819525 w 3673986"/>
              <a:gd name="connsiteY12" fmla="*/ 0 h 1171575"/>
              <a:gd name="connsiteX13" fmla="*/ 667125 w 3673986"/>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14762 w 3538912"/>
              <a:gd name="connsiteY11" fmla="*/ 90487 h 1171575"/>
              <a:gd name="connsiteX12" fmla="*/ 819525 w 3538912"/>
              <a:gd name="connsiteY12" fmla="*/ 0 h 1171575"/>
              <a:gd name="connsiteX13" fmla="*/ 667125 w 3538912"/>
              <a:gd name="connsiteY13" fmla="*/ 0 h 1171575"/>
              <a:gd name="connsiteX0" fmla="*/ 667125 w 3538912"/>
              <a:gd name="connsiteY0" fmla="*/ 0 h 1171575"/>
              <a:gd name="connsiteX1" fmla="*/ 233737 w 3538912"/>
              <a:gd name="connsiteY1" fmla="*/ 76200 h 1171575"/>
              <a:gd name="connsiteX2" fmla="*/ 14662 w 3538912"/>
              <a:gd name="connsiteY2" fmla="*/ 400050 h 1171575"/>
              <a:gd name="connsiteX3" fmla="*/ 181350 w 3538912"/>
              <a:gd name="connsiteY3" fmla="*/ 700087 h 1171575"/>
              <a:gd name="connsiteX4" fmla="*/ 1233862 w 3538912"/>
              <a:gd name="connsiteY4" fmla="*/ 981075 h 1171575"/>
              <a:gd name="connsiteX5" fmla="*/ 1552950 w 3538912"/>
              <a:gd name="connsiteY5" fmla="*/ 1171575 h 1171575"/>
              <a:gd name="connsiteX6" fmla="*/ 3538912 w 3538912"/>
              <a:gd name="connsiteY6" fmla="*/ 738187 h 1171575"/>
              <a:gd name="connsiteX7" fmla="*/ 3424612 w 3538912"/>
              <a:gd name="connsiteY7" fmla="*/ 642937 h 1171575"/>
              <a:gd name="connsiteX8" fmla="*/ 2843587 w 3538912"/>
              <a:gd name="connsiteY8" fmla="*/ 457200 h 1171575"/>
              <a:gd name="connsiteX9" fmla="*/ 1976812 w 3538912"/>
              <a:gd name="connsiteY9" fmla="*/ 280987 h 1171575"/>
              <a:gd name="connsiteX10" fmla="*/ 1157662 w 3538912"/>
              <a:gd name="connsiteY10" fmla="*/ 157162 h 1171575"/>
              <a:gd name="connsiteX11" fmla="*/ 862387 w 3538912"/>
              <a:gd name="connsiteY11" fmla="*/ 100012 h 1171575"/>
              <a:gd name="connsiteX12" fmla="*/ 819525 w 3538912"/>
              <a:gd name="connsiteY12" fmla="*/ 0 h 1171575"/>
              <a:gd name="connsiteX13" fmla="*/ 667125 w 3538912"/>
              <a:gd name="connsiteY13" fmla="*/ 0 h 11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8912" h="1171575">
                <a:moveTo>
                  <a:pt x="667125" y="0"/>
                </a:moveTo>
                <a:lnTo>
                  <a:pt x="233737" y="76200"/>
                </a:lnTo>
                <a:lnTo>
                  <a:pt x="14662" y="400050"/>
                </a:lnTo>
                <a:cubicBezTo>
                  <a:pt x="-13119" y="498475"/>
                  <a:pt x="-21850" y="603250"/>
                  <a:pt x="181350" y="700087"/>
                </a:cubicBezTo>
                <a:cubicBezTo>
                  <a:pt x="384550" y="796924"/>
                  <a:pt x="1009287" y="847001"/>
                  <a:pt x="1233862" y="981075"/>
                </a:cubicBezTo>
                <a:lnTo>
                  <a:pt x="1552950" y="1171575"/>
                </a:lnTo>
                <a:lnTo>
                  <a:pt x="3538912" y="738187"/>
                </a:lnTo>
                <a:cubicBezTo>
                  <a:pt x="3512719" y="683419"/>
                  <a:pt x="3540500" y="689768"/>
                  <a:pt x="3424612" y="642937"/>
                </a:cubicBezTo>
                <a:cubicBezTo>
                  <a:pt x="3308724" y="596106"/>
                  <a:pt x="3084887" y="517525"/>
                  <a:pt x="2843587" y="457200"/>
                </a:cubicBezTo>
                <a:lnTo>
                  <a:pt x="1976812" y="280987"/>
                </a:lnTo>
                <a:lnTo>
                  <a:pt x="1157662" y="157162"/>
                </a:lnTo>
                <a:cubicBezTo>
                  <a:pt x="963987" y="125412"/>
                  <a:pt x="918743" y="126206"/>
                  <a:pt x="862387" y="100012"/>
                </a:cubicBezTo>
                <a:cubicBezTo>
                  <a:pt x="806031" y="73818"/>
                  <a:pt x="844131" y="15081"/>
                  <a:pt x="819525" y="0"/>
                </a:cubicBezTo>
                <a:lnTo>
                  <a:pt x="667125" y="0"/>
                </a:lnTo>
                <a:close/>
              </a:path>
            </a:pathLst>
          </a:cu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247774" y="1485899"/>
            <a:ext cx="7077813" cy="3269661"/>
          </a:xfrm>
          <a:custGeom>
            <a:avLst/>
            <a:gdLst>
              <a:gd name="connsiteX0" fmla="*/ 771525 w 6981825"/>
              <a:gd name="connsiteY0" fmla="*/ 1733550 h 3248025"/>
              <a:gd name="connsiteX1" fmla="*/ 3267075 w 6981825"/>
              <a:gd name="connsiteY1" fmla="*/ 2895600 h 3248025"/>
              <a:gd name="connsiteX2" fmla="*/ 5876925 w 6981825"/>
              <a:gd name="connsiteY2" fmla="*/ 3248025 h 3248025"/>
              <a:gd name="connsiteX3" fmla="*/ 6981825 w 6981825"/>
              <a:gd name="connsiteY3" fmla="*/ 2419350 h 3248025"/>
              <a:gd name="connsiteX4" fmla="*/ 4810125 w 6981825"/>
              <a:gd name="connsiteY4" fmla="*/ 1609725 h 3248025"/>
              <a:gd name="connsiteX5" fmla="*/ 6172200 w 6981825"/>
              <a:gd name="connsiteY5" fmla="*/ 923925 h 3248025"/>
              <a:gd name="connsiteX6" fmla="*/ 5334000 w 6981825"/>
              <a:gd name="connsiteY6" fmla="*/ 628650 h 3248025"/>
              <a:gd name="connsiteX7" fmla="*/ 6210300 w 6981825"/>
              <a:gd name="connsiteY7" fmla="*/ 333375 h 3248025"/>
              <a:gd name="connsiteX8" fmla="*/ 6257925 w 6981825"/>
              <a:gd name="connsiteY8" fmla="*/ 209550 h 3248025"/>
              <a:gd name="connsiteX9" fmla="*/ 6572250 w 6981825"/>
              <a:gd name="connsiteY9" fmla="*/ 133350 h 3248025"/>
              <a:gd name="connsiteX10" fmla="*/ 3733800 w 6981825"/>
              <a:gd name="connsiteY10" fmla="*/ 0 h 3248025"/>
              <a:gd name="connsiteX11" fmla="*/ 1485900 w 6981825"/>
              <a:gd name="connsiteY11" fmla="*/ 276225 h 3248025"/>
              <a:gd name="connsiteX12" fmla="*/ 0 w 6981825"/>
              <a:gd name="connsiteY12" fmla="*/ 552450 h 3248025"/>
              <a:gd name="connsiteX13" fmla="*/ 9525 w 6981825"/>
              <a:gd name="connsiteY13" fmla="*/ 638175 h 3248025"/>
              <a:gd name="connsiteX14" fmla="*/ 2028825 w 6981825"/>
              <a:gd name="connsiteY14" fmla="*/ 1000125 h 3248025"/>
              <a:gd name="connsiteX15" fmla="*/ 2695575 w 6981825"/>
              <a:gd name="connsiteY15" fmla="*/ 1266825 h 3248025"/>
              <a:gd name="connsiteX16" fmla="*/ 771525 w 6981825"/>
              <a:gd name="connsiteY16" fmla="*/ 1733550 h 3248025"/>
              <a:gd name="connsiteX0" fmla="*/ 771525 w 6981825"/>
              <a:gd name="connsiteY0" fmla="*/ 1733550 h 3267018"/>
              <a:gd name="connsiteX1" fmla="*/ 3267075 w 6981825"/>
              <a:gd name="connsiteY1" fmla="*/ 2895600 h 3267018"/>
              <a:gd name="connsiteX2" fmla="*/ 5876925 w 6981825"/>
              <a:gd name="connsiteY2" fmla="*/ 3248025 h 3267018"/>
              <a:gd name="connsiteX3" fmla="*/ 6981825 w 6981825"/>
              <a:gd name="connsiteY3" fmla="*/ 2419350 h 3267018"/>
              <a:gd name="connsiteX4" fmla="*/ 4810125 w 6981825"/>
              <a:gd name="connsiteY4" fmla="*/ 1609725 h 3267018"/>
              <a:gd name="connsiteX5" fmla="*/ 6172200 w 6981825"/>
              <a:gd name="connsiteY5" fmla="*/ 923925 h 3267018"/>
              <a:gd name="connsiteX6" fmla="*/ 5334000 w 6981825"/>
              <a:gd name="connsiteY6" fmla="*/ 628650 h 3267018"/>
              <a:gd name="connsiteX7" fmla="*/ 6210300 w 6981825"/>
              <a:gd name="connsiteY7" fmla="*/ 333375 h 3267018"/>
              <a:gd name="connsiteX8" fmla="*/ 6257925 w 6981825"/>
              <a:gd name="connsiteY8" fmla="*/ 209550 h 3267018"/>
              <a:gd name="connsiteX9" fmla="*/ 6572250 w 6981825"/>
              <a:gd name="connsiteY9" fmla="*/ 133350 h 3267018"/>
              <a:gd name="connsiteX10" fmla="*/ 3733800 w 6981825"/>
              <a:gd name="connsiteY10" fmla="*/ 0 h 3267018"/>
              <a:gd name="connsiteX11" fmla="*/ 1485900 w 6981825"/>
              <a:gd name="connsiteY11" fmla="*/ 276225 h 3267018"/>
              <a:gd name="connsiteX12" fmla="*/ 0 w 6981825"/>
              <a:gd name="connsiteY12" fmla="*/ 552450 h 3267018"/>
              <a:gd name="connsiteX13" fmla="*/ 9525 w 6981825"/>
              <a:gd name="connsiteY13" fmla="*/ 638175 h 3267018"/>
              <a:gd name="connsiteX14" fmla="*/ 2028825 w 6981825"/>
              <a:gd name="connsiteY14" fmla="*/ 1000125 h 3267018"/>
              <a:gd name="connsiteX15" fmla="*/ 2695575 w 6981825"/>
              <a:gd name="connsiteY15" fmla="*/ 1266825 h 3267018"/>
              <a:gd name="connsiteX16" fmla="*/ 771525 w 6981825"/>
              <a:gd name="connsiteY16" fmla="*/ 1733550 h 3267018"/>
              <a:gd name="connsiteX0" fmla="*/ 771525 w 6981825"/>
              <a:gd name="connsiteY0" fmla="*/ 1733550 h 3386826"/>
              <a:gd name="connsiteX1" fmla="*/ 3267075 w 6981825"/>
              <a:gd name="connsiteY1" fmla="*/ 2895600 h 3386826"/>
              <a:gd name="connsiteX2" fmla="*/ 5876925 w 6981825"/>
              <a:gd name="connsiteY2" fmla="*/ 3248025 h 3386826"/>
              <a:gd name="connsiteX3" fmla="*/ 6981825 w 6981825"/>
              <a:gd name="connsiteY3" fmla="*/ 2419350 h 3386826"/>
              <a:gd name="connsiteX4" fmla="*/ 4810125 w 6981825"/>
              <a:gd name="connsiteY4" fmla="*/ 1609725 h 3386826"/>
              <a:gd name="connsiteX5" fmla="*/ 6172200 w 6981825"/>
              <a:gd name="connsiteY5" fmla="*/ 923925 h 3386826"/>
              <a:gd name="connsiteX6" fmla="*/ 5334000 w 6981825"/>
              <a:gd name="connsiteY6" fmla="*/ 628650 h 3386826"/>
              <a:gd name="connsiteX7" fmla="*/ 6210300 w 6981825"/>
              <a:gd name="connsiteY7" fmla="*/ 333375 h 3386826"/>
              <a:gd name="connsiteX8" fmla="*/ 6257925 w 6981825"/>
              <a:gd name="connsiteY8" fmla="*/ 209550 h 3386826"/>
              <a:gd name="connsiteX9" fmla="*/ 6572250 w 6981825"/>
              <a:gd name="connsiteY9" fmla="*/ 133350 h 3386826"/>
              <a:gd name="connsiteX10" fmla="*/ 3733800 w 6981825"/>
              <a:gd name="connsiteY10" fmla="*/ 0 h 3386826"/>
              <a:gd name="connsiteX11" fmla="*/ 1485900 w 6981825"/>
              <a:gd name="connsiteY11" fmla="*/ 276225 h 3386826"/>
              <a:gd name="connsiteX12" fmla="*/ 0 w 6981825"/>
              <a:gd name="connsiteY12" fmla="*/ 552450 h 3386826"/>
              <a:gd name="connsiteX13" fmla="*/ 9525 w 6981825"/>
              <a:gd name="connsiteY13" fmla="*/ 638175 h 3386826"/>
              <a:gd name="connsiteX14" fmla="*/ 2028825 w 6981825"/>
              <a:gd name="connsiteY14" fmla="*/ 1000125 h 3386826"/>
              <a:gd name="connsiteX15" fmla="*/ 2695575 w 6981825"/>
              <a:gd name="connsiteY15" fmla="*/ 1266825 h 3386826"/>
              <a:gd name="connsiteX16" fmla="*/ 771525 w 6981825"/>
              <a:gd name="connsiteY16" fmla="*/ 1733550 h 3386826"/>
              <a:gd name="connsiteX0" fmla="*/ 771525 w 6981825"/>
              <a:gd name="connsiteY0" fmla="*/ 1733550 h 3273688"/>
              <a:gd name="connsiteX1" fmla="*/ 3267075 w 6981825"/>
              <a:gd name="connsiteY1" fmla="*/ 2895600 h 3273688"/>
              <a:gd name="connsiteX2" fmla="*/ 5876925 w 6981825"/>
              <a:gd name="connsiteY2" fmla="*/ 3248025 h 3273688"/>
              <a:gd name="connsiteX3" fmla="*/ 6981825 w 6981825"/>
              <a:gd name="connsiteY3" fmla="*/ 2419350 h 3273688"/>
              <a:gd name="connsiteX4" fmla="*/ 4810125 w 6981825"/>
              <a:gd name="connsiteY4" fmla="*/ 1609725 h 3273688"/>
              <a:gd name="connsiteX5" fmla="*/ 6172200 w 6981825"/>
              <a:gd name="connsiteY5" fmla="*/ 923925 h 3273688"/>
              <a:gd name="connsiteX6" fmla="*/ 5334000 w 6981825"/>
              <a:gd name="connsiteY6" fmla="*/ 628650 h 3273688"/>
              <a:gd name="connsiteX7" fmla="*/ 6210300 w 6981825"/>
              <a:gd name="connsiteY7" fmla="*/ 333375 h 3273688"/>
              <a:gd name="connsiteX8" fmla="*/ 6257925 w 6981825"/>
              <a:gd name="connsiteY8" fmla="*/ 209550 h 3273688"/>
              <a:gd name="connsiteX9" fmla="*/ 6572250 w 6981825"/>
              <a:gd name="connsiteY9" fmla="*/ 133350 h 3273688"/>
              <a:gd name="connsiteX10" fmla="*/ 3733800 w 6981825"/>
              <a:gd name="connsiteY10" fmla="*/ 0 h 3273688"/>
              <a:gd name="connsiteX11" fmla="*/ 1485900 w 6981825"/>
              <a:gd name="connsiteY11" fmla="*/ 276225 h 3273688"/>
              <a:gd name="connsiteX12" fmla="*/ 0 w 6981825"/>
              <a:gd name="connsiteY12" fmla="*/ 552450 h 3273688"/>
              <a:gd name="connsiteX13" fmla="*/ 9525 w 6981825"/>
              <a:gd name="connsiteY13" fmla="*/ 638175 h 3273688"/>
              <a:gd name="connsiteX14" fmla="*/ 2028825 w 6981825"/>
              <a:gd name="connsiteY14" fmla="*/ 1000125 h 3273688"/>
              <a:gd name="connsiteX15" fmla="*/ 2695575 w 6981825"/>
              <a:gd name="connsiteY15" fmla="*/ 1266825 h 3273688"/>
              <a:gd name="connsiteX16" fmla="*/ 771525 w 6981825"/>
              <a:gd name="connsiteY16" fmla="*/ 1733550 h 3273688"/>
              <a:gd name="connsiteX0" fmla="*/ 771525 w 7077769"/>
              <a:gd name="connsiteY0" fmla="*/ 1733550 h 3273688"/>
              <a:gd name="connsiteX1" fmla="*/ 3267075 w 7077769"/>
              <a:gd name="connsiteY1" fmla="*/ 2895600 h 3273688"/>
              <a:gd name="connsiteX2" fmla="*/ 5876925 w 7077769"/>
              <a:gd name="connsiteY2" fmla="*/ 3248025 h 3273688"/>
              <a:gd name="connsiteX3" fmla="*/ 6981825 w 7077769"/>
              <a:gd name="connsiteY3" fmla="*/ 2419350 h 3273688"/>
              <a:gd name="connsiteX4" fmla="*/ 4810125 w 7077769"/>
              <a:gd name="connsiteY4" fmla="*/ 1609725 h 3273688"/>
              <a:gd name="connsiteX5" fmla="*/ 6172200 w 7077769"/>
              <a:gd name="connsiteY5" fmla="*/ 923925 h 3273688"/>
              <a:gd name="connsiteX6" fmla="*/ 5334000 w 7077769"/>
              <a:gd name="connsiteY6" fmla="*/ 628650 h 3273688"/>
              <a:gd name="connsiteX7" fmla="*/ 6210300 w 7077769"/>
              <a:gd name="connsiteY7" fmla="*/ 333375 h 3273688"/>
              <a:gd name="connsiteX8" fmla="*/ 6257925 w 7077769"/>
              <a:gd name="connsiteY8" fmla="*/ 209550 h 3273688"/>
              <a:gd name="connsiteX9" fmla="*/ 6572250 w 7077769"/>
              <a:gd name="connsiteY9" fmla="*/ 133350 h 3273688"/>
              <a:gd name="connsiteX10" fmla="*/ 3733800 w 7077769"/>
              <a:gd name="connsiteY10" fmla="*/ 0 h 3273688"/>
              <a:gd name="connsiteX11" fmla="*/ 1485900 w 7077769"/>
              <a:gd name="connsiteY11" fmla="*/ 276225 h 3273688"/>
              <a:gd name="connsiteX12" fmla="*/ 0 w 7077769"/>
              <a:gd name="connsiteY12" fmla="*/ 552450 h 3273688"/>
              <a:gd name="connsiteX13" fmla="*/ 9525 w 7077769"/>
              <a:gd name="connsiteY13" fmla="*/ 638175 h 3273688"/>
              <a:gd name="connsiteX14" fmla="*/ 2028825 w 7077769"/>
              <a:gd name="connsiteY14" fmla="*/ 1000125 h 3273688"/>
              <a:gd name="connsiteX15" fmla="*/ 2695575 w 7077769"/>
              <a:gd name="connsiteY15" fmla="*/ 1266825 h 3273688"/>
              <a:gd name="connsiteX16" fmla="*/ 771525 w 7077769"/>
              <a:gd name="connsiteY16" fmla="*/ 1733550 h 3273688"/>
              <a:gd name="connsiteX0" fmla="*/ 771525 w 7132891"/>
              <a:gd name="connsiteY0" fmla="*/ 1733550 h 3271457"/>
              <a:gd name="connsiteX1" fmla="*/ 3267075 w 7132891"/>
              <a:gd name="connsiteY1" fmla="*/ 2895600 h 3271457"/>
              <a:gd name="connsiteX2" fmla="*/ 5876925 w 7132891"/>
              <a:gd name="connsiteY2" fmla="*/ 3248025 h 3271457"/>
              <a:gd name="connsiteX3" fmla="*/ 6829425 w 7132891"/>
              <a:gd name="connsiteY3" fmla="*/ 2343149 h 3271457"/>
              <a:gd name="connsiteX4" fmla="*/ 6981825 w 7132891"/>
              <a:gd name="connsiteY4" fmla="*/ 2419350 h 3271457"/>
              <a:gd name="connsiteX5" fmla="*/ 4810125 w 7132891"/>
              <a:gd name="connsiteY5" fmla="*/ 1609725 h 3271457"/>
              <a:gd name="connsiteX6" fmla="*/ 6172200 w 7132891"/>
              <a:gd name="connsiteY6" fmla="*/ 923925 h 3271457"/>
              <a:gd name="connsiteX7" fmla="*/ 5334000 w 7132891"/>
              <a:gd name="connsiteY7" fmla="*/ 628650 h 3271457"/>
              <a:gd name="connsiteX8" fmla="*/ 6210300 w 7132891"/>
              <a:gd name="connsiteY8" fmla="*/ 333375 h 3271457"/>
              <a:gd name="connsiteX9" fmla="*/ 6257925 w 7132891"/>
              <a:gd name="connsiteY9" fmla="*/ 209550 h 3271457"/>
              <a:gd name="connsiteX10" fmla="*/ 6572250 w 7132891"/>
              <a:gd name="connsiteY10" fmla="*/ 133350 h 3271457"/>
              <a:gd name="connsiteX11" fmla="*/ 3733800 w 7132891"/>
              <a:gd name="connsiteY11" fmla="*/ 0 h 3271457"/>
              <a:gd name="connsiteX12" fmla="*/ 1485900 w 7132891"/>
              <a:gd name="connsiteY12" fmla="*/ 276225 h 3271457"/>
              <a:gd name="connsiteX13" fmla="*/ 0 w 7132891"/>
              <a:gd name="connsiteY13" fmla="*/ 552450 h 3271457"/>
              <a:gd name="connsiteX14" fmla="*/ 9525 w 7132891"/>
              <a:gd name="connsiteY14" fmla="*/ 638175 h 3271457"/>
              <a:gd name="connsiteX15" fmla="*/ 2028825 w 7132891"/>
              <a:gd name="connsiteY15" fmla="*/ 1000125 h 3271457"/>
              <a:gd name="connsiteX16" fmla="*/ 2695575 w 7132891"/>
              <a:gd name="connsiteY16" fmla="*/ 1266825 h 3271457"/>
              <a:gd name="connsiteX17" fmla="*/ 771525 w 7132891"/>
              <a:gd name="connsiteY17" fmla="*/ 1733550 h 3271457"/>
              <a:gd name="connsiteX0" fmla="*/ 771525 w 7011147"/>
              <a:gd name="connsiteY0" fmla="*/ 1733550 h 3267018"/>
              <a:gd name="connsiteX1" fmla="*/ 3267075 w 7011147"/>
              <a:gd name="connsiteY1" fmla="*/ 2895600 h 3267018"/>
              <a:gd name="connsiteX2" fmla="*/ 5876925 w 7011147"/>
              <a:gd name="connsiteY2" fmla="*/ 3248025 h 3267018"/>
              <a:gd name="connsiteX3" fmla="*/ 6981825 w 7011147"/>
              <a:gd name="connsiteY3" fmla="*/ 2419350 h 3267018"/>
              <a:gd name="connsiteX4" fmla="*/ 4810125 w 7011147"/>
              <a:gd name="connsiteY4" fmla="*/ 1609725 h 3267018"/>
              <a:gd name="connsiteX5" fmla="*/ 6172200 w 7011147"/>
              <a:gd name="connsiteY5" fmla="*/ 923925 h 3267018"/>
              <a:gd name="connsiteX6" fmla="*/ 5334000 w 7011147"/>
              <a:gd name="connsiteY6" fmla="*/ 628650 h 3267018"/>
              <a:gd name="connsiteX7" fmla="*/ 6210300 w 7011147"/>
              <a:gd name="connsiteY7" fmla="*/ 333375 h 3267018"/>
              <a:gd name="connsiteX8" fmla="*/ 6257925 w 7011147"/>
              <a:gd name="connsiteY8" fmla="*/ 209550 h 3267018"/>
              <a:gd name="connsiteX9" fmla="*/ 6572250 w 7011147"/>
              <a:gd name="connsiteY9" fmla="*/ 133350 h 3267018"/>
              <a:gd name="connsiteX10" fmla="*/ 3733800 w 7011147"/>
              <a:gd name="connsiteY10" fmla="*/ 0 h 3267018"/>
              <a:gd name="connsiteX11" fmla="*/ 1485900 w 7011147"/>
              <a:gd name="connsiteY11" fmla="*/ 276225 h 3267018"/>
              <a:gd name="connsiteX12" fmla="*/ 0 w 7011147"/>
              <a:gd name="connsiteY12" fmla="*/ 552450 h 3267018"/>
              <a:gd name="connsiteX13" fmla="*/ 9525 w 7011147"/>
              <a:gd name="connsiteY13" fmla="*/ 638175 h 3267018"/>
              <a:gd name="connsiteX14" fmla="*/ 2028825 w 7011147"/>
              <a:gd name="connsiteY14" fmla="*/ 1000125 h 3267018"/>
              <a:gd name="connsiteX15" fmla="*/ 2695575 w 7011147"/>
              <a:gd name="connsiteY15" fmla="*/ 1266825 h 3267018"/>
              <a:gd name="connsiteX16" fmla="*/ 771525 w 7011147"/>
              <a:gd name="connsiteY16" fmla="*/ 1733550 h 3267018"/>
              <a:gd name="connsiteX0" fmla="*/ 771525 w 6928172"/>
              <a:gd name="connsiteY0" fmla="*/ 1733550 h 3273736"/>
              <a:gd name="connsiteX1" fmla="*/ 3267075 w 6928172"/>
              <a:gd name="connsiteY1" fmla="*/ 2895600 h 3273736"/>
              <a:gd name="connsiteX2" fmla="*/ 5876925 w 6928172"/>
              <a:gd name="connsiteY2" fmla="*/ 3248025 h 3273736"/>
              <a:gd name="connsiteX3" fmla="*/ 6896100 w 6928172"/>
              <a:gd name="connsiteY3" fmla="*/ 2305050 h 3273736"/>
              <a:gd name="connsiteX4" fmla="*/ 4810125 w 6928172"/>
              <a:gd name="connsiteY4" fmla="*/ 1609725 h 3273736"/>
              <a:gd name="connsiteX5" fmla="*/ 6172200 w 6928172"/>
              <a:gd name="connsiteY5" fmla="*/ 923925 h 3273736"/>
              <a:gd name="connsiteX6" fmla="*/ 5334000 w 6928172"/>
              <a:gd name="connsiteY6" fmla="*/ 628650 h 3273736"/>
              <a:gd name="connsiteX7" fmla="*/ 6210300 w 6928172"/>
              <a:gd name="connsiteY7" fmla="*/ 333375 h 3273736"/>
              <a:gd name="connsiteX8" fmla="*/ 6257925 w 6928172"/>
              <a:gd name="connsiteY8" fmla="*/ 209550 h 3273736"/>
              <a:gd name="connsiteX9" fmla="*/ 6572250 w 6928172"/>
              <a:gd name="connsiteY9" fmla="*/ 133350 h 3273736"/>
              <a:gd name="connsiteX10" fmla="*/ 3733800 w 6928172"/>
              <a:gd name="connsiteY10" fmla="*/ 0 h 3273736"/>
              <a:gd name="connsiteX11" fmla="*/ 1485900 w 6928172"/>
              <a:gd name="connsiteY11" fmla="*/ 276225 h 3273736"/>
              <a:gd name="connsiteX12" fmla="*/ 0 w 6928172"/>
              <a:gd name="connsiteY12" fmla="*/ 552450 h 3273736"/>
              <a:gd name="connsiteX13" fmla="*/ 9525 w 6928172"/>
              <a:gd name="connsiteY13" fmla="*/ 638175 h 3273736"/>
              <a:gd name="connsiteX14" fmla="*/ 2028825 w 6928172"/>
              <a:gd name="connsiteY14" fmla="*/ 1000125 h 3273736"/>
              <a:gd name="connsiteX15" fmla="*/ 2695575 w 6928172"/>
              <a:gd name="connsiteY15" fmla="*/ 1266825 h 3273736"/>
              <a:gd name="connsiteX16" fmla="*/ 771525 w 6928172"/>
              <a:gd name="connsiteY16" fmla="*/ 1733550 h 3273736"/>
              <a:gd name="connsiteX0" fmla="*/ 771525 w 6906963"/>
              <a:gd name="connsiteY0" fmla="*/ 1733550 h 3273736"/>
              <a:gd name="connsiteX1" fmla="*/ 3267075 w 6906963"/>
              <a:gd name="connsiteY1" fmla="*/ 2895600 h 3273736"/>
              <a:gd name="connsiteX2" fmla="*/ 5876925 w 6906963"/>
              <a:gd name="connsiteY2" fmla="*/ 3248025 h 3273736"/>
              <a:gd name="connsiteX3" fmla="*/ 6896100 w 6906963"/>
              <a:gd name="connsiteY3" fmla="*/ 2305050 h 3273736"/>
              <a:gd name="connsiteX4" fmla="*/ 4810125 w 6906963"/>
              <a:gd name="connsiteY4" fmla="*/ 1609725 h 3273736"/>
              <a:gd name="connsiteX5" fmla="*/ 6172200 w 6906963"/>
              <a:gd name="connsiteY5" fmla="*/ 923925 h 3273736"/>
              <a:gd name="connsiteX6" fmla="*/ 5334000 w 6906963"/>
              <a:gd name="connsiteY6" fmla="*/ 628650 h 3273736"/>
              <a:gd name="connsiteX7" fmla="*/ 6210300 w 6906963"/>
              <a:gd name="connsiteY7" fmla="*/ 333375 h 3273736"/>
              <a:gd name="connsiteX8" fmla="*/ 6257925 w 6906963"/>
              <a:gd name="connsiteY8" fmla="*/ 209550 h 3273736"/>
              <a:gd name="connsiteX9" fmla="*/ 6572250 w 6906963"/>
              <a:gd name="connsiteY9" fmla="*/ 133350 h 3273736"/>
              <a:gd name="connsiteX10" fmla="*/ 3733800 w 6906963"/>
              <a:gd name="connsiteY10" fmla="*/ 0 h 3273736"/>
              <a:gd name="connsiteX11" fmla="*/ 1485900 w 6906963"/>
              <a:gd name="connsiteY11" fmla="*/ 276225 h 3273736"/>
              <a:gd name="connsiteX12" fmla="*/ 0 w 6906963"/>
              <a:gd name="connsiteY12" fmla="*/ 552450 h 3273736"/>
              <a:gd name="connsiteX13" fmla="*/ 9525 w 6906963"/>
              <a:gd name="connsiteY13" fmla="*/ 638175 h 3273736"/>
              <a:gd name="connsiteX14" fmla="*/ 2028825 w 6906963"/>
              <a:gd name="connsiteY14" fmla="*/ 1000125 h 3273736"/>
              <a:gd name="connsiteX15" fmla="*/ 2695575 w 6906963"/>
              <a:gd name="connsiteY15" fmla="*/ 1266825 h 3273736"/>
              <a:gd name="connsiteX16" fmla="*/ 771525 w 6906963"/>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6903927"/>
              <a:gd name="connsiteY0" fmla="*/ 1733550 h 3273736"/>
              <a:gd name="connsiteX1" fmla="*/ 3267075 w 6903927"/>
              <a:gd name="connsiteY1" fmla="*/ 2895600 h 3273736"/>
              <a:gd name="connsiteX2" fmla="*/ 5876925 w 6903927"/>
              <a:gd name="connsiteY2" fmla="*/ 3248025 h 3273736"/>
              <a:gd name="connsiteX3" fmla="*/ 6896100 w 6903927"/>
              <a:gd name="connsiteY3" fmla="*/ 2305050 h 3273736"/>
              <a:gd name="connsiteX4" fmla="*/ 4810125 w 6903927"/>
              <a:gd name="connsiteY4" fmla="*/ 1609725 h 3273736"/>
              <a:gd name="connsiteX5" fmla="*/ 6172200 w 6903927"/>
              <a:gd name="connsiteY5" fmla="*/ 923925 h 3273736"/>
              <a:gd name="connsiteX6" fmla="*/ 5334000 w 6903927"/>
              <a:gd name="connsiteY6" fmla="*/ 628650 h 3273736"/>
              <a:gd name="connsiteX7" fmla="*/ 6210300 w 6903927"/>
              <a:gd name="connsiteY7" fmla="*/ 333375 h 3273736"/>
              <a:gd name="connsiteX8" fmla="*/ 6257925 w 6903927"/>
              <a:gd name="connsiteY8" fmla="*/ 209550 h 3273736"/>
              <a:gd name="connsiteX9" fmla="*/ 6572250 w 6903927"/>
              <a:gd name="connsiteY9" fmla="*/ 133350 h 3273736"/>
              <a:gd name="connsiteX10" fmla="*/ 3733800 w 6903927"/>
              <a:gd name="connsiteY10" fmla="*/ 0 h 3273736"/>
              <a:gd name="connsiteX11" fmla="*/ 1485900 w 6903927"/>
              <a:gd name="connsiteY11" fmla="*/ 276225 h 3273736"/>
              <a:gd name="connsiteX12" fmla="*/ 0 w 6903927"/>
              <a:gd name="connsiteY12" fmla="*/ 552450 h 3273736"/>
              <a:gd name="connsiteX13" fmla="*/ 9525 w 6903927"/>
              <a:gd name="connsiteY13" fmla="*/ 638175 h 3273736"/>
              <a:gd name="connsiteX14" fmla="*/ 2028825 w 6903927"/>
              <a:gd name="connsiteY14" fmla="*/ 1000125 h 3273736"/>
              <a:gd name="connsiteX15" fmla="*/ 2695575 w 6903927"/>
              <a:gd name="connsiteY15" fmla="*/ 1266825 h 3273736"/>
              <a:gd name="connsiteX16" fmla="*/ 771525 w 6903927"/>
              <a:gd name="connsiteY16" fmla="*/ 1733550 h 3273736"/>
              <a:gd name="connsiteX0" fmla="*/ 771525 w 7077583"/>
              <a:gd name="connsiteY0" fmla="*/ 1733550 h 3269661"/>
              <a:gd name="connsiteX1" fmla="*/ 3267075 w 7077583"/>
              <a:gd name="connsiteY1" fmla="*/ 2895600 h 3269661"/>
              <a:gd name="connsiteX2" fmla="*/ 5876925 w 7077583"/>
              <a:gd name="connsiteY2" fmla="*/ 3248025 h 3269661"/>
              <a:gd name="connsiteX3" fmla="*/ 7071360 w 7077583"/>
              <a:gd name="connsiteY3" fmla="*/ 2373630 h 3269661"/>
              <a:gd name="connsiteX4" fmla="*/ 4810125 w 7077583"/>
              <a:gd name="connsiteY4" fmla="*/ 1609725 h 3269661"/>
              <a:gd name="connsiteX5" fmla="*/ 6172200 w 7077583"/>
              <a:gd name="connsiteY5" fmla="*/ 923925 h 3269661"/>
              <a:gd name="connsiteX6" fmla="*/ 5334000 w 7077583"/>
              <a:gd name="connsiteY6" fmla="*/ 628650 h 3269661"/>
              <a:gd name="connsiteX7" fmla="*/ 6210300 w 7077583"/>
              <a:gd name="connsiteY7" fmla="*/ 333375 h 3269661"/>
              <a:gd name="connsiteX8" fmla="*/ 6257925 w 7077583"/>
              <a:gd name="connsiteY8" fmla="*/ 209550 h 3269661"/>
              <a:gd name="connsiteX9" fmla="*/ 6572250 w 7077583"/>
              <a:gd name="connsiteY9" fmla="*/ 133350 h 3269661"/>
              <a:gd name="connsiteX10" fmla="*/ 3733800 w 7077583"/>
              <a:gd name="connsiteY10" fmla="*/ 0 h 3269661"/>
              <a:gd name="connsiteX11" fmla="*/ 1485900 w 7077583"/>
              <a:gd name="connsiteY11" fmla="*/ 276225 h 3269661"/>
              <a:gd name="connsiteX12" fmla="*/ 0 w 7077583"/>
              <a:gd name="connsiteY12" fmla="*/ 552450 h 3269661"/>
              <a:gd name="connsiteX13" fmla="*/ 9525 w 7077583"/>
              <a:gd name="connsiteY13" fmla="*/ 638175 h 3269661"/>
              <a:gd name="connsiteX14" fmla="*/ 2028825 w 7077583"/>
              <a:gd name="connsiteY14" fmla="*/ 1000125 h 3269661"/>
              <a:gd name="connsiteX15" fmla="*/ 2695575 w 7077583"/>
              <a:gd name="connsiteY15" fmla="*/ 1266825 h 3269661"/>
              <a:gd name="connsiteX16" fmla="*/ 771525 w 707758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172200 w 7077813"/>
              <a:gd name="connsiteY5" fmla="*/ 9239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172200 w 7077813"/>
              <a:gd name="connsiteY5" fmla="*/ 9239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172200 w 7077813"/>
              <a:gd name="connsiteY5" fmla="*/ 9239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57925 w 7077813"/>
              <a:gd name="connsiteY8" fmla="*/ 2095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32525 w 7077813"/>
              <a:gd name="connsiteY8" fmla="*/ 2476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32525 w 7077813"/>
              <a:gd name="connsiteY8" fmla="*/ 2476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 name="connsiteX0" fmla="*/ 771525 w 7077813"/>
              <a:gd name="connsiteY0" fmla="*/ 1733550 h 3269661"/>
              <a:gd name="connsiteX1" fmla="*/ 3267075 w 7077813"/>
              <a:gd name="connsiteY1" fmla="*/ 2895600 h 3269661"/>
              <a:gd name="connsiteX2" fmla="*/ 5876925 w 7077813"/>
              <a:gd name="connsiteY2" fmla="*/ 3248025 h 3269661"/>
              <a:gd name="connsiteX3" fmla="*/ 7071360 w 7077813"/>
              <a:gd name="connsiteY3" fmla="*/ 2373630 h 3269661"/>
              <a:gd name="connsiteX4" fmla="*/ 4810125 w 7077813"/>
              <a:gd name="connsiteY4" fmla="*/ 1609725 h 3269661"/>
              <a:gd name="connsiteX5" fmla="*/ 6096000 w 7077813"/>
              <a:gd name="connsiteY5" fmla="*/ 873125 h 3269661"/>
              <a:gd name="connsiteX6" fmla="*/ 5334000 w 7077813"/>
              <a:gd name="connsiteY6" fmla="*/ 628650 h 3269661"/>
              <a:gd name="connsiteX7" fmla="*/ 6210300 w 7077813"/>
              <a:gd name="connsiteY7" fmla="*/ 333375 h 3269661"/>
              <a:gd name="connsiteX8" fmla="*/ 6232525 w 7077813"/>
              <a:gd name="connsiteY8" fmla="*/ 247650 h 3269661"/>
              <a:gd name="connsiteX9" fmla="*/ 6572250 w 7077813"/>
              <a:gd name="connsiteY9" fmla="*/ 133350 h 3269661"/>
              <a:gd name="connsiteX10" fmla="*/ 3733800 w 7077813"/>
              <a:gd name="connsiteY10" fmla="*/ 0 h 3269661"/>
              <a:gd name="connsiteX11" fmla="*/ 1485900 w 7077813"/>
              <a:gd name="connsiteY11" fmla="*/ 276225 h 3269661"/>
              <a:gd name="connsiteX12" fmla="*/ 0 w 7077813"/>
              <a:gd name="connsiteY12" fmla="*/ 552450 h 3269661"/>
              <a:gd name="connsiteX13" fmla="*/ 9525 w 7077813"/>
              <a:gd name="connsiteY13" fmla="*/ 638175 h 3269661"/>
              <a:gd name="connsiteX14" fmla="*/ 2028825 w 7077813"/>
              <a:gd name="connsiteY14" fmla="*/ 1000125 h 3269661"/>
              <a:gd name="connsiteX15" fmla="*/ 2695575 w 7077813"/>
              <a:gd name="connsiteY15" fmla="*/ 1266825 h 3269661"/>
              <a:gd name="connsiteX16" fmla="*/ 771525 w 7077813"/>
              <a:gd name="connsiteY16" fmla="*/ 1733550 h 326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77813" h="3269661">
                <a:moveTo>
                  <a:pt x="771525" y="1733550"/>
                </a:moveTo>
                <a:cubicBezTo>
                  <a:pt x="866775" y="2005012"/>
                  <a:pt x="2416175" y="2643188"/>
                  <a:pt x="3267075" y="2895600"/>
                </a:cubicBezTo>
                <a:cubicBezTo>
                  <a:pt x="4117975" y="3148012"/>
                  <a:pt x="5242877" y="3335020"/>
                  <a:pt x="5876925" y="3248025"/>
                </a:cubicBezTo>
                <a:cubicBezTo>
                  <a:pt x="6510973" y="3161030"/>
                  <a:pt x="7149111" y="2512835"/>
                  <a:pt x="7071360" y="2373630"/>
                </a:cubicBezTo>
                <a:cubicBezTo>
                  <a:pt x="6963211" y="2180002"/>
                  <a:pt x="4972685" y="1859809"/>
                  <a:pt x="4810125" y="1609725"/>
                </a:cubicBezTo>
                <a:cubicBezTo>
                  <a:pt x="4647565" y="1359641"/>
                  <a:pt x="6276998" y="972172"/>
                  <a:pt x="6096000" y="873125"/>
                </a:cubicBezTo>
                <a:cubicBezTo>
                  <a:pt x="5836135" y="730920"/>
                  <a:pt x="5053279" y="723241"/>
                  <a:pt x="5334000" y="628650"/>
                </a:cubicBezTo>
                <a:lnTo>
                  <a:pt x="6210300" y="333375"/>
                </a:lnTo>
                <a:cubicBezTo>
                  <a:pt x="6364288" y="263525"/>
                  <a:pt x="6172200" y="280988"/>
                  <a:pt x="6232525" y="247650"/>
                </a:cubicBezTo>
                <a:cubicBezTo>
                  <a:pt x="6292850" y="214312"/>
                  <a:pt x="6802437" y="155575"/>
                  <a:pt x="6572250" y="133350"/>
                </a:cubicBezTo>
                <a:lnTo>
                  <a:pt x="3733800" y="0"/>
                </a:lnTo>
                <a:lnTo>
                  <a:pt x="1485900" y="276225"/>
                </a:lnTo>
                <a:lnTo>
                  <a:pt x="0" y="552450"/>
                </a:lnTo>
                <a:lnTo>
                  <a:pt x="9525" y="638175"/>
                </a:lnTo>
                <a:lnTo>
                  <a:pt x="2028825" y="1000125"/>
                </a:lnTo>
                <a:cubicBezTo>
                  <a:pt x="2251075" y="1089025"/>
                  <a:pt x="2587625" y="1184275"/>
                  <a:pt x="2695575" y="1266825"/>
                </a:cubicBezTo>
                <a:lnTo>
                  <a:pt x="771525" y="1733550"/>
                </a:lnTo>
                <a:close/>
              </a:path>
            </a:pathLst>
          </a:cu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5"/>
          <p:cNvSpPr txBox="1">
            <a:spLocks noChangeArrowheads="1"/>
          </p:cNvSpPr>
          <p:nvPr/>
        </p:nvSpPr>
        <p:spPr bwMode="auto">
          <a:xfrm>
            <a:off x="4648200" y="1742925"/>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13" name="Text Box 15"/>
          <p:cNvSpPr txBox="1">
            <a:spLocks noChangeArrowheads="1"/>
          </p:cNvSpPr>
          <p:nvPr/>
        </p:nvSpPr>
        <p:spPr bwMode="auto">
          <a:xfrm>
            <a:off x="5562600" y="3714690"/>
            <a:ext cx="120319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10" name="Line 8"/>
          <p:cNvSpPr>
            <a:spLocks noChangeShapeType="1"/>
          </p:cNvSpPr>
          <p:nvPr/>
        </p:nvSpPr>
        <p:spPr bwMode="auto">
          <a:xfrm>
            <a:off x="1447800" y="1733490"/>
            <a:ext cx="381000" cy="838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1" name="Text Box 15"/>
          <p:cNvSpPr txBox="1">
            <a:spLocks noChangeArrowheads="1"/>
          </p:cNvSpPr>
          <p:nvPr/>
        </p:nvSpPr>
        <p:spPr bwMode="auto">
          <a:xfrm>
            <a:off x="457200" y="1352490"/>
            <a:ext cx="122223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upper tell</a:t>
            </a:r>
          </a:p>
        </p:txBody>
      </p:sp>
    </p:spTree>
    <p:extLst>
      <p:ext uri="{BB962C8B-B14F-4D97-AF65-F5344CB8AC3E}">
        <p14:creationId xmlns:p14="http://schemas.microsoft.com/office/powerpoint/2010/main" val="3370073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Mount Tabor, Jezreel Valley, and the Hill of Moreh (aerial view from the west)</a:t>
            </a:r>
          </a:p>
        </p:txBody>
      </p:sp>
      <p:sp>
        <p:nvSpPr>
          <p:cNvPr id="4" name="Text Placeholder 3"/>
          <p:cNvSpPr>
            <a:spLocks noGrp="1"/>
          </p:cNvSpPr>
          <p:nvPr>
            <p:ph type="body" sz="quarter" idx="12"/>
          </p:nvPr>
        </p:nvSpPr>
        <p:spPr/>
        <p:txBody>
          <a:bodyPr/>
          <a:lstStyle/>
          <a:p>
            <a:r>
              <a:rPr lang="en-US" dirty="0"/>
              <a:t>4:14</a:t>
            </a:r>
          </a:p>
        </p:txBody>
      </p:sp>
      <p:sp>
        <p:nvSpPr>
          <p:cNvPr id="2" name="Title 1"/>
          <p:cNvSpPr>
            <a:spLocks noGrp="1"/>
          </p:cNvSpPr>
          <p:nvPr>
            <p:ph type="title"/>
          </p:nvPr>
        </p:nvSpPr>
        <p:spPr/>
        <p:txBody>
          <a:bodyPr/>
          <a:lstStyle/>
          <a:p>
            <a:r>
              <a:rPr lang="en-US" dirty="0"/>
              <a:t>So Barak went down from Mount Tabor with ten thousand men after him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466"/>
            <a:ext cx="9144000" cy="5148072"/>
          </a:xfrm>
          <a:prstGeom prst="rect">
            <a:avLst/>
          </a:prstGeom>
        </p:spPr>
      </p:pic>
      <p:sp>
        <p:nvSpPr>
          <p:cNvPr id="21" name="Freeform 20"/>
          <p:cNvSpPr/>
          <p:nvPr/>
        </p:nvSpPr>
        <p:spPr>
          <a:xfrm>
            <a:off x="1116807" y="2416970"/>
            <a:ext cx="1150144" cy="172172"/>
          </a:xfrm>
          <a:custGeom>
            <a:avLst/>
            <a:gdLst>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76038"/>
              <a:gd name="connsiteX1" fmla="*/ 1400175 w 1400175"/>
              <a:gd name="connsiteY1" fmla="*/ 157162 h 176038"/>
              <a:gd name="connsiteX2" fmla="*/ 885825 w 1400175"/>
              <a:gd name="connsiteY2" fmla="*/ 166687 h 176038"/>
              <a:gd name="connsiteX3" fmla="*/ 400050 w 1400175"/>
              <a:gd name="connsiteY3" fmla="*/ 38100 h 176038"/>
              <a:gd name="connsiteX4" fmla="*/ 0 w 1400175"/>
              <a:gd name="connsiteY4" fmla="*/ 0 h 176038"/>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950119 w 1150144"/>
              <a:gd name="connsiteY0" fmla="*/ 83344 h 172172"/>
              <a:gd name="connsiteX1" fmla="*/ 1150144 w 1150144"/>
              <a:gd name="connsiteY1" fmla="*/ 150019 h 172172"/>
              <a:gd name="connsiteX2" fmla="*/ 731044 w 1150144"/>
              <a:gd name="connsiteY2" fmla="*/ 164306 h 172172"/>
              <a:gd name="connsiteX3" fmla="*/ 245269 w 1150144"/>
              <a:gd name="connsiteY3" fmla="*/ 35719 h 172172"/>
              <a:gd name="connsiteX4" fmla="*/ 0 w 1150144"/>
              <a:gd name="connsiteY4" fmla="*/ 0 h 17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44" h="172172">
                <a:moveTo>
                  <a:pt x="950119" y="83344"/>
                </a:moveTo>
                <a:cubicBezTo>
                  <a:pt x="1016794" y="105569"/>
                  <a:pt x="1126332" y="118269"/>
                  <a:pt x="1150144" y="150019"/>
                </a:cubicBezTo>
                <a:cubicBezTo>
                  <a:pt x="1113632" y="163513"/>
                  <a:pt x="881857" y="183356"/>
                  <a:pt x="731044" y="164306"/>
                </a:cubicBezTo>
                <a:cubicBezTo>
                  <a:pt x="580232" y="145256"/>
                  <a:pt x="367110" y="63103"/>
                  <a:pt x="245269" y="35719"/>
                </a:cubicBezTo>
                <a:cubicBezTo>
                  <a:pt x="123428" y="8335"/>
                  <a:pt x="133350" y="12700"/>
                  <a:pt x="0" y="0"/>
                </a:cubicBezTo>
              </a:path>
            </a:pathLst>
          </a:custGeom>
          <a:noFill/>
          <a:ln w="25400" cap="rnd">
            <a:solidFill>
              <a:srgbClr val="93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076325" y="2447925"/>
            <a:ext cx="738188" cy="498158"/>
          </a:xfrm>
          <a:custGeom>
            <a:avLst/>
            <a:gdLst>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119488"/>
              <a:gd name="connsiteY0" fmla="*/ 0 h 528638"/>
              <a:gd name="connsiteX1" fmla="*/ 190500 w 1119488"/>
              <a:gd name="connsiteY1" fmla="*/ 247650 h 528638"/>
              <a:gd name="connsiteX2" fmla="*/ 1066800 w 1119488"/>
              <a:gd name="connsiteY2" fmla="*/ 316706 h 528638"/>
              <a:gd name="connsiteX3" fmla="*/ 905828 w 1119488"/>
              <a:gd name="connsiteY3" fmla="*/ 528638 h 528638"/>
              <a:gd name="connsiteX0" fmla="*/ 0 w 905828"/>
              <a:gd name="connsiteY0" fmla="*/ 0 h 528638"/>
              <a:gd name="connsiteX1" fmla="*/ 190500 w 905828"/>
              <a:gd name="connsiteY1" fmla="*/ 247650 h 528638"/>
              <a:gd name="connsiteX2" fmla="*/ 502920 w 905828"/>
              <a:gd name="connsiteY2" fmla="*/ 362426 h 528638"/>
              <a:gd name="connsiteX3" fmla="*/ 905828 w 905828"/>
              <a:gd name="connsiteY3" fmla="*/ 528638 h 528638"/>
              <a:gd name="connsiteX0" fmla="*/ 0 w 905828"/>
              <a:gd name="connsiteY0" fmla="*/ 0 h 528638"/>
              <a:gd name="connsiteX1" fmla="*/ 190500 w 905828"/>
              <a:gd name="connsiteY1" fmla="*/ 247650 h 528638"/>
              <a:gd name="connsiteX2" fmla="*/ 502920 w 905828"/>
              <a:gd name="connsiteY2" fmla="*/ 362426 h 528638"/>
              <a:gd name="connsiteX3" fmla="*/ 905828 w 905828"/>
              <a:gd name="connsiteY3" fmla="*/ 528638 h 528638"/>
              <a:gd name="connsiteX0" fmla="*/ 0 w 905828"/>
              <a:gd name="connsiteY0" fmla="*/ 0 h 528638"/>
              <a:gd name="connsiteX1" fmla="*/ 190500 w 905828"/>
              <a:gd name="connsiteY1" fmla="*/ 247650 h 528638"/>
              <a:gd name="connsiteX2" fmla="*/ 502920 w 905828"/>
              <a:gd name="connsiteY2" fmla="*/ 362426 h 528638"/>
              <a:gd name="connsiteX3" fmla="*/ 905828 w 905828"/>
              <a:gd name="connsiteY3" fmla="*/ 528638 h 528638"/>
              <a:gd name="connsiteX0" fmla="*/ 0 w 905828"/>
              <a:gd name="connsiteY0" fmla="*/ 0 h 528638"/>
              <a:gd name="connsiteX1" fmla="*/ 121920 w 905828"/>
              <a:gd name="connsiteY1" fmla="*/ 240030 h 528638"/>
              <a:gd name="connsiteX2" fmla="*/ 502920 w 905828"/>
              <a:gd name="connsiteY2" fmla="*/ 362426 h 528638"/>
              <a:gd name="connsiteX3" fmla="*/ 905828 w 905828"/>
              <a:gd name="connsiteY3" fmla="*/ 528638 h 528638"/>
              <a:gd name="connsiteX0" fmla="*/ 0 w 837248"/>
              <a:gd name="connsiteY0" fmla="*/ 0 h 505778"/>
              <a:gd name="connsiteX1" fmla="*/ 121920 w 837248"/>
              <a:gd name="connsiteY1" fmla="*/ 240030 h 505778"/>
              <a:gd name="connsiteX2" fmla="*/ 502920 w 837248"/>
              <a:gd name="connsiteY2" fmla="*/ 362426 h 505778"/>
              <a:gd name="connsiteX3" fmla="*/ 837248 w 837248"/>
              <a:gd name="connsiteY3" fmla="*/ 505778 h 505778"/>
              <a:gd name="connsiteX0" fmla="*/ 0 w 837248"/>
              <a:gd name="connsiteY0" fmla="*/ 0 h 505778"/>
              <a:gd name="connsiteX1" fmla="*/ 121920 w 837248"/>
              <a:gd name="connsiteY1" fmla="*/ 240030 h 505778"/>
              <a:gd name="connsiteX2" fmla="*/ 837248 w 837248"/>
              <a:gd name="connsiteY2" fmla="*/ 505778 h 505778"/>
              <a:gd name="connsiteX0" fmla="*/ 0 w 669608"/>
              <a:gd name="connsiteY0" fmla="*/ 0 h 444818"/>
              <a:gd name="connsiteX1" fmla="*/ 121920 w 669608"/>
              <a:gd name="connsiteY1" fmla="*/ 240030 h 444818"/>
              <a:gd name="connsiteX2" fmla="*/ 669608 w 669608"/>
              <a:gd name="connsiteY2" fmla="*/ 444818 h 444818"/>
              <a:gd name="connsiteX0" fmla="*/ 0 w 738188"/>
              <a:gd name="connsiteY0" fmla="*/ 0 h 498158"/>
              <a:gd name="connsiteX1" fmla="*/ 121920 w 738188"/>
              <a:gd name="connsiteY1" fmla="*/ 240030 h 498158"/>
              <a:gd name="connsiteX2" fmla="*/ 738188 w 738188"/>
              <a:gd name="connsiteY2" fmla="*/ 498158 h 498158"/>
              <a:gd name="connsiteX0" fmla="*/ 0 w 738188"/>
              <a:gd name="connsiteY0" fmla="*/ 0 h 498158"/>
              <a:gd name="connsiteX1" fmla="*/ 121920 w 738188"/>
              <a:gd name="connsiteY1" fmla="*/ 240030 h 498158"/>
              <a:gd name="connsiteX2" fmla="*/ 738188 w 738188"/>
              <a:gd name="connsiteY2" fmla="*/ 498158 h 498158"/>
              <a:gd name="connsiteX0" fmla="*/ 0 w 738188"/>
              <a:gd name="connsiteY0" fmla="*/ 0 h 498158"/>
              <a:gd name="connsiteX1" fmla="*/ 121920 w 738188"/>
              <a:gd name="connsiteY1" fmla="*/ 240030 h 498158"/>
              <a:gd name="connsiteX2" fmla="*/ 738188 w 738188"/>
              <a:gd name="connsiteY2" fmla="*/ 498158 h 498158"/>
              <a:gd name="connsiteX0" fmla="*/ 0 w 738188"/>
              <a:gd name="connsiteY0" fmla="*/ 0 h 498158"/>
              <a:gd name="connsiteX1" fmla="*/ 121920 w 738188"/>
              <a:gd name="connsiteY1" fmla="*/ 240030 h 498158"/>
              <a:gd name="connsiteX2" fmla="*/ 738188 w 738188"/>
              <a:gd name="connsiteY2" fmla="*/ 498158 h 498158"/>
            </a:gdLst>
            <a:ahLst/>
            <a:cxnLst>
              <a:cxn ang="0">
                <a:pos x="connsiteX0" y="connsiteY0"/>
              </a:cxn>
              <a:cxn ang="0">
                <a:pos x="connsiteX1" y="connsiteY1"/>
              </a:cxn>
              <a:cxn ang="0">
                <a:pos x="connsiteX2" y="connsiteY2"/>
              </a:cxn>
            </a:cxnLst>
            <a:rect l="l" t="t" r="r" b="b"/>
            <a:pathLst>
              <a:path w="738188" h="498158">
                <a:moveTo>
                  <a:pt x="0" y="0"/>
                </a:moveTo>
                <a:cubicBezTo>
                  <a:pt x="63500" y="82550"/>
                  <a:pt x="67469" y="164624"/>
                  <a:pt x="121920" y="240030"/>
                </a:cubicBezTo>
                <a:cubicBezTo>
                  <a:pt x="277392" y="291782"/>
                  <a:pt x="589161" y="442794"/>
                  <a:pt x="738188" y="498158"/>
                </a:cubicBezTo>
              </a:path>
            </a:pathLst>
          </a:custGeom>
          <a:noFill/>
          <a:ln w="25400" cap="rnd">
            <a:solidFill>
              <a:srgbClr val="93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a:spLocks noChangeArrowheads="1"/>
          </p:cNvSpPr>
          <p:nvPr/>
        </p:nvSpPr>
        <p:spPr bwMode="auto">
          <a:xfrm rot="1352523">
            <a:off x="503467" y="2670525"/>
            <a:ext cx="1249060"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Barak’s charge</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5" name="Text Box 16"/>
          <p:cNvSpPr txBox="1">
            <a:spLocks noChangeArrowheads="1"/>
          </p:cNvSpPr>
          <p:nvPr/>
        </p:nvSpPr>
        <p:spPr bwMode="auto">
          <a:xfrm>
            <a:off x="1186250" y="2148403"/>
            <a:ext cx="2496197"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Barak and Deborah with 10,000</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8" name="Text Box 16"/>
          <p:cNvSpPr txBox="1">
            <a:spLocks noChangeArrowheads="1"/>
          </p:cNvSpPr>
          <p:nvPr/>
        </p:nvSpPr>
        <p:spPr bwMode="auto">
          <a:xfrm>
            <a:off x="387517" y="1617805"/>
            <a:ext cx="1149674"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9" name="Text Box 16"/>
          <p:cNvSpPr txBox="1">
            <a:spLocks noChangeArrowheads="1"/>
          </p:cNvSpPr>
          <p:nvPr/>
        </p:nvSpPr>
        <p:spPr bwMode="auto">
          <a:xfrm>
            <a:off x="6835386" y="1968751"/>
            <a:ext cx="114646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4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0" name="Freeform 19"/>
          <p:cNvSpPr/>
          <p:nvPr/>
        </p:nvSpPr>
        <p:spPr>
          <a:xfrm>
            <a:off x="977347" y="3055131"/>
            <a:ext cx="2705100" cy="2683669"/>
          </a:xfrm>
          <a:custGeom>
            <a:avLst/>
            <a:gdLst>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4306 w 4800600"/>
              <a:gd name="connsiteY3" fmla="*/ 107156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4306 w 4800600"/>
              <a:gd name="connsiteY3" fmla="*/ 107156 h 2857500"/>
              <a:gd name="connsiteX4" fmla="*/ 0 w 4800600"/>
              <a:gd name="connsiteY4" fmla="*/ 152400 h 2857500"/>
              <a:gd name="connsiteX5" fmla="*/ 114300 w 4800600"/>
              <a:gd name="connsiteY5" fmla="*/ 0 h 2857500"/>
              <a:gd name="connsiteX6" fmla="*/ 342900 w 4800600"/>
              <a:gd name="connsiteY6" fmla="*/ 38100 h 2857500"/>
              <a:gd name="connsiteX7" fmla="*/ 223838 w 4800600"/>
              <a:gd name="connsiteY7" fmla="*/ 78581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14863 w 4729163"/>
              <a:gd name="connsiteY0" fmla="*/ 2857500 h 2857500"/>
              <a:gd name="connsiteX1" fmla="*/ 1871663 w 4729163"/>
              <a:gd name="connsiteY1" fmla="*/ 1682115 h 2857500"/>
              <a:gd name="connsiteX2" fmla="*/ 882968 w 4729163"/>
              <a:gd name="connsiteY2" fmla="*/ 626745 h 2857500"/>
              <a:gd name="connsiteX3" fmla="*/ 92869 w 4729163"/>
              <a:gd name="connsiteY3" fmla="*/ 107156 h 2857500"/>
              <a:gd name="connsiteX4" fmla="*/ 0 w 4729163"/>
              <a:gd name="connsiteY4" fmla="*/ 159544 h 2857500"/>
              <a:gd name="connsiteX5" fmla="*/ 42863 w 4729163"/>
              <a:gd name="connsiteY5" fmla="*/ 0 h 2857500"/>
              <a:gd name="connsiteX6" fmla="*/ 271463 w 4729163"/>
              <a:gd name="connsiteY6" fmla="*/ 38100 h 2857500"/>
              <a:gd name="connsiteX7" fmla="*/ 152401 w 4729163"/>
              <a:gd name="connsiteY7" fmla="*/ 78581 h 2857500"/>
              <a:gd name="connsiteX8" fmla="*/ 1528763 w 4729163"/>
              <a:gd name="connsiteY8" fmla="*/ 723900 h 2857500"/>
              <a:gd name="connsiteX9" fmla="*/ 2629853 w 4729163"/>
              <a:gd name="connsiteY9" fmla="*/ 1339215 h 2857500"/>
              <a:gd name="connsiteX10" fmla="*/ 4729163 w 4729163"/>
              <a:gd name="connsiteY10" fmla="*/ 1895475 h 2857500"/>
              <a:gd name="connsiteX11" fmla="*/ 4614863 w 4729163"/>
              <a:gd name="connsiteY11" fmla="*/ 2857500 h 2857500"/>
              <a:gd name="connsiteX0" fmla="*/ 4614863 w 4729163"/>
              <a:gd name="connsiteY0" fmla="*/ 2857500 h 2857500"/>
              <a:gd name="connsiteX1" fmla="*/ 1871663 w 4729163"/>
              <a:gd name="connsiteY1" fmla="*/ 1682115 h 2857500"/>
              <a:gd name="connsiteX2" fmla="*/ 882968 w 4729163"/>
              <a:gd name="connsiteY2" fmla="*/ 626745 h 2857500"/>
              <a:gd name="connsiteX3" fmla="*/ 92869 w 4729163"/>
              <a:gd name="connsiteY3" fmla="*/ 107156 h 2857500"/>
              <a:gd name="connsiteX4" fmla="*/ 0 w 4729163"/>
              <a:gd name="connsiteY4" fmla="*/ 159544 h 2857500"/>
              <a:gd name="connsiteX5" fmla="*/ 42863 w 4729163"/>
              <a:gd name="connsiteY5" fmla="*/ 0 h 2857500"/>
              <a:gd name="connsiteX6" fmla="*/ 259557 w 4729163"/>
              <a:gd name="connsiteY6" fmla="*/ 54769 h 2857500"/>
              <a:gd name="connsiteX7" fmla="*/ 152401 w 4729163"/>
              <a:gd name="connsiteY7" fmla="*/ 78581 h 2857500"/>
              <a:gd name="connsiteX8" fmla="*/ 1528763 w 4729163"/>
              <a:gd name="connsiteY8" fmla="*/ 723900 h 2857500"/>
              <a:gd name="connsiteX9" fmla="*/ 2629853 w 4729163"/>
              <a:gd name="connsiteY9" fmla="*/ 1339215 h 2857500"/>
              <a:gd name="connsiteX10" fmla="*/ 4729163 w 4729163"/>
              <a:gd name="connsiteY10" fmla="*/ 1895475 h 2857500"/>
              <a:gd name="connsiteX11" fmla="*/ 4614863 w 4729163"/>
              <a:gd name="connsiteY11" fmla="*/ 2857500 h 2857500"/>
              <a:gd name="connsiteX0" fmla="*/ 4614863 w 4729163"/>
              <a:gd name="connsiteY0" fmla="*/ 2838450 h 2838450"/>
              <a:gd name="connsiteX1" fmla="*/ 1871663 w 4729163"/>
              <a:gd name="connsiteY1" fmla="*/ 1663065 h 2838450"/>
              <a:gd name="connsiteX2" fmla="*/ 882968 w 4729163"/>
              <a:gd name="connsiteY2" fmla="*/ 607695 h 2838450"/>
              <a:gd name="connsiteX3" fmla="*/ 92869 w 4729163"/>
              <a:gd name="connsiteY3" fmla="*/ 88106 h 2838450"/>
              <a:gd name="connsiteX4" fmla="*/ 0 w 4729163"/>
              <a:gd name="connsiteY4" fmla="*/ 140494 h 2838450"/>
              <a:gd name="connsiteX5" fmla="*/ 19050 w 4729163"/>
              <a:gd name="connsiteY5" fmla="*/ 0 h 2838450"/>
              <a:gd name="connsiteX6" fmla="*/ 259557 w 4729163"/>
              <a:gd name="connsiteY6" fmla="*/ 35719 h 2838450"/>
              <a:gd name="connsiteX7" fmla="*/ 152401 w 4729163"/>
              <a:gd name="connsiteY7" fmla="*/ 59531 h 2838450"/>
              <a:gd name="connsiteX8" fmla="*/ 1528763 w 4729163"/>
              <a:gd name="connsiteY8" fmla="*/ 704850 h 2838450"/>
              <a:gd name="connsiteX9" fmla="*/ 2629853 w 4729163"/>
              <a:gd name="connsiteY9" fmla="*/ 1320165 h 2838450"/>
              <a:gd name="connsiteX10" fmla="*/ 4729163 w 4729163"/>
              <a:gd name="connsiteY10" fmla="*/ 1876425 h 2838450"/>
              <a:gd name="connsiteX11" fmla="*/ 4614863 w 4729163"/>
              <a:gd name="connsiteY11" fmla="*/ 2838450 h 2838450"/>
              <a:gd name="connsiteX0" fmla="*/ 4614863 w 4729163"/>
              <a:gd name="connsiteY0" fmla="*/ 2817019 h 2817019"/>
              <a:gd name="connsiteX1" fmla="*/ 1871663 w 4729163"/>
              <a:gd name="connsiteY1" fmla="*/ 1641634 h 2817019"/>
              <a:gd name="connsiteX2" fmla="*/ 882968 w 4729163"/>
              <a:gd name="connsiteY2" fmla="*/ 586264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4614863 w 4729163"/>
              <a:gd name="connsiteY0" fmla="*/ 2817019 h 2817019"/>
              <a:gd name="connsiteX1" fmla="*/ 1871663 w 4729163"/>
              <a:gd name="connsiteY1" fmla="*/ 1641634 h 2817019"/>
              <a:gd name="connsiteX2" fmla="*/ 882968 w 4729163"/>
              <a:gd name="connsiteY2" fmla="*/ 586264 h 2817019"/>
              <a:gd name="connsiteX3" fmla="*/ 316706 w 4729163"/>
              <a:gd name="connsiteY3" fmla="*/ 688193 h 2817019"/>
              <a:gd name="connsiteX4" fmla="*/ 92869 w 4729163"/>
              <a:gd name="connsiteY4" fmla="*/ 66675 h 2817019"/>
              <a:gd name="connsiteX5" fmla="*/ 0 w 4729163"/>
              <a:gd name="connsiteY5" fmla="*/ 119063 h 2817019"/>
              <a:gd name="connsiteX6" fmla="*/ 9525 w 4729163"/>
              <a:gd name="connsiteY6" fmla="*/ 0 h 2817019"/>
              <a:gd name="connsiteX7" fmla="*/ 259557 w 4729163"/>
              <a:gd name="connsiteY7" fmla="*/ 14288 h 2817019"/>
              <a:gd name="connsiteX8" fmla="*/ 152401 w 4729163"/>
              <a:gd name="connsiteY8" fmla="*/ 38100 h 2817019"/>
              <a:gd name="connsiteX9" fmla="*/ 1528763 w 4729163"/>
              <a:gd name="connsiteY9" fmla="*/ 683419 h 2817019"/>
              <a:gd name="connsiteX10" fmla="*/ 2629853 w 4729163"/>
              <a:gd name="connsiteY10" fmla="*/ 1298734 h 2817019"/>
              <a:gd name="connsiteX11" fmla="*/ 4729163 w 4729163"/>
              <a:gd name="connsiteY11" fmla="*/ 1854994 h 2817019"/>
              <a:gd name="connsiteX12" fmla="*/ 4614863 w 4729163"/>
              <a:gd name="connsiteY12" fmla="*/ 2817019 h 2817019"/>
              <a:gd name="connsiteX0" fmla="*/ 4614863 w 4729163"/>
              <a:gd name="connsiteY0" fmla="*/ 2817019 h 2817019"/>
              <a:gd name="connsiteX1" fmla="*/ 1871663 w 4729163"/>
              <a:gd name="connsiteY1" fmla="*/ 1641634 h 2817019"/>
              <a:gd name="connsiteX2" fmla="*/ 316706 w 4729163"/>
              <a:gd name="connsiteY2" fmla="*/ 688193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4614863 w 4729163"/>
              <a:gd name="connsiteY0" fmla="*/ 2817019 h 2817019"/>
              <a:gd name="connsiteX1" fmla="*/ 481013 w 4729163"/>
              <a:gd name="connsiteY1" fmla="*/ 1898809 h 2817019"/>
              <a:gd name="connsiteX2" fmla="*/ 316706 w 4729163"/>
              <a:gd name="connsiteY2" fmla="*/ 688193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113042 w 5313692"/>
              <a:gd name="connsiteY0" fmla="*/ 2731294 h 2731294"/>
              <a:gd name="connsiteX1" fmla="*/ 1065542 w 5313692"/>
              <a:gd name="connsiteY1" fmla="*/ 1898809 h 2731294"/>
              <a:gd name="connsiteX2" fmla="*/ 901235 w 5313692"/>
              <a:gd name="connsiteY2" fmla="*/ 688193 h 2731294"/>
              <a:gd name="connsiteX3" fmla="*/ 677398 w 5313692"/>
              <a:gd name="connsiteY3" fmla="*/ 66675 h 2731294"/>
              <a:gd name="connsiteX4" fmla="*/ 584529 w 5313692"/>
              <a:gd name="connsiteY4" fmla="*/ 119063 h 2731294"/>
              <a:gd name="connsiteX5" fmla="*/ 594054 w 5313692"/>
              <a:gd name="connsiteY5" fmla="*/ 0 h 2731294"/>
              <a:gd name="connsiteX6" fmla="*/ 844086 w 5313692"/>
              <a:gd name="connsiteY6" fmla="*/ 14288 h 2731294"/>
              <a:gd name="connsiteX7" fmla="*/ 736930 w 5313692"/>
              <a:gd name="connsiteY7" fmla="*/ 38100 h 2731294"/>
              <a:gd name="connsiteX8" fmla="*/ 2113292 w 5313692"/>
              <a:gd name="connsiteY8" fmla="*/ 683419 h 2731294"/>
              <a:gd name="connsiteX9" fmla="*/ 3214382 w 5313692"/>
              <a:gd name="connsiteY9" fmla="*/ 1298734 h 2731294"/>
              <a:gd name="connsiteX10" fmla="*/ 5313692 w 5313692"/>
              <a:gd name="connsiteY10" fmla="*/ 1854994 h 2731294"/>
              <a:gd name="connsiteX11" fmla="*/ 113042 w 5313692"/>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323624 w 5524274"/>
              <a:gd name="connsiteY0" fmla="*/ 2731294 h 2731303"/>
              <a:gd name="connsiteX1" fmla="*/ 618899 w 5524274"/>
              <a:gd name="connsiteY1" fmla="*/ 1870234 h 2731303"/>
              <a:gd name="connsiteX2" fmla="*/ 1111817 w 5524274"/>
              <a:gd name="connsiteY2" fmla="*/ 688193 h 2731303"/>
              <a:gd name="connsiteX3" fmla="*/ 887980 w 5524274"/>
              <a:gd name="connsiteY3" fmla="*/ 66675 h 2731303"/>
              <a:gd name="connsiteX4" fmla="*/ 795111 w 5524274"/>
              <a:gd name="connsiteY4" fmla="*/ 119063 h 2731303"/>
              <a:gd name="connsiteX5" fmla="*/ 804636 w 5524274"/>
              <a:gd name="connsiteY5" fmla="*/ 0 h 2731303"/>
              <a:gd name="connsiteX6" fmla="*/ 1054668 w 5524274"/>
              <a:gd name="connsiteY6" fmla="*/ 14288 h 2731303"/>
              <a:gd name="connsiteX7" fmla="*/ 947512 w 5524274"/>
              <a:gd name="connsiteY7" fmla="*/ 38100 h 2731303"/>
              <a:gd name="connsiteX8" fmla="*/ 2323874 w 5524274"/>
              <a:gd name="connsiteY8" fmla="*/ 683419 h 2731303"/>
              <a:gd name="connsiteX9" fmla="*/ 3424964 w 5524274"/>
              <a:gd name="connsiteY9" fmla="*/ 1298734 h 2731303"/>
              <a:gd name="connsiteX10" fmla="*/ 5524274 w 5524274"/>
              <a:gd name="connsiteY10" fmla="*/ 1854994 h 2731303"/>
              <a:gd name="connsiteX11" fmla="*/ 323624 w 5524274"/>
              <a:gd name="connsiteY11" fmla="*/ 2731294 h 2731303"/>
              <a:gd name="connsiteX0" fmla="*/ 335918 w 5536568"/>
              <a:gd name="connsiteY0" fmla="*/ 2731294 h 2731303"/>
              <a:gd name="connsiteX1" fmla="*/ 631193 w 5536568"/>
              <a:gd name="connsiteY1" fmla="*/ 1870234 h 2731303"/>
              <a:gd name="connsiteX2" fmla="*/ 1124111 w 5536568"/>
              <a:gd name="connsiteY2" fmla="*/ 688193 h 2731303"/>
              <a:gd name="connsiteX3" fmla="*/ 900274 w 5536568"/>
              <a:gd name="connsiteY3" fmla="*/ 66675 h 2731303"/>
              <a:gd name="connsiteX4" fmla="*/ 807405 w 5536568"/>
              <a:gd name="connsiteY4" fmla="*/ 119063 h 2731303"/>
              <a:gd name="connsiteX5" fmla="*/ 816930 w 5536568"/>
              <a:gd name="connsiteY5" fmla="*/ 0 h 2731303"/>
              <a:gd name="connsiteX6" fmla="*/ 1066962 w 5536568"/>
              <a:gd name="connsiteY6" fmla="*/ 14288 h 2731303"/>
              <a:gd name="connsiteX7" fmla="*/ 959806 w 5536568"/>
              <a:gd name="connsiteY7" fmla="*/ 38100 h 2731303"/>
              <a:gd name="connsiteX8" fmla="*/ 2336168 w 5536568"/>
              <a:gd name="connsiteY8" fmla="*/ 683419 h 2731303"/>
              <a:gd name="connsiteX9" fmla="*/ 3437258 w 5536568"/>
              <a:gd name="connsiteY9" fmla="*/ 1298734 h 2731303"/>
              <a:gd name="connsiteX10" fmla="*/ 5536568 w 5536568"/>
              <a:gd name="connsiteY10" fmla="*/ 1854994 h 2731303"/>
              <a:gd name="connsiteX11" fmla="*/ 335918 w 5536568"/>
              <a:gd name="connsiteY11" fmla="*/ 2731294 h 2731303"/>
              <a:gd name="connsiteX0" fmla="*/ 335918 w 5536568"/>
              <a:gd name="connsiteY0" fmla="*/ 2731294 h 2731303"/>
              <a:gd name="connsiteX1" fmla="*/ 631193 w 5536568"/>
              <a:gd name="connsiteY1" fmla="*/ 1870234 h 2731303"/>
              <a:gd name="connsiteX2" fmla="*/ 1124111 w 5536568"/>
              <a:gd name="connsiteY2" fmla="*/ 688193 h 2731303"/>
              <a:gd name="connsiteX3" fmla="*/ 900274 w 5536568"/>
              <a:gd name="connsiteY3" fmla="*/ 66675 h 2731303"/>
              <a:gd name="connsiteX4" fmla="*/ 807405 w 5536568"/>
              <a:gd name="connsiteY4" fmla="*/ 119063 h 2731303"/>
              <a:gd name="connsiteX5" fmla="*/ 816930 w 5536568"/>
              <a:gd name="connsiteY5" fmla="*/ 0 h 2731303"/>
              <a:gd name="connsiteX6" fmla="*/ 1066962 w 5536568"/>
              <a:gd name="connsiteY6" fmla="*/ 14288 h 2731303"/>
              <a:gd name="connsiteX7" fmla="*/ 959806 w 5536568"/>
              <a:gd name="connsiteY7" fmla="*/ 38100 h 2731303"/>
              <a:gd name="connsiteX8" fmla="*/ 1926593 w 5536568"/>
              <a:gd name="connsiteY8" fmla="*/ 578644 h 2731303"/>
              <a:gd name="connsiteX9" fmla="*/ 3437258 w 5536568"/>
              <a:gd name="connsiteY9" fmla="*/ 1298734 h 2731303"/>
              <a:gd name="connsiteX10" fmla="*/ 5536568 w 5536568"/>
              <a:gd name="connsiteY10" fmla="*/ 1854994 h 2731303"/>
              <a:gd name="connsiteX11" fmla="*/ 335918 w 5536568"/>
              <a:gd name="connsiteY11" fmla="*/ 2731294 h 2731303"/>
              <a:gd name="connsiteX0" fmla="*/ 335918 w 3608972"/>
              <a:gd name="connsiteY0" fmla="*/ 2731294 h 2731303"/>
              <a:gd name="connsiteX1" fmla="*/ 631193 w 3608972"/>
              <a:gd name="connsiteY1" fmla="*/ 1870234 h 2731303"/>
              <a:gd name="connsiteX2" fmla="*/ 1124111 w 3608972"/>
              <a:gd name="connsiteY2" fmla="*/ 688193 h 2731303"/>
              <a:gd name="connsiteX3" fmla="*/ 900274 w 3608972"/>
              <a:gd name="connsiteY3" fmla="*/ 66675 h 2731303"/>
              <a:gd name="connsiteX4" fmla="*/ 807405 w 3608972"/>
              <a:gd name="connsiteY4" fmla="*/ 119063 h 2731303"/>
              <a:gd name="connsiteX5" fmla="*/ 816930 w 3608972"/>
              <a:gd name="connsiteY5" fmla="*/ 0 h 2731303"/>
              <a:gd name="connsiteX6" fmla="*/ 1066962 w 3608972"/>
              <a:gd name="connsiteY6" fmla="*/ 14288 h 2731303"/>
              <a:gd name="connsiteX7" fmla="*/ 959806 w 3608972"/>
              <a:gd name="connsiteY7" fmla="*/ 38100 h 2731303"/>
              <a:gd name="connsiteX8" fmla="*/ 1926593 w 3608972"/>
              <a:gd name="connsiteY8" fmla="*/ 578644 h 2731303"/>
              <a:gd name="connsiteX9" fmla="*/ 3437258 w 3608972"/>
              <a:gd name="connsiteY9" fmla="*/ 1298734 h 2731303"/>
              <a:gd name="connsiteX10" fmla="*/ 2450468 w 3608972"/>
              <a:gd name="connsiteY10" fmla="*/ 2331244 h 2731303"/>
              <a:gd name="connsiteX11" fmla="*/ 335918 w 3608972"/>
              <a:gd name="connsiteY11" fmla="*/ 2731294 h 2731303"/>
              <a:gd name="connsiteX0" fmla="*/ 335918 w 2510764"/>
              <a:gd name="connsiteY0" fmla="*/ 2731294 h 2731303"/>
              <a:gd name="connsiteX1" fmla="*/ 631193 w 2510764"/>
              <a:gd name="connsiteY1" fmla="*/ 1870234 h 2731303"/>
              <a:gd name="connsiteX2" fmla="*/ 1124111 w 2510764"/>
              <a:gd name="connsiteY2" fmla="*/ 688193 h 2731303"/>
              <a:gd name="connsiteX3" fmla="*/ 900274 w 2510764"/>
              <a:gd name="connsiteY3" fmla="*/ 66675 h 2731303"/>
              <a:gd name="connsiteX4" fmla="*/ 807405 w 2510764"/>
              <a:gd name="connsiteY4" fmla="*/ 119063 h 2731303"/>
              <a:gd name="connsiteX5" fmla="*/ 816930 w 2510764"/>
              <a:gd name="connsiteY5" fmla="*/ 0 h 2731303"/>
              <a:gd name="connsiteX6" fmla="*/ 1066962 w 2510764"/>
              <a:gd name="connsiteY6" fmla="*/ 14288 h 2731303"/>
              <a:gd name="connsiteX7" fmla="*/ 959806 w 2510764"/>
              <a:gd name="connsiteY7" fmla="*/ 38100 h 2731303"/>
              <a:gd name="connsiteX8" fmla="*/ 1926593 w 2510764"/>
              <a:gd name="connsiteY8" fmla="*/ 578644 h 2731303"/>
              <a:gd name="connsiteX9" fmla="*/ 2237108 w 2510764"/>
              <a:gd name="connsiteY9" fmla="*/ 1393984 h 2731303"/>
              <a:gd name="connsiteX10" fmla="*/ 2450468 w 2510764"/>
              <a:gd name="connsiteY10" fmla="*/ 2331244 h 2731303"/>
              <a:gd name="connsiteX11" fmla="*/ 335918 w 2510764"/>
              <a:gd name="connsiteY11" fmla="*/ 2731294 h 2731303"/>
              <a:gd name="connsiteX0" fmla="*/ 335918 w 2450468"/>
              <a:gd name="connsiteY0" fmla="*/ 2731294 h 2731303"/>
              <a:gd name="connsiteX1" fmla="*/ 631193 w 2450468"/>
              <a:gd name="connsiteY1" fmla="*/ 1870234 h 2731303"/>
              <a:gd name="connsiteX2" fmla="*/ 1124111 w 2450468"/>
              <a:gd name="connsiteY2" fmla="*/ 688193 h 2731303"/>
              <a:gd name="connsiteX3" fmla="*/ 900274 w 2450468"/>
              <a:gd name="connsiteY3" fmla="*/ 66675 h 2731303"/>
              <a:gd name="connsiteX4" fmla="*/ 807405 w 2450468"/>
              <a:gd name="connsiteY4" fmla="*/ 119063 h 2731303"/>
              <a:gd name="connsiteX5" fmla="*/ 816930 w 2450468"/>
              <a:gd name="connsiteY5" fmla="*/ 0 h 2731303"/>
              <a:gd name="connsiteX6" fmla="*/ 1066962 w 2450468"/>
              <a:gd name="connsiteY6" fmla="*/ 14288 h 2731303"/>
              <a:gd name="connsiteX7" fmla="*/ 959806 w 2450468"/>
              <a:gd name="connsiteY7" fmla="*/ 38100 h 2731303"/>
              <a:gd name="connsiteX8" fmla="*/ 1926593 w 2450468"/>
              <a:gd name="connsiteY8" fmla="*/ 578644 h 2731303"/>
              <a:gd name="connsiteX9" fmla="*/ 2237108 w 2450468"/>
              <a:gd name="connsiteY9" fmla="*/ 1393984 h 2731303"/>
              <a:gd name="connsiteX10" fmla="*/ 2450468 w 2450468"/>
              <a:gd name="connsiteY10" fmla="*/ 2331244 h 2731303"/>
              <a:gd name="connsiteX11" fmla="*/ 335918 w 2450468"/>
              <a:gd name="connsiteY11" fmla="*/ 2731294 h 2731303"/>
              <a:gd name="connsiteX0" fmla="*/ 335918 w 2450468"/>
              <a:gd name="connsiteY0" fmla="*/ 2731294 h 2731303"/>
              <a:gd name="connsiteX1" fmla="*/ 631193 w 2450468"/>
              <a:gd name="connsiteY1" fmla="*/ 1870234 h 2731303"/>
              <a:gd name="connsiteX2" fmla="*/ 1124111 w 2450468"/>
              <a:gd name="connsiteY2" fmla="*/ 688193 h 2731303"/>
              <a:gd name="connsiteX3" fmla="*/ 900274 w 2450468"/>
              <a:gd name="connsiteY3" fmla="*/ 66675 h 2731303"/>
              <a:gd name="connsiteX4" fmla="*/ 807405 w 2450468"/>
              <a:gd name="connsiteY4" fmla="*/ 119063 h 2731303"/>
              <a:gd name="connsiteX5" fmla="*/ 816930 w 2450468"/>
              <a:gd name="connsiteY5" fmla="*/ 0 h 2731303"/>
              <a:gd name="connsiteX6" fmla="*/ 1066962 w 2450468"/>
              <a:gd name="connsiteY6" fmla="*/ 14288 h 2731303"/>
              <a:gd name="connsiteX7" fmla="*/ 959806 w 2450468"/>
              <a:gd name="connsiteY7" fmla="*/ 38100 h 2731303"/>
              <a:gd name="connsiteX8" fmla="*/ 1926593 w 2450468"/>
              <a:gd name="connsiteY8" fmla="*/ 578644 h 2731303"/>
              <a:gd name="connsiteX9" fmla="*/ 2237108 w 2450468"/>
              <a:gd name="connsiteY9" fmla="*/ 1393984 h 2731303"/>
              <a:gd name="connsiteX10" fmla="*/ 2450468 w 2450468"/>
              <a:gd name="connsiteY10" fmla="*/ 2331244 h 2731303"/>
              <a:gd name="connsiteX11" fmla="*/ 335918 w 2450468"/>
              <a:gd name="connsiteY11" fmla="*/ 2731294 h 2731303"/>
              <a:gd name="connsiteX0" fmla="*/ 335918 w 2440943"/>
              <a:gd name="connsiteY0" fmla="*/ 2731294 h 2731303"/>
              <a:gd name="connsiteX1" fmla="*/ 631193 w 2440943"/>
              <a:gd name="connsiteY1" fmla="*/ 1870234 h 2731303"/>
              <a:gd name="connsiteX2" fmla="*/ 1124111 w 2440943"/>
              <a:gd name="connsiteY2" fmla="*/ 688193 h 2731303"/>
              <a:gd name="connsiteX3" fmla="*/ 900274 w 2440943"/>
              <a:gd name="connsiteY3" fmla="*/ 66675 h 2731303"/>
              <a:gd name="connsiteX4" fmla="*/ 807405 w 2440943"/>
              <a:gd name="connsiteY4" fmla="*/ 119063 h 2731303"/>
              <a:gd name="connsiteX5" fmla="*/ 816930 w 2440943"/>
              <a:gd name="connsiteY5" fmla="*/ 0 h 2731303"/>
              <a:gd name="connsiteX6" fmla="*/ 1066962 w 2440943"/>
              <a:gd name="connsiteY6" fmla="*/ 14288 h 2731303"/>
              <a:gd name="connsiteX7" fmla="*/ 959806 w 2440943"/>
              <a:gd name="connsiteY7" fmla="*/ 38100 h 2731303"/>
              <a:gd name="connsiteX8" fmla="*/ 1926593 w 2440943"/>
              <a:gd name="connsiteY8" fmla="*/ 578644 h 2731303"/>
              <a:gd name="connsiteX9" fmla="*/ 2237108 w 2440943"/>
              <a:gd name="connsiteY9" fmla="*/ 1393984 h 2731303"/>
              <a:gd name="connsiteX10" fmla="*/ 2440943 w 2440943"/>
              <a:gd name="connsiteY10" fmla="*/ 2540794 h 2731303"/>
              <a:gd name="connsiteX11" fmla="*/ 335918 w 2440943"/>
              <a:gd name="connsiteY11" fmla="*/ 2731294 h 2731303"/>
              <a:gd name="connsiteX0" fmla="*/ 335918 w 2440943"/>
              <a:gd name="connsiteY0" fmla="*/ 2731294 h 2731303"/>
              <a:gd name="connsiteX1" fmla="*/ 631193 w 2440943"/>
              <a:gd name="connsiteY1" fmla="*/ 1870234 h 2731303"/>
              <a:gd name="connsiteX2" fmla="*/ 1124111 w 2440943"/>
              <a:gd name="connsiteY2" fmla="*/ 688193 h 2731303"/>
              <a:gd name="connsiteX3" fmla="*/ 900274 w 2440943"/>
              <a:gd name="connsiteY3" fmla="*/ 66675 h 2731303"/>
              <a:gd name="connsiteX4" fmla="*/ 807405 w 2440943"/>
              <a:gd name="connsiteY4" fmla="*/ 119063 h 2731303"/>
              <a:gd name="connsiteX5" fmla="*/ 816930 w 2440943"/>
              <a:gd name="connsiteY5" fmla="*/ 0 h 2731303"/>
              <a:gd name="connsiteX6" fmla="*/ 1066962 w 2440943"/>
              <a:gd name="connsiteY6" fmla="*/ 14288 h 2731303"/>
              <a:gd name="connsiteX7" fmla="*/ 959806 w 2440943"/>
              <a:gd name="connsiteY7" fmla="*/ 38100 h 2731303"/>
              <a:gd name="connsiteX8" fmla="*/ 1926593 w 2440943"/>
              <a:gd name="connsiteY8" fmla="*/ 578644 h 2731303"/>
              <a:gd name="connsiteX9" fmla="*/ 2237108 w 2440943"/>
              <a:gd name="connsiteY9" fmla="*/ 1393984 h 2731303"/>
              <a:gd name="connsiteX10" fmla="*/ 2440943 w 2440943"/>
              <a:gd name="connsiteY10" fmla="*/ 2540794 h 2731303"/>
              <a:gd name="connsiteX11" fmla="*/ 335918 w 2440943"/>
              <a:gd name="connsiteY11" fmla="*/ 2731294 h 2731303"/>
              <a:gd name="connsiteX0" fmla="*/ 341119 w 2446144"/>
              <a:gd name="connsiteY0" fmla="*/ 2731294 h 2731302"/>
              <a:gd name="connsiteX1" fmla="*/ 636394 w 2446144"/>
              <a:gd name="connsiteY1" fmla="*/ 1870234 h 2731302"/>
              <a:gd name="connsiteX2" fmla="*/ 1129312 w 2446144"/>
              <a:gd name="connsiteY2" fmla="*/ 688193 h 2731302"/>
              <a:gd name="connsiteX3" fmla="*/ 905475 w 2446144"/>
              <a:gd name="connsiteY3" fmla="*/ 66675 h 2731302"/>
              <a:gd name="connsiteX4" fmla="*/ 812606 w 2446144"/>
              <a:gd name="connsiteY4" fmla="*/ 119063 h 2731302"/>
              <a:gd name="connsiteX5" fmla="*/ 822131 w 2446144"/>
              <a:gd name="connsiteY5" fmla="*/ 0 h 2731302"/>
              <a:gd name="connsiteX6" fmla="*/ 1072163 w 2446144"/>
              <a:gd name="connsiteY6" fmla="*/ 14288 h 2731302"/>
              <a:gd name="connsiteX7" fmla="*/ 965007 w 2446144"/>
              <a:gd name="connsiteY7" fmla="*/ 38100 h 2731302"/>
              <a:gd name="connsiteX8" fmla="*/ 1931794 w 2446144"/>
              <a:gd name="connsiteY8" fmla="*/ 578644 h 2731302"/>
              <a:gd name="connsiteX9" fmla="*/ 2242309 w 2446144"/>
              <a:gd name="connsiteY9" fmla="*/ 1393984 h 2731302"/>
              <a:gd name="connsiteX10" fmla="*/ 2446144 w 2446144"/>
              <a:gd name="connsiteY10" fmla="*/ 2540794 h 2731302"/>
              <a:gd name="connsiteX11" fmla="*/ 341119 w 2446144"/>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1437 w 2426462"/>
              <a:gd name="connsiteY0" fmla="*/ 2731294 h 2731302"/>
              <a:gd name="connsiteX1" fmla="*/ 616712 w 2426462"/>
              <a:gd name="connsiteY1" fmla="*/ 1870234 h 2731302"/>
              <a:gd name="connsiteX2" fmla="*/ 1090580 w 2426462"/>
              <a:gd name="connsiteY2" fmla="*/ 850118 h 2731302"/>
              <a:gd name="connsiteX3" fmla="*/ 885793 w 2426462"/>
              <a:gd name="connsiteY3" fmla="*/ 66675 h 2731302"/>
              <a:gd name="connsiteX4" fmla="*/ 792924 w 2426462"/>
              <a:gd name="connsiteY4" fmla="*/ 119063 h 2731302"/>
              <a:gd name="connsiteX5" fmla="*/ 802449 w 2426462"/>
              <a:gd name="connsiteY5" fmla="*/ 0 h 2731302"/>
              <a:gd name="connsiteX6" fmla="*/ 1052481 w 2426462"/>
              <a:gd name="connsiteY6" fmla="*/ 14288 h 2731302"/>
              <a:gd name="connsiteX7" fmla="*/ 945325 w 2426462"/>
              <a:gd name="connsiteY7" fmla="*/ 38100 h 2731302"/>
              <a:gd name="connsiteX8" fmla="*/ 1912112 w 2426462"/>
              <a:gd name="connsiteY8" fmla="*/ 578644 h 2731302"/>
              <a:gd name="connsiteX9" fmla="*/ 2222627 w 2426462"/>
              <a:gd name="connsiteY9" fmla="*/ 1393984 h 2731302"/>
              <a:gd name="connsiteX10" fmla="*/ 2426462 w 2426462"/>
              <a:gd name="connsiteY10" fmla="*/ 2540794 h 2731302"/>
              <a:gd name="connsiteX11" fmla="*/ 321437 w 2426462"/>
              <a:gd name="connsiteY11" fmla="*/ 2731294 h 2731302"/>
              <a:gd name="connsiteX0" fmla="*/ 272883 w 2711283"/>
              <a:gd name="connsiteY0" fmla="*/ 2731294 h 2731302"/>
              <a:gd name="connsiteX1" fmla="*/ 901533 w 2711283"/>
              <a:gd name="connsiteY1" fmla="*/ 1870234 h 2731302"/>
              <a:gd name="connsiteX2" fmla="*/ 1375401 w 2711283"/>
              <a:gd name="connsiteY2" fmla="*/ 850118 h 2731302"/>
              <a:gd name="connsiteX3" fmla="*/ 1170614 w 2711283"/>
              <a:gd name="connsiteY3" fmla="*/ 66675 h 2731302"/>
              <a:gd name="connsiteX4" fmla="*/ 1077745 w 2711283"/>
              <a:gd name="connsiteY4" fmla="*/ 119063 h 2731302"/>
              <a:gd name="connsiteX5" fmla="*/ 1087270 w 2711283"/>
              <a:gd name="connsiteY5" fmla="*/ 0 h 2731302"/>
              <a:gd name="connsiteX6" fmla="*/ 1337302 w 2711283"/>
              <a:gd name="connsiteY6" fmla="*/ 14288 h 2731302"/>
              <a:gd name="connsiteX7" fmla="*/ 1230146 w 2711283"/>
              <a:gd name="connsiteY7" fmla="*/ 38100 h 2731302"/>
              <a:gd name="connsiteX8" fmla="*/ 2196933 w 2711283"/>
              <a:gd name="connsiteY8" fmla="*/ 578644 h 2731302"/>
              <a:gd name="connsiteX9" fmla="*/ 2507448 w 2711283"/>
              <a:gd name="connsiteY9" fmla="*/ 1393984 h 2731302"/>
              <a:gd name="connsiteX10" fmla="*/ 2711283 w 2711283"/>
              <a:gd name="connsiteY10" fmla="*/ 2540794 h 2731302"/>
              <a:gd name="connsiteX11" fmla="*/ 272883 w 2711283"/>
              <a:gd name="connsiteY11" fmla="*/ 2731294 h 2731302"/>
              <a:gd name="connsiteX0" fmla="*/ 0 w 2438400"/>
              <a:gd name="connsiteY0" fmla="*/ 2731294 h 2731294"/>
              <a:gd name="connsiteX1" fmla="*/ 628650 w 2438400"/>
              <a:gd name="connsiteY1" fmla="*/ 1870234 h 2731294"/>
              <a:gd name="connsiteX2" fmla="*/ 1102518 w 2438400"/>
              <a:gd name="connsiteY2" fmla="*/ 850118 h 2731294"/>
              <a:gd name="connsiteX3" fmla="*/ 897731 w 2438400"/>
              <a:gd name="connsiteY3" fmla="*/ 66675 h 2731294"/>
              <a:gd name="connsiteX4" fmla="*/ 804862 w 2438400"/>
              <a:gd name="connsiteY4" fmla="*/ 119063 h 2731294"/>
              <a:gd name="connsiteX5" fmla="*/ 814387 w 2438400"/>
              <a:gd name="connsiteY5" fmla="*/ 0 h 2731294"/>
              <a:gd name="connsiteX6" fmla="*/ 1064419 w 2438400"/>
              <a:gd name="connsiteY6" fmla="*/ 14288 h 2731294"/>
              <a:gd name="connsiteX7" fmla="*/ 957263 w 2438400"/>
              <a:gd name="connsiteY7" fmla="*/ 38100 h 2731294"/>
              <a:gd name="connsiteX8" fmla="*/ 1924050 w 2438400"/>
              <a:gd name="connsiteY8" fmla="*/ 578644 h 2731294"/>
              <a:gd name="connsiteX9" fmla="*/ 2234565 w 2438400"/>
              <a:gd name="connsiteY9" fmla="*/ 1393984 h 2731294"/>
              <a:gd name="connsiteX10" fmla="*/ 2438400 w 2438400"/>
              <a:gd name="connsiteY10" fmla="*/ 2540794 h 2731294"/>
              <a:gd name="connsiteX11" fmla="*/ 0 w 2438400"/>
              <a:gd name="connsiteY11" fmla="*/ 2731294 h 2731294"/>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2190750 w 2705100"/>
              <a:gd name="connsiteY8" fmla="*/ 578644 h 2683669"/>
              <a:gd name="connsiteX9" fmla="*/ 2501265 w 2705100"/>
              <a:gd name="connsiteY9" fmla="*/ 1393984 h 2683669"/>
              <a:gd name="connsiteX10" fmla="*/ 2705100 w 2705100"/>
              <a:gd name="connsiteY10" fmla="*/ 2540794 h 2683669"/>
              <a:gd name="connsiteX11" fmla="*/ 0 w 2705100"/>
              <a:gd name="connsiteY11" fmla="*/ 2683669 h 2683669"/>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2190750 w 2705100"/>
              <a:gd name="connsiteY8" fmla="*/ 578644 h 2683669"/>
              <a:gd name="connsiteX9" fmla="*/ 2501265 w 2705100"/>
              <a:gd name="connsiteY9" fmla="*/ 1393984 h 2683669"/>
              <a:gd name="connsiteX10" fmla="*/ 2705100 w 2705100"/>
              <a:gd name="connsiteY10" fmla="*/ 2540794 h 2683669"/>
              <a:gd name="connsiteX11" fmla="*/ 0 w 2705100"/>
              <a:gd name="connsiteY11" fmla="*/ 2683669 h 2683669"/>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1924050 w 2705100"/>
              <a:gd name="connsiteY8" fmla="*/ 521494 h 2683669"/>
              <a:gd name="connsiteX9" fmla="*/ 2501265 w 2705100"/>
              <a:gd name="connsiteY9" fmla="*/ 1393984 h 2683669"/>
              <a:gd name="connsiteX10" fmla="*/ 2705100 w 2705100"/>
              <a:gd name="connsiteY10" fmla="*/ 2540794 h 2683669"/>
              <a:gd name="connsiteX11" fmla="*/ 0 w 2705100"/>
              <a:gd name="connsiteY11" fmla="*/ 2683669 h 268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100" h="2683669">
                <a:moveTo>
                  <a:pt x="0" y="2683669"/>
                </a:moveTo>
                <a:cubicBezTo>
                  <a:pt x="534988" y="2286159"/>
                  <a:pt x="667147" y="2175826"/>
                  <a:pt x="895350" y="1870234"/>
                </a:cubicBezTo>
                <a:cubicBezTo>
                  <a:pt x="1123553" y="1564642"/>
                  <a:pt x="1330861" y="1275291"/>
                  <a:pt x="1369218" y="850118"/>
                </a:cubicBezTo>
                <a:cubicBezTo>
                  <a:pt x="1409991" y="398160"/>
                  <a:pt x="1217215" y="161530"/>
                  <a:pt x="1164431" y="66675"/>
                </a:cubicBezTo>
                <a:lnTo>
                  <a:pt x="1071562" y="119063"/>
                </a:lnTo>
                <a:lnTo>
                  <a:pt x="1081087" y="0"/>
                </a:lnTo>
                <a:lnTo>
                  <a:pt x="1331119" y="14288"/>
                </a:lnTo>
                <a:lnTo>
                  <a:pt x="1223963" y="38100"/>
                </a:lnTo>
                <a:cubicBezTo>
                  <a:pt x="1433513" y="152400"/>
                  <a:pt x="1711166" y="295513"/>
                  <a:pt x="1924050" y="521494"/>
                </a:cubicBezTo>
                <a:cubicBezTo>
                  <a:pt x="2136934" y="747475"/>
                  <a:pt x="2371090" y="1057434"/>
                  <a:pt x="2501265" y="1393984"/>
                </a:cubicBezTo>
                <a:cubicBezTo>
                  <a:pt x="2631440" y="1730534"/>
                  <a:pt x="2682875" y="1994694"/>
                  <a:pt x="2705100" y="2540794"/>
                </a:cubicBezTo>
                <a:lnTo>
                  <a:pt x="0" y="2683669"/>
                </a:lnTo>
                <a:close/>
              </a:path>
            </a:pathLst>
          </a:custGeom>
          <a:gradFill flip="none" rotWithShape="1">
            <a:gsLst>
              <a:gs pos="51000">
                <a:srgbClr val="E36C0A">
                  <a:alpha val="87843"/>
                </a:srgbClr>
              </a:gs>
              <a:gs pos="93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3690580">
            <a:off x="979906" y="3836761"/>
            <a:ext cx="2897471" cy="1347573"/>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algn="ctr">
              <a:lnSpc>
                <a:spcPts val="1400"/>
              </a:lnSpc>
            </a:pPr>
            <a:r>
              <a:rPr lang="en-US" sz="1600" dirty="0">
                <a:ln w="50800"/>
                <a:solidFill>
                  <a:srgbClr val="FEFFFF"/>
                </a:solidFill>
                <a:effectLst>
                  <a:glow rad="38100">
                    <a:srgbClr val="010000">
                      <a:alpha val="60000"/>
                    </a:srgbClr>
                  </a:glow>
                </a:effectLst>
                <a:latin typeface="Calibri" panose="020F0502020204030204" pitchFamily="34" charset="0"/>
                <a:cs typeface="Calibri" panose="020F0502020204030204" pitchFamily="34" charset="0"/>
              </a:rPr>
              <a:t>Sisera and 900 chariots</a:t>
            </a:r>
          </a:p>
        </p:txBody>
      </p:sp>
      <p:sp>
        <p:nvSpPr>
          <p:cNvPr id="24" name="Line 9"/>
          <p:cNvSpPr>
            <a:spLocks noChangeShapeType="1"/>
          </p:cNvSpPr>
          <p:nvPr/>
        </p:nvSpPr>
        <p:spPr bwMode="auto">
          <a:xfrm flipH="1">
            <a:off x="924254" y="1925582"/>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7264587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Mount Tabor, Jezreel Valley, and the Hill of Moreh (aerial view from the west)</a:t>
            </a:r>
          </a:p>
        </p:txBody>
      </p:sp>
      <p:sp>
        <p:nvSpPr>
          <p:cNvPr id="4" name="Text Placeholder 3"/>
          <p:cNvSpPr>
            <a:spLocks noGrp="1"/>
          </p:cNvSpPr>
          <p:nvPr>
            <p:ph type="body" sz="quarter" idx="12"/>
          </p:nvPr>
        </p:nvSpPr>
        <p:spPr/>
        <p:txBody>
          <a:bodyPr/>
          <a:lstStyle/>
          <a:p>
            <a:r>
              <a:rPr lang="en-US" dirty="0"/>
              <a:t>4:14</a:t>
            </a:r>
          </a:p>
        </p:txBody>
      </p:sp>
      <p:sp>
        <p:nvSpPr>
          <p:cNvPr id="2" name="Title 1"/>
          <p:cNvSpPr>
            <a:spLocks noGrp="1"/>
          </p:cNvSpPr>
          <p:nvPr>
            <p:ph type="title"/>
          </p:nvPr>
        </p:nvSpPr>
        <p:spPr/>
        <p:txBody>
          <a:bodyPr/>
          <a:lstStyle/>
          <a:p>
            <a:r>
              <a:rPr lang="en-US" dirty="0"/>
              <a:t>Yahweh routed </a:t>
            </a:r>
            <a:r>
              <a:rPr lang="en-US" dirty="0" err="1"/>
              <a:t>Sisera</a:t>
            </a:r>
            <a:r>
              <a:rPr lang="en-US" dirty="0"/>
              <a:t> and all his chariots and all his host before Barak by the edge of the sword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466"/>
            <a:ext cx="9144000" cy="5148072"/>
          </a:xfrm>
          <a:prstGeom prst="rect">
            <a:avLst/>
          </a:prstGeom>
        </p:spPr>
      </p:pic>
      <p:sp>
        <p:nvSpPr>
          <p:cNvPr id="6" name="6-Point Star 5"/>
          <p:cNvSpPr/>
          <p:nvPr/>
        </p:nvSpPr>
        <p:spPr>
          <a:xfrm>
            <a:off x="1833563" y="2915225"/>
            <a:ext cx="182880" cy="201168"/>
          </a:xfrm>
          <a:prstGeom prst="star6">
            <a:avLst/>
          </a:prstGeom>
          <a:gradFill flip="none" rotWithShape="1">
            <a:gsLst>
              <a:gs pos="13000">
                <a:srgbClr val="FFFF00"/>
              </a:gs>
              <a:gs pos="48000">
                <a:srgbClr val="FF0000"/>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6"/>
          <p:cNvSpPr txBox="1">
            <a:spLocks noChangeArrowheads="1"/>
          </p:cNvSpPr>
          <p:nvPr/>
        </p:nvSpPr>
        <p:spPr bwMode="auto">
          <a:xfrm>
            <a:off x="6835386" y="1968751"/>
            <a:ext cx="114646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4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0" name="Freeform 19">
            <a:extLst>
              <a:ext uri="{FF2B5EF4-FFF2-40B4-BE49-F238E27FC236}">
                <a16:creationId xmlns:a16="http://schemas.microsoft.com/office/drawing/2014/main" id="{5C992965-D237-4799-9E3E-C996FA748821}"/>
              </a:ext>
            </a:extLst>
          </p:cNvPr>
          <p:cNvSpPr/>
          <p:nvPr/>
        </p:nvSpPr>
        <p:spPr>
          <a:xfrm>
            <a:off x="977347" y="3055131"/>
            <a:ext cx="2705100" cy="2683669"/>
          </a:xfrm>
          <a:custGeom>
            <a:avLst/>
            <a:gdLst>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076450 w 4800600"/>
              <a:gd name="connsiteY9" fmla="*/ 128587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1000125 w 4800600"/>
              <a:gd name="connsiteY2" fmla="*/ 65722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790700 w 4800600"/>
              <a:gd name="connsiteY1" fmla="*/ 166687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1925 w 4800600"/>
              <a:gd name="connsiteY3" fmla="*/ 133350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4306 w 4800600"/>
              <a:gd name="connsiteY3" fmla="*/ 107156 h 2857500"/>
              <a:gd name="connsiteX4" fmla="*/ 0 w 4800600"/>
              <a:gd name="connsiteY4" fmla="*/ 152400 h 2857500"/>
              <a:gd name="connsiteX5" fmla="*/ 114300 w 4800600"/>
              <a:gd name="connsiteY5" fmla="*/ 0 h 2857500"/>
              <a:gd name="connsiteX6" fmla="*/ 342900 w 4800600"/>
              <a:gd name="connsiteY6" fmla="*/ 38100 h 2857500"/>
              <a:gd name="connsiteX7" fmla="*/ 257175 w 4800600"/>
              <a:gd name="connsiteY7" fmla="*/ 76200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86300 w 4800600"/>
              <a:gd name="connsiteY0" fmla="*/ 2857500 h 2857500"/>
              <a:gd name="connsiteX1" fmla="*/ 1943100 w 4800600"/>
              <a:gd name="connsiteY1" fmla="*/ 1682115 h 2857500"/>
              <a:gd name="connsiteX2" fmla="*/ 954405 w 4800600"/>
              <a:gd name="connsiteY2" fmla="*/ 626745 h 2857500"/>
              <a:gd name="connsiteX3" fmla="*/ 164306 w 4800600"/>
              <a:gd name="connsiteY3" fmla="*/ 107156 h 2857500"/>
              <a:gd name="connsiteX4" fmla="*/ 0 w 4800600"/>
              <a:gd name="connsiteY4" fmla="*/ 152400 h 2857500"/>
              <a:gd name="connsiteX5" fmla="*/ 114300 w 4800600"/>
              <a:gd name="connsiteY5" fmla="*/ 0 h 2857500"/>
              <a:gd name="connsiteX6" fmla="*/ 342900 w 4800600"/>
              <a:gd name="connsiteY6" fmla="*/ 38100 h 2857500"/>
              <a:gd name="connsiteX7" fmla="*/ 223838 w 4800600"/>
              <a:gd name="connsiteY7" fmla="*/ 78581 h 2857500"/>
              <a:gd name="connsiteX8" fmla="*/ 1600200 w 4800600"/>
              <a:gd name="connsiteY8" fmla="*/ 723900 h 2857500"/>
              <a:gd name="connsiteX9" fmla="*/ 2701290 w 4800600"/>
              <a:gd name="connsiteY9" fmla="*/ 1339215 h 2857500"/>
              <a:gd name="connsiteX10" fmla="*/ 4800600 w 4800600"/>
              <a:gd name="connsiteY10" fmla="*/ 1895475 h 2857500"/>
              <a:gd name="connsiteX11" fmla="*/ 4686300 w 4800600"/>
              <a:gd name="connsiteY11" fmla="*/ 2857500 h 2857500"/>
              <a:gd name="connsiteX0" fmla="*/ 4614863 w 4729163"/>
              <a:gd name="connsiteY0" fmla="*/ 2857500 h 2857500"/>
              <a:gd name="connsiteX1" fmla="*/ 1871663 w 4729163"/>
              <a:gd name="connsiteY1" fmla="*/ 1682115 h 2857500"/>
              <a:gd name="connsiteX2" fmla="*/ 882968 w 4729163"/>
              <a:gd name="connsiteY2" fmla="*/ 626745 h 2857500"/>
              <a:gd name="connsiteX3" fmla="*/ 92869 w 4729163"/>
              <a:gd name="connsiteY3" fmla="*/ 107156 h 2857500"/>
              <a:gd name="connsiteX4" fmla="*/ 0 w 4729163"/>
              <a:gd name="connsiteY4" fmla="*/ 159544 h 2857500"/>
              <a:gd name="connsiteX5" fmla="*/ 42863 w 4729163"/>
              <a:gd name="connsiteY5" fmla="*/ 0 h 2857500"/>
              <a:gd name="connsiteX6" fmla="*/ 271463 w 4729163"/>
              <a:gd name="connsiteY6" fmla="*/ 38100 h 2857500"/>
              <a:gd name="connsiteX7" fmla="*/ 152401 w 4729163"/>
              <a:gd name="connsiteY7" fmla="*/ 78581 h 2857500"/>
              <a:gd name="connsiteX8" fmla="*/ 1528763 w 4729163"/>
              <a:gd name="connsiteY8" fmla="*/ 723900 h 2857500"/>
              <a:gd name="connsiteX9" fmla="*/ 2629853 w 4729163"/>
              <a:gd name="connsiteY9" fmla="*/ 1339215 h 2857500"/>
              <a:gd name="connsiteX10" fmla="*/ 4729163 w 4729163"/>
              <a:gd name="connsiteY10" fmla="*/ 1895475 h 2857500"/>
              <a:gd name="connsiteX11" fmla="*/ 4614863 w 4729163"/>
              <a:gd name="connsiteY11" fmla="*/ 2857500 h 2857500"/>
              <a:gd name="connsiteX0" fmla="*/ 4614863 w 4729163"/>
              <a:gd name="connsiteY0" fmla="*/ 2857500 h 2857500"/>
              <a:gd name="connsiteX1" fmla="*/ 1871663 w 4729163"/>
              <a:gd name="connsiteY1" fmla="*/ 1682115 h 2857500"/>
              <a:gd name="connsiteX2" fmla="*/ 882968 w 4729163"/>
              <a:gd name="connsiteY2" fmla="*/ 626745 h 2857500"/>
              <a:gd name="connsiteX3" fmla="*/ 92869 w 4729163"/>
              <a:gd name="connsiteY3" fmla="*/ 107156 h 2857500"/>
              <a:gd name="connsiteX4" fmla="*/ 0 w 4729163"/>
              <a:gd name="connsiteY4" fmla="*/ 159544 h 2857500"/>
              <a:gd name="connsiteX5" fmla="*/ 42863 w 4729163"/>
              <a:gd name="connsiteY5" fmla="*/ 0 h 2857500"/>
              <a:gd name="connsiteX6" fmla="*/ 259557 w 4729163"/>
              <a:gd name="connsiteY6" fmla="*/ 54769 h 2857500"/>
              <a:gd name="connsiteX7" fmla="*/ 152401 w 4729163"/>
              <a:gd name="connsiteY7" fmla="*/ 78581 h 2857500"/>
              <a:gd name="connsiteX8" fmla="*/ 1528763 w 4729163"/>
              <a:gd name="connsiteY8" fmla="*/ 723900 h 2857500"/>
              <a:gd name="connsiteX9" fmla="*/ 2629853 w 4729163"/>
              <a:gd name="connsiteY9" fmla="*/ 1339215 h 2857500"/>
              <a:gd name="connsiteX10" fmla="*/ 4729163 w 4729163"/>
              <a:gd name="connsiteY10" fmla="*/ 1895475 h 2857500"/>
              <a:gd name="connsiteX11" fmla="*/ 4614863 w 4729163"/>
              <a:gd name="connsiteY11" fmla="*/ 2857500 h 2857500"/>
              <a:gd name="connsiteX0" fmla="*/ 4614863 w 4729163"/>
              <a:gd name="connsiteY0" fmla="*/ 2838450 h 2838450"/>
              <a:gd name="connsiteX1" fmla="*/ 1871663 w 4729163"/>
              <a:gd name="connsiteY1" fmla="*/ 1663065 h 2838450"/>
              <a:gd name="connsiteX2" fmla="*/ 882968 w 4729163"/>
              <a:gd name="connsiteY2" fmla="*/ 607695 h 2838450"/>
              <a:gd name="connsiteX3" fmla="*/ 92869 w 4729163"/>
              <a:gd name="connsiteY3" fmla="*/ 88106 h 2838450"/>
              <a:gd name="connsiteX4" fmla="*/ 0 w 4729163"/>
              <a:gd name="connsiteY4" fmla="*/ 140494 h 2838450"/>
              <a:gd name="connsiteX5" fmla="*/ 19050 w 4729163"/>
              <a:gd name="connsiteY5" fmla="*/ 0 h 2838450"/>
              <a:gd name="connsiteX6" fmla="*/ 259557 w 4729163"/>
              <a:gd name="connsiteY6" fmla="*/ 35719 h 2838450"/>
              <a:gd name="connsiteX7" fmla="*/ 152401 w 4729163"/>
              <a:gd name="connsiteY7" fmla="*/ 59531 h 2838450"/>
              <a:gd name="connsiteX8" fmla="*/ 1528763 w 4729163"/>
              <a:gd name="connsiteY8" fmla="*/ 704850 h 2838450"/>
              <a:gd name="connsiteX9" fmla="*/ 2629853 w 4729163"/>
              <a:gd name="connsiteY9" fmla="*/ 1320165 h 2838450"/>
              <a:gd name="connsiteX10" fmla="*/ 4729163 w 4729163"/>
              <a:gd name="connsiteY10" fmla="*/ 1876425 h 2838450"/>
              <a:gd name="connsiteX11" fmla="*/ 4614863 w 4729163"/>
              <a:gd name="connsiteY11" fmla="*/ 2838450 h 2838450"/>
              <a:gd name="connsiteX0" fmla="*/ 4614863 w 4729163"/>
              <a:gd name="connsiteY0" fmla="*/ 2817019 h 2817019"/>
              <a:gd name="connsiteX1" fmla="*/ 1871663 w 4729163"/>
              <a:gd name="connsiteY1" fmla="*/ 1641634 h 2817019"/>
              <a:gd name="connsiteX2" fmla="*/ 882968 w 4729163"/>
              <a:gd name="connsiteY2" fmla="*/ 586264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4614863 w 4729163"/>
              <a:gd name="connsiteY0" fmla="*/ 2817019 h 2817019"/>
              <a:gd name="connsiteX1" fmla="*/ 1871663 w 4729163"/>
              <a:gd name="connsiteY1" fmla="*/ 1641634 h 2817019"/>
              <a:gd name="connsiteX2" fmla="*/ 882968 w 4729163"/>
              <a:gd name="connsiteY2" fmla="*/ 586264 h 2817019"/>
              <a:gd name="connsiteX3" fmla="*/ 316706 w 4729163"/>
              <a:gd name="connsiteY3" fmla="*/ 688193 h 2817019"/>
              <a:gd name="connsiteX4" fmla="*/ 92869 w 4729163"/>
              <a:gd name="connsiteY4" fmla="*/ 66675 h 2817019"/>
              <a:gd name="connsiteX5" fmla="*/ 0 w 4729163"/>
              <a:gd name="connsiteY5" fmla="*/ 119063 h 2817019"/>
              <a:gd name="connsiteX6" fmla="*/ 9525 w 4729163"/>
              <a:gd name="connsiteY6" fmla="*/ 0 h 2817019"/>
              <a:gd name="connsiteX7" fmla="*/ 259557 w 4729163"/>
              <a:gd name="connsiteY7" fmla="*/ 14288 h 2817019"/>
              <a:gd name="connsiteX8" fmla="*/ 152401 w 4729163"/>
              <a:gd name="connsiteY8" fmla="*/ 38100 h 2817019"/>
              <a:gd name="connsiteX9" fmla="*/ 1528763 w 4729163"/>
              <a:gd name="connsiteY9" fmla="*/ 683419 h 2817019"/>
              <a:gd name="connsiteX10" fmla="*/ 2629853 w 4729163"/>
              <a:gd name="connsiteY10" fmla="*/ 1298734 h 2817019"/>
              <a:gd name="connsiteX11" fmla="*/ 4729163 w 4729163"/>
              <a:gd name="connsiteY11" fmla="*/ 1854994 h 2817019"/>
              <a:gd name="connsiteX12" fmla="*/ 4614863 w 4729163"/>
              <a:gd name="connsiteY12" fmla="*/ 2817019 h 2817019"/>
              <a:gd name="connsiteX0" fmla="*/ 4614863 w 4729163"/>
              <a:gd name="connsiteY0" fmla="*/ 2817019 h 2817019"/>
              <a:gd name="connsiteX1" fmla="*/ 1871663 w 4729163"/>
              <a:gd name="connsiteY1" fmla="*/ 1641634 h 2817019"/>
              <a:gd name="connsiteX2" fmla="*/ 316706 w 4729163"/>
              <a:gd name="connsiteY2" fmla="*/ 688193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4614863 w 4729163"/>
              <a:gd name="connsiteY0" fmla="*/ 2817019 h 2817019"/>
              <a:gd name="connsiteX1" fmla="*/ 481013 w 4729163"/>
              <a:gd name="connsiteY1" fmla="*/ 1898809 h 2817019"/>
              <a:gd name="connsiteX2" fmla="*/ 316706 w 4729163"/>
              <a:gd name="connsiteY2" fmla="*/ 688193 h 2817019"/>
              <a:gd name="connsiteX3" fmla="*/ 92869 w 4729163"/>
              <a:gd name="connsiteY3" fmla="*/ 66675 h 2817019"/>
              <a:gd name="connsiteX4" fmla="*/ 0 w 4729163"/>
              <a:gd name="connsiteY4" fmla="*/ 119063 h 2817019"/>
              <a:gd name="connsiteX5" fmla="*/ 9525 w 4729163"/>
              <a:gd name="connsiteY5" fmla="*/ 0 h 2817019"/>
              <a:gd name="connsiteX6" fmla="*/ 259557 w 4729163"/>
              <a:gd name="connsiteY6" fmla="*/ 14288 h 2817019"/>
              <a:gd name="connsiteX7" fmla="*/ 152401 w 4729163"/>
              <a:gd name="connsiteY7" fmla="*/ 38100 h 2817019"/>
              <a:gd name="connsiteX8" fmla="*/ 1528763 w 4729163"/>
              <a:gd name="connsiteY8" fmla="*/ 683419 h 2817019"/>
              <a:gd name="connsiteX9" fmla="*/ 2629853 w 4729163"/>
              <a:gd name="connsiteY9" fmla="*/ 1298734 h 2817019"/>
              <a:gd name="connsiteX10" fmla="*/ 4729163 w 4729163"/>
              <a:gd name="connsiteY10" fmla="*/ 1854994 h 2817019"/>
              <a:gd name="connsiteX11" fmla="*/ 4614863 w 4729163"/>
              <a:gd name="connsiteY11" fmla="*/ 2817019 h 2817019"/>
              <a:gd name="connsiteX0" fmla="*/ 113042 w 5313692"/>
              <a:gd name="connsiteY0" fmla="*/ 2731294 h 2731294"/>
              <a:gd name="connsiteX1" fmla="*/ 1065542 w 5313692"/>
              <a:gd name="connsiteY1" fmla="*/ 1898809 h 2731294"/>
              <a:gd name="connsiteX2" fmla="*/ 901235 w 5313692"/>
              <a:gd name="connsiteY2" fmla="*/ 688193 h 2731294"/>
              <a:gd name="connsiteX3" fmla="*/ 677398 w 5313692"/>
              <a:gd name="connsiteY3" fmla="*/ 66675 h 2731294"/>
              <a:gd name="connsiteX4" fmla="*/ 584529 w 5313692"/>
              <a:gd name="connsiteY4" fmla="*/ 119063 h 2731294"/>
              <a:gd name="connsiteX5" fmla="*/ 594054 w 5313692"/>
              <a:gd name="connsiteY5" fmla="*/ 0 h 2731294"/>
              <a:gd name="connsiteX6" fmla="*/ 844086 w 5313692"/>
              <a:gd name="connsiteY6" fmla="*/ 14288 h 2731294"/>
              <a:gd name="connsiteX7" fmla="*/ 736930 w 5313692"/>
              <a:gd name="connsiteY7" fmla="*/ 38100 h 2731294"/>
              <a:gd name="connsiteX8" fmla="*/ 2113292 w 5313692"/>
              <a:gd name="connsiteY8" fmla="*/ 683419 h 2731294"/>
              <a:gd name="connsiteX9" fmla="*/ 3214382 w 5313692"/>
              <a:gd name="connsiteY9" fmla="*/ 1298734 h 2731294"/>
              <a:gd name="connsiteX10" fmla="*/ 5313692 w 5313692"/>
              <a:gd name="connsiteY10" fmla="*/ 1854994 h 2731294"/>
              <a:gd name="connsiteX11" fmla="*/ 113042 w 5313692"/>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184578 w 5385228"/>
              <a:gd name="connsiteY0" fmla="*/ 2731294 h 2731294"/>
              <a:gd name="connsiteX1" fmla="*/ 479853 w 5385228"/>
              <a:gd name="connsiteY1" fmla="*/ 1870234 h 2731294"/>
              <a:gd name="connsiteX2" fmla="*/ 972771 w 5385228"/>
              <a:gd name="connsiteY2" fmla="*/ 688193 h 2731294"/>
              <a:gd name="connsiteX3" fmla="*/ 748934 w 5385228"/>
              <a:gd name="connsiteY3" fmla="*/ 66675 h 2731294"/>
              <a:gd name="connsiteX4" fmla="*/ 656065 w 5385228"/>
              <a:gd name="connsiteY4" fmla="*/ 119063 h 2731294"/>
              <a:gd name="connsiteX5" fmla="*/ 665590 w 5385228"/>
              <a:gd name="connsiteY5" fmla="*/ 0 h 2731294"/>
              <a:gd name="connsiteX6" fmla="*/ 915622 w 5385228"/>
              <a:gd name="connsiteY6" fmla="*/ 14288 h 2731294"/>
              <a:gd name="connsiteX7" fmla="*/ 808466 w 5385228"/>
              <a:gd name="connsiteY7" fmla="*/ 38100 h 2731294"/>
              <a:gd name="connsiteX8" fmla="*/ 2184828 w 5385228"/>
              <a:gd name="connsiteY8" fmla="*/ 683419 h 2731294"/>
              <a:gd name="connsiteX9" fmla="*/ 3285918 w 5385228"/>
              <a:gd name="connsiteY9" fmla="*/ 1298734 h 2731294"/>
              <a:gd name="connsiteX10" fmla="*/ 5385228 w 5385228"/>
              <a:gd name="connsiteY10" fmla="*/ 1854994 h 2731294"/>
              <a:gd name="connsiteX11" fmla="*/ 184578 w 5385228"/>
              <a:gd name="connsiteY11" fmla="*/ 2731294 h 2731294"/>
              <a:gd name="connsiteX0" fmla="*/ 323624 w 5524274"/>
              <a:gd name="connsiteY0" fmla="*/ 2731294 h 2731303"/>
              <a:gd name="connsiteX1" fmla="*/ 618899 w 5524274"/>
              <a:gd name="connsiteY1" fmla="*/ 1870234 h 2731303"/>
              <a:gd name="connsiteX2" fmla="*/ 1111817 w 5524274"/>
              <a:gd name="connsiteY2" fmla="*/ 688193 h 2731303"/>
              <a:gd name="connsiteX3" fmla="*/ 887980 w 5524274"/>
              <a:gd name="connsiteY3" fmla="*/ 66675 h 2731303"/>
              <a:gd name="connsiteX4" fmla="*/ 795111 w 5524274"/>
              <a:gd name="connsiteY4" fmla="*/ 119063 h 2731303"/>
              <a:gd name="connsiteX5" fmla="*/ 804636 w 5524274"/>
              <a:gd name="connsiteY5" fmla="*/ 0 h 2731303"/>
              <a:gd name="connsiteX6" fmla="*/ 1054668 w 5524274"/>
              <a:gd name="connsiteY6" fmla="*/ 14288 h 2731303"/>
              <a:gd name="connsiteX7" fmla="*/ 947512 w 5524274"/>
              <a:gd name="connsiteY7" fmla="*/ 38100 h 2731303"/>
              <a:gd name="connsiteX8" fmla="*/ 2323874 w 5524274"/>
              <a:gd name="connsiteY8" fmla="*/ 683419 h 2731303"/>
              <a:gd name="connsiteX9" fmla="*/ 3424964 w 5524274"/>
              <a:gd name="connsiteY9" fmla="*/ 1298734 h 2731303"/>
              <a:gd name="connsiteX10" fmla="*/ 5524274 w 5524274"/>
              <a:gd name="connsiteY10" fmla="*/ 1854994 h 2731303"/>
              <a:gd name="connsiteX11" fmla="*/ 323624 w 5524274"/>
              <a:gd name="connsiteY11" fmla="*/ 2731294 h 2731303"/>
              <a:gd name="connsiteX0" fmla="*/ 335918 w 5536568"/>
              <a:gd name="connsiteY0" fmla="*/ 2731294 h 2731303"/>
              <a:gd name="connsiteX1" fmla="*/ 631193 w 5536568"/>
              <a:gd name="connsiteY1" fmla="*/ 1870234 h 2731303"/>
              <a:gd name="connsiteX2" fmla="*/ 1124111 w 5536568"/>
              <a:gd name="connsiteY2" fmla="*/ 688193 h 2731303"/>
              <a:gd name="connsiteX3" fmla="*/ 900274 w 5536568"/>
              <a:gd name="connsiteY3" fmla="*/ 66675 h 2731303"/>
              <a:gd name="connsiteX4" fmla="*/ 807405 w 5536568"/>
              <a:gd name="connsiteY4" fmla="*/ 119063 h 2731303"/>
              <a:gd name="connsiteX5" fmla="*/ 816930 w 5536568"/>
              <a:gd name="connsiteY5" fmla="*/ 0 h 2731303"/>
              <a:gd name="connsiteX6" fmla="*/ 1066962 w 5536568"/>
              <a:gd name="connsiteY6" fmla="*/ 14288 h 2731303"/>
              <a:gd name="connsiteX7" fmla="*/ 959806 w 5536568"/>
              <a:gd name="connsiteY7" fmla="*/ 38100 h 2731303"/>
              <a:gd name="connsiteX8" fmla="*/ 2336168 w 5536568"/>
              <a:gd name="connsiteY8" fmla="*/ 683419 h 2731303"/>
              <a:gd name="connsiteX9" fmla="*/ 3437258 w 5536568"/>
              <a:gd name="connsiteY9" fmla="*/ 1298734 h 2731303"/>
              <a:gd name="connsiteX10" fmla="*/ 5536568 w 5536568"/>
              <a:gd name="connsiteY10" fmla="*/ 1854994 h 2731303"/>
              <a:gd name="connsiteX11" fmla="*/ 335918 w 5536568"/>
              <a:gd name="connsiteY11" fmla="*/ 2731294 h 2731303"/>
              <a:gd name="connsiteX0" fmla="*/ 335918 w 5536568"/>
              <a:gd name="connsiteY0" fmla="*/ 2731294 h 2731303"/>
              <a:gd name="connsiteX1" fmla="*/ 631193 w 5536568"/>
              <a:gd name="connsiteY1" fmla="*/ 1870234 h 2731303"/>
              <a:gd name="connsiteX2" fmla="*/ 1124111 w 5536568"/>
              <a:gd name="connsiteY2" fmla="*/ 688193 h 2731303"/>
              <a:gd name="connsiteX3" fmla="*/ 900274 w 5536568"/>
              <a:gd name="connsiteY3" fmla="*/ 66675 h 2731303"/>
              <a:gd name="connsiteX4" fmla="*/ 807405 w 5536568"/>
              <a:gd name="connsiteY4" fmla="*/ 119063 h 2731303"/>
              <a:gd name="connsiteX5" fmla="*/ 816930 w 5536568"/>
              <a:gd name="connsiteY5" fmla="*/ 0 h 2731303"/>
              <a:gd name="connsiteX6" fmla="*/ 1066962 w 5536568"/>
              <a:gd name="connsiteY6" fmla="*/ 14288 h 2731303"/>
              <a:gd name="connsiteX7" fmla="*/ 959806 w 5536568"/>
              <a:gd name="connsiteY7" fmla="*/ 38100 h 2731303"/>
              <a:gd name="connsiteX8" fmla="*/ 1926593 w 5536568"/>
              <a:gd name="connsiteY8" fmla="*/ 578644 h 2731303"/>
              <a:gd name="connsiteX9" fmla="*/ 3437258 w 5536568"/>
              <a:gd name="connsiteY9" fmla="*/ 1298734 h 2731303"/>
              <a:gd name="connsiteX10" fmla="*/ 5536568 w 5536568"/>
              <a:gd name="connsiteY10" fmla="*/ 1854994 h 2731303"/>
              <a:gd name="connsiteX11" fmla="*/ 335918 w 5536568"/>
              <a:gd name="connsiteY11" fmla="*/ 2731294 h 2731303"/>
              <a:gd name="connsiteX0" fmla="*/ 335918 w 3608972"/>
              <a:gd name="connsiteY0" fmla="*/ 2731294 h 2731303"/>
              <a:gd name="connsiteX1" fmla="*/ 631193 w 3608972"/>
              <a:gd name="connsiteY1" fmla="*/ 1870234 h 2731303"/>
              <a:gd name="connsiteX2" fmla="*/ 1124111 w 3608972"/>
              <a:gd name="connsiteY2" fmla="*/ 688193 h 2731303"/>
              <a:gd name="connsiteX3" fmla="*/ 900274 w 3608972"/>
              <a:gd name="connsiteY3" fmla="*/ 66675 h 2731303"/>
              <a:gd name="connsiteX4" fmla="*/ 807405 w 3608972"/>
              <a:gd name="connsiteY4" fmla="*/ 119063 h 2731303"/>
              <a:gd name="connsiteX5" fmla="*/ 816930 w 3608972"/>
              <a:gd name="connsiteY5" fmla="*/ 0 h 2731303"/>
              <a:gd name="connsiteX6" fmla="*/ 1066962 w 3608972"/>
              <a:gd name="connsiteY6" fmla="*/ 14288 h 2731303"/>
              <a:gd name="connsiteX7" fmla="*/ 959806 w 3608972"/>
              <a:gd name="connsiteY7" fmla="*/ 38100 h 2731303"/>
              <a:gd name="connsiteX8" fmla="*/ 1926593 w 3608972"/>
              <a:gd name="connsiteY8" fmla="*/ 578644 h 2731303"/>
              <a:gd name="connsiteX9" fmla="*/ 3437258 w 3608972"/>
              <a:gd name="connsiteY9" fmla="*/ 1298734 h 2731303"/>
              <a:gd name="connsiteX10" fmla="*/ 2450468 w 3608972"/>
              <a:gd name="connsiteY10" fmla="*/ 2331244 h 2731303"/>
              <a:gd name="connsiteX11" fmla="*/ 335918 w 3608972"/>
              <a:gd name="connsiteY11" fmla="*/ 2731294 h 2731303"/>
              <a:gd name="connsiteX0" fmla="*/ 335918 w 2510764"/>
              <a:gd name="connsiteY0" fmla="*/ 2731294 h 2731303"/>
              <a:gd name="connsiteX1" fmla="*/ 631193 w 2510764"/>
              <a:gd name="connsiteY1" fmla="*/ 1870234 h 2731303"/>
              <a:gd name="connsiteX2" fmla="*/ 1124111 w 2510764"/>
              <a:gd name="connsiteY2" fmla="*/ 688193 h 2731303"/>
              <a:gd name="connsiteX3" fmla="*/ 900274 w 2510764"/>
              <a:gd name="connsiteY3" fmla="*/ 66675 h 2731303"/>
              <a:gd name="connsiteX4" fmla="*/ 807405 w 2510764"/>
              <a:gd name="connsiteY4" fmla="*/ 119063 h 2731303"/>
              <a:gd name="connsiteX5" fmla="*/ 816930 w 2510764"/>
              <a:gd name="connsiteY5" fmla="*/ 0 h 2731303"/>
              <a:gd name="connsiteX6" fmla="*/ 1066962 w 2510764"/>
              <a:gd name="connsiteY6" fmla="*/ 14288 h 2731303"/>
              <a:gd name="connsiteX7" fmla="*/ 959806 w 2510764"/>
              <a:gd name="connsiteY7" fmla="*/ 38100 h 2731303"/>
              <a:gd name="connsiteX8" fmla="*/ 1926593 w 2510764"/>
              <a:gd name="connsiteY8" fmla="*/ 578644 h 2731303"/>
              <a:gd name="connsiteX9" fmla="*/ 2237108 w 2510764"/>
              <a:gd name="connsiteY9" fmla="*/ 1393984 h 2731303"/>
              <a:gd name="connsiteX10" fmla="*/ 2450468 w 2510764"/>
              <a:gd name="connsiteY10" fmla="*/ 2331244 h 2731303"/>
              <a:gd name="connsiteX11" fmla="*/ 335918 w 2510764"/>
              <a:gd name="connsiteY11" fmla="*/ 2731294 h 2731303"/>
              <a:gd name="connsiteX0" fmla="*/ 335918 w 2450468"/>
              <a:gd name="connsiteY0" fmla="*/ 2731294 h 2731303"/>
              <a:gd name="connsiteX1" fmla="*/ 631193 w 2450468"/>
              <a:gd name="connsiteY1" fmla="*/ 1870234 h 2731303"/>
              <a:gd name="connsiteX2" fmla="*/ 1124111 w 2450468"/>
              <a:gd name="connsiteY2" fmla="*/ 688193 h 2731303"/>
              <a:gd name="connsiteX3" fmla="*/ 900274 w 2450468"/>
              <a:gd name="connsiteY3" fmla="*/ 66675 h 2731303"/>
              <a:gd name="connsiteX4" fmla="*/ 807405 w 2450468"/>
              <a:gd name="connsiteY4" fmla="*/ 119063 h 2731303"/>
              <a:gd name="connsiteX5" fmla="*/ 816930 w 2450468"/>
              <a:gd name="connsiteY5" fmla="*/ 0 h 2731303"/>
              <a:gd name="connsiteX6" fmla="*/ 1066962 w 2450468"/>
              <a:gd name="connsiteY6" fmla="*/ 14288 h 2731303"/>
              <a:gd name="connsiteX7" fmla="*/ 959806 w 2450468"/>
              <a:gd name="connsiteY7" fmla="*/ 38100 h 2731303"/>
              <a:gd name="connsiteX8" fmla="*/ 1926593 w 2450468"/>
              <a:gd name="connsiteY8" fmla="*/ 578644 h 2731303"/>
              <a:gd name="connsiteX9" fmla="*/ 2237108 w 2450468"/>
              <a:gd name="connsiteY9" fmla="*/ 1393984 h 2731303"/>
              <a:gd name="connsiteX10" fmla="*/ 2450468 w 2450468"/>
              <a:gd name="connsiteY10" fmla="*/ 2331244 h 2731303"/>
              <a:gd name="connsiteX11" fmla="*/ 335918 w 2450468"/>
              <a:gd name="connsiteY11" fmla="*/ 2731294 h 2731303"/>
              <a:gd name="connsiteX0" fmla="*/ 335918 w 2450468"/>
              <a:gd name="connsiteY0" fmla="*/ 2731294 h 2731303"/>
              <a:gd name="connsiteX1" fmla="*/ 631193 w 2450468"/>
              <a:gd name="connsiteY1" fmla="*/ 1870234 h 2731303"/>
              <a:gd name="connsiteX2" fmla="*/ 1124111 w 2450468"/>
              <a:gd name="connsiteY2" fmla="*/ 688193 h 2731303"/>
              <a:gd name="connsiteX3" fmla="*/ 900274 w 2450468"/>
              <a:gd name="connsiteY3" fmla="*/ 66675 h 2731303"/>
              <a:gd name="connsiteX4" fmla="*/ 807405 w 2450468"/>
              <a:gd name="connsiteY4" fmla="*/ 119063 h 2731303"/>
              <a:gd name="connsiteX5" fmla="*/ 816930 w 2450468"/>
              <a:gd name="connsiteY5" fmla="*/ 0 h 2731303"/>
              <a:gd name="connsiteX6" fmla="*/ 1066962 w 2450468"/>
              <a:gd name="connsiteY6" fmla="*/ 14288 h 2731303"/>
              <a:gd name="connsiteX7" fmla="*/ 959806 w 2450468"/>
              <a:gd name="connsiteY7" fmla="*/ 38100 h 2731303"/>
              <a:gd name="connsiteX8" fmla="*/ 1926593 w 2450468"/>
              <a:gd name="connsiteY8" fmla="*/ 578644 h 2731303"/>
              <a:gd name="connsiteX9" fmla="*/ 2237108 w 2450468"/>
              <a:gd name="connsiteY9" fmla="*/ 1393984 h 2731303"/>
              <a:gd name="connsiteX10" fmla="*/ 2450468 w 2450468"/>
              <a:gd name="connsiteY10" fmla="*/ 2331244 h 2731303"/>
              <a:gd name="connsiteX11" fmla="*/ 335918 w 2450468"/>
              <a:gd name="connsiteY11" fmla="*/ 2731294 h 2731303"/>
              <a:gd name="connsiteX0" fmla="*/ 335918 w 2440943"/>
              <a:gd name="connsiteY0" fmla="*/ 2731294 h 2731303"/>
              <a:gd name="connsiteX1" fmla="*/ 631193 w 2440943"/>
              <a:gd name="connsiteY1" fmla="*/ 1870234 h 2731303"/>
              <a:gd name="connsiteX2" fmla="*/ 1124111 w 2440943"/>
              <a:gd name="connsiteY2" fmla="*/ 688193 h 2731303"/>
              <a:gd name="connsiteX3" fmla="*/ 900274 w 2440943"/>
              <a:gd name="connsiteY3" fmla="*/ 66675 h 2731303"/>
              <a:gd name="connsiteX4" fmla="*/ 807405 w 2440943"/>
              <a:gd name="connsiteY4" fmla="*/ 119063 h 2731303"/>
              <a:gd name="connsiteX5" fmla="*/ 816930 w 2440943"/>
              <a:gd name="connsiteY5" fmla="*/ 0 h 2731303"/>
              <a:gd name="connsiteX6" fmla="*/ 1066962 w 2440943"/>
              <a:gd name="connsiteY6" fmla="*/ 14288 h 2731303"/>
              <a:gd name="connsiteX7" fmla="*/ 959806 w 2440943"/>
              <a:gd name="connsiteY7" fmla="*/ 38100 h 2731303"/>
              <a:gd name="connsiteX8" fmla="*/ 1926593 w 2440943"/>
              <a:gd name="connsiteY8" fmla="*/ 578644 h 2731303"/>
              <a:gd name="connsiteX9" fmla="*/ 2237108 w 2440943"/>
              <a:gd name="connsiteY9" fmla="*/ 1393984 h 2731303"/>
              <a:gd name="connsiteX10" fmla="*/ 2440943 w 2440943"/>
              <a:gd name="connsiteY10" fmla="*/ 2540794 h 2731303"/>
              <a:gd name="connsiteX11" fmla="*/ 335918 w 2440943"/>
              <a:gd name="connsiteY11" fmla="*/ 2731294 h 2731303"/>
              <a:gd name="connsiteX0" fmla="*/ 335918 w 2440943"/>
              <a:gd name="connsiteY0" fmla="*/ 2731294 h 2731303"/>
              <a:gd name="connsiteX1" fmla="*/ 631193 w 2440943"/>
              <a:gd name="connsiteY1" fmla="*/ 1870234 h 2731303"/>
              <a:gd name="connsiteX2" fmla="*/ 1124111 w 2440943"/>
              <a:gd name="connsiteY2" fmla="*/ 688193 h 2731303"/>
              <a:gd name="connsiteX3" fmla="*/ 900274 w 2440943"/>
              <a:gd name="connsiteY3" fmla="*/ 66675 h 2731303"/>
              <a:gd name="connsiteX4" fmla="*/ 807405 w 2440943"/>
              <a:gd name="connsiteY4" fmla="*/ 119063 h 2731303"/>
              <a:gd name="connsiteX5" fmla="*/ 816930 w 2440943"/>
              <a:gd name="connsiteY5" fmla="*/ 0 h 2731303"/>
              <a:gd name="connsiteX6" fmla="*/ 1066962 w 2440943"/>
              <a:gd name="connsiteY6" fmla="*/ 14288 h 2731303"/>
              <a:gd name="connsiteX7" fmla="*/ 959806 w 2440943"/>
              <a:gd name="connsiteY7" fmla="*/ 38100 h 2731303"/>
              <a:gd name="connsiteX8" fmla="*/ 1926593 w 2440943"/>
              <a:gd name="connsiteY8" fmla="*/ 578644 h 2731303"/>
              <a:gd name="connsiteX9" fmla="*/ 2237108 w 2440943"/>
              <a:gd name="connsiteY9" fmla="*/ 1393984 h 2731303"/>
              <a:gd name="connsiteX10" fmla="*/ 2440943 w 2440943"/>
              <a:gd name="connsiteY10" fmla="*/ 2540794 h 2731303"/>
              <a:gd name="connsiteX11" fmla="*/ 335918 w 2440943"/>
              <a:gd name="connsiteY11" fmla="*/ 2731294 h 2731303"/>
              <a:gd name="connsiteX0" fmla="*/ 341119 w 2446144"/>
              <a:gd name="connsiteY0" fmla="*/ 2731294 h 2731302"/>
              <a:gd name="connsiteX1" fmla="*/ 636394 w 2446144"/>
              <a:gd name="connsiteY1" fmla="*/ 1870234 h 2731302"/>
              <a:gd name="connsiteX2" fmla="*/ 1129312 w 2446144"/>
              <a:gd name="connsiteY2" fmla="*/ 688193 h 2731302"/>
              <a:gd name="connsiteX3" fmla="*/ 905475 w 2446144"/>
              <a:gd name="connsiteY3" fmla="*/ 66675 h 2731302"/>
              <a:gd name="connsiteX4" fmla="*/ 812606 w 2446144"/>
              <a:gd name="connsiteY4" fmla="*/ 119063 h 2731302"/>
              <a:gd name="connsiteX5" fmla="*/ 822131 w 2446144"/>
              <a:gd name="connsiteY5" fmla="*/ 0 h 2731302"/>
              <a:gd name="connsiteX6" fmla="*/ 1072163 w 2446144"/>
              <a:gd name="connsiteY6" fmla="*/ 14288 h 2731302"/>
              <a:gd name="connsiteX7" fmla="*/ 965007 w 2446144"/>
              <a:gd name="connsiteY7" fmla="*/ 38100 h 2731302"/>
              <a:gd name="connsiteX8" fmla="*/ 1931794 w 2446144"/>
              <a:gd name="connsiteY8" fmla="*/ 578644 h 2731302"/>
              <a:gd name="connsiteX9" fmla="*/ 2242309 w 2446144"/>
              <a:gd name="connsiteY9" fmla="*/ 1393984 h 2731302"/>
              <a:gd name="connsiteX10" fmla="*/ 2446144 w 2446144"/>
              <a:gd name="connsiteY10" fmla="*/ 2540794 h 2731302"/>
              <a:gd name="connsiteX11" fmla="*/ 341119 w 2446144"/>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6275 w 2431300"/>
              <a:gd name="connsiteY0" fmla="*/ 2731294 h 2731302"/>
              <a:gd name="connsiteX1" fmla="*/ 621550 w 2431300"/>
              <a:gd name="connsiteY1" fmla="*/ 1870234 h 2731302"/>
              <a:gd name="connsiteX2" fmla="*/ 1257343 w 2431300"/>
              <a:gd name="connsiteY2" fmla="*/ 802493 h 2731302"/>
              <a:gd name="connsiteX3" fmla="*/ 890631 w 2431300"/>
              <a:gd name="connsiteY3" fmla="*/ 66675 h 2731302"/>
              <a:gd name="connsiteX4" fmla="*/ 797762 w 2431300"/>
              <a:gd name="connsiteY4" fmla="*/ 119063 h 2731302"/>
              <a:gd name="connsiteX5" fmla="*/ 807287 w 2431300"/>
              <a:gd name="connsiteY5" fmla="*/ 0 h 2731302"/>
              <a:gd name="connsiteX6" fmla="*/ 1057319 w 2431300"/>
              <a:gd name="connsiteY6" fmla="*/ 14288 h 2731302"/>
              <a:gd name="connsiteX7" fmla="*/ 950163 w 2431300"/>
              <a:gd name="connsiteY7" fmla="*/ 38100 h 2731302"/>
              <a:gd name="connsiteX8" fmla="*/ 1916950 w 2431300"/>
              <a:gd name="connsiteY8" fmla="*/ 578644 h 2731302"/>
              <a:gd name="connsiteX9" fmla="*/ 2227465 w 2431300"/>
              <a:gd name="connsiteY9" fmla="*/ 1393984 h 2731302"/>
              <a:gd name="connsiteX10" fmla="*/ 2431300 w 2431300"/>
              <a:gd name="connsiteY10" fmla="*/ 2540794 h 2731302"/>
              <a:gd name="connsiteX11" fmla="*/ 326275 w 2431300"/>
              <a:gd name="connsiteY11" fmla="*/ 2731294 h 2731302"/>
              <a:gd name="connsiteX0" fmla="*/ 321437 w 2426462"/>
              <a:gd name="connsiteY0" fmla="*/ 2731294 h 2731302"/>
              <a:gd name="connsiteX1" fmla="*/ 616712 w 2426462"/>
              <a:gd name="connsiteY1" fmla="*/ 1870234 h 2731302"/>
              <a:gd name="connsiteX2" fmla="*/ 1090580 w 2426462"/>
              <a:gd name="connsiteY2" fmla="*/ 850118 h 2731302"/>
              <a:gd name="connsiteX3" fmla="*/ 885793 w 2426462"/>
              <a:gd name="connsiteY3" fmla="*/ 66675 h 2731302"/>
              <a:gd name="connsiteX4" fmla="*/ 792924 w 2426462"/>
              <a:gd name="connsiteY4" fmla="*/ 119063 h 2731302"/>
              <a:gd name="connsiteX5" fmla="*/ 802449 w 2426462"/>
              <a:gd name="connsiteY5" fmla="*/ 0 h 2731302"/>
              <a:gd name="connsiteX6" fmla="*/ 1052481 w 2426462"/>
              <a:gd name="connsiteY6" fmla="*/ 14288 h 2731302"/>
              <a:gd name="connsiteX7" fmla="*/ 945325 w 2426462"/>
              <a:gd name="connsiteY7" fmla="*/ 38100 h 2731302"/>
              <a:gd name="connsiteX8" fmla="*/ 1912112 w 2426462"/>
              <a:gd name="connsiteY8" fmla="*/ 578644 h 2731302"/>
              <a:gd name="connsiteX9" fmla="*/ 2222627 w 2426462"/>
              <a:gd name="connsiteY9" fmla="*/ 1393984 h 2731302"/>
              <a:gd name="connsiteX10" fmla="*/ 2426462 w 2426462"/>
              <a:gd name="connsiteY10" fmla="*/ 2540794 h 2731302"/>
              <a:gd name="connsiteX11" fmla="*/ 321437 w 2426462"/>
              <a:gd name="connsiteY11" fmla="*/ 2731294 h 2731302"/>
              <a:gd name="connsiteX0" fmla="*/ 272883 w 2711283"/>
              <a:gd name="connsiteY0" fmla="*/ 2731294 h 2731302"/>
              <a:gd name="connsiteX1" fmla="*/ 901533 w 2711283"/>
              <a:gd name="connsiteY1" fmla="*/ 1870234 h 2731302"/>
              <a:gd name="connsiteX2" fmla="*/ 1375401 w 2711283"/>
              <a:gd name="connsiteY2" fmla="*/ 850118 h 2731302"/>
              <a:gd name="connsiteX3" fmla="*/ 1170614 w 2711283"/>
              <a:gd name="connsiteY3" fmla="*/ 66675 h 2731302"/>
              <a:gd name="connsiteX4" fmla="*/ 1077745 w 2711283"/>
              <a:gd name="connsiteY4" fmla="*/ 119063 h 2731302"/>
              <a:gd name="connsiteX5" fmla="*/ 1087270 w 2711283"/>
              <a:gd name="connsiteY5" fmla="*/ 0 h 2731302"/>
              <a:gd name="connsiteX6" fmla="*/ 1337302 w 2711283"/>
              <a:gd name="connsiteY6" fmla="*/ 14288 h 2731302"/>
              <a:gd name="connsiteX7" fmla="*/ 1230146 w 2711283"/>
              <a:gd name="connsiteY7" fmla="*/ 38100 h 2731302"/>
              <a:gd name="connsiteX8" fmla="*/ 2196933 w 2711283"/>
              <a:gd name="connsiteY8" fmla="*/ 578644 h 2731302"/>
              <a:gd name="connsiteX9" fmla="*/ 2507448 w 2711283"/>
              <a:gd name="connsiteY9" fmla="*/ 1393984 h 2731302"/>
              <a:gd name="connsiteX10" fmla="*/ 2711283 w 2711283"/>
              <a:gd name="connsiteY10" fmla="*/ 2540794 h 2731302"/>
              <a:gd name="connsiteX11" fmla="*/ 272883 w 2711283"/>
              <a:gd name="connsiteY11" fmla="*/ 2731294 h 2731302"/>
              <a:gd name="connsiteX0" fmla="*/ 0 w 2438400"/>
              <a:gd name="connsiteY0" fmla="*/ 2731294 h 2731294"/>
              <a:gd name="connsiteX1" fmla="*/ 628650 w 2438400"/>
              <a:gd name="connsiteY1" fmla="*/ 1870234 h 2731294"/>
              <a:gd name="connsiteX2" fmla="*/ 1102518 w 2438400"/>
              <a:gd name="connsiteY2" fmla="*/ 850118 h 2731294"/>
              <a:gd name="connsiteX3" fmla="*/ 897731 w 2438400"/>
              <a:gd name="connsiteY3" fmla="*/ 66675 h 2731294"/>
              <a:gd name="connsiteX4" fmla="*/ 804862 w 2438400"/>
              <a:gd name="connsiteY4" fmla="*/ 119063 h 2731294"/>
              <a:gd name="connsiteX5" fmla="*/ 814387 w 2438400"/>
              <a:gd name="connsiteY5" fmla="*/ 0 h 2731294"/>
              <a:gd name="connsiteX6" fmla="*/ 1064419 w 2438400"/>
              <a:gd name="connsiteY6" fmla="*/ 14288 h 2731294"/>
              <a:gd name="connsiteX7" fmla="*/ 957263 w 2438400"/>
              <a:gd name="connsiteY7" fmla="*/ 38100 h 2731294"/>
              <a:gd name="connsiteX8" fmla="*/ 1924050 w 2438400"/>
              <a:gd name="connsiteY8" fmla="*/ 578644 h 2731294"/>
              <a:gd name="connsiteX9" fmla="*/ 2234565 w 2438400"/>
              <a:gd name="connsiteY9" fmla="*/ 1393984 h 2731294"/>
              <a:gd name="connsiteX10" fmla="*/ 2438400 w 2438400"/>
              <a:gd name="connsiteY10" fmla="*/ 2540794 h 2731294"/>
              <a:gd name="connsiteX11" fmla="*/ 0 w 2438400"/>
              <a:gd name="connsiteY11" fmla="*/ 2731294 h 2731294"/>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2190750 w 2705100"/>
              <a:gd name="connsiteY8" fmla="*/ 578644 h 2683669"/>
              <a:gd name="connsiteX9" fmla="*/ 2501265 w 2705100"/>
              <a:gd name="connsiteY9" fmla="*/ 1393984 h 2683669"/>
              <a:gd name="connsiteX10" fmla="*/ 2705100 w 2705100"/>
              <a:gd name="connsiteY10" fmla="*/ 2540794 h 2683669"/>
              <a:gd name="connsiteX11" fmla="*/ 0 w 2705100"/>
              <a:gd name="connsiteY11" fmla="*/ 2683669 h 2683669"/>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2190750 w 2705100"/>
              <a:gd name="connsiteY8" fmla="*/ 578644 h 2683669"/>
              <a:gd name="connsiteX9" fmla="*/ 2501265 w 2705100"/>
              <a:gd name="connsiteY9" fmla="*/ 1393984 h 2683669"/>
              <a:gd name="connsiteX10" fmla="*/ 2705100 w 2705100"/>
              <a:gd name="connsiteY10" fmla="*/ 2540794 h 2683669"/>
              <a:gd name="connsiteX11" fmla="*/ 0 w 2705100"/>
              <a:gd name="connsiteY11" fmla="*/ 2683669 h 2683669"/>
              <a:gd name="connsiteX0" fmla="*/ 0 w 2705100"/>
              <a:gd name="connsiteY0" fmla="*/ 2683669 h 2683669"/>
              <a:gd name="connsiteX1" fmla="*/ 895350 w 2705100"/>
              <a:gd name="connsiteY1" fmla="*/ 1870234 h 2683669"/>
              <a:gd name="connsiteX2" fmla="*/ 1369218 w 2705100"/>
              <a:gd name="connsiteY2" fmla="*/ 850118 h 2683669"/>
              <a:gd name="connsiteX3" fmla="*/ 1164431 w 2705100"/>
              <a:gd name="connsiteY3" fmla="*/ 66675 h 2683669"/>
              <a:gd name="connsiteX4" fmla="*/ 1071562 w 2705100"/>
              <a:gd name="connsiteY4" fmla="*/ 119063 h 2683669"/>
              <a:gd name="connsiteX5" fmla="*/ 1081087 w 2705100"/>
              <a:gd name="connsiteY5" fmla="*/ 0 h 2683669"/>
              <a:gd name="connsiteX6" fmla="*/ 1331119 w 2705100"/>
              <a:gd name="connsiteY6" fmla="*/ 14288 h 2683669"/>
              <a:gd name="connsiteX7" fmla="*/ 1223963 w 2705100"/>
              <a:gd name="connsiteY7" fmla="*/ 38100 h 2683669"/>
              <a:gd name="connsiteX8" fmla="*/ 1924050 w 2705100"/>
              <a:gd name="connsiteY8" fmla="*/ 521494 h 2683669"/>
              <a:gd name="connsiteX9" fmla="*/ 2501265 w 2705100"/>
              <a:gd name="connsiteY9" fmla="*/ 1393984 h 2683669"/>
              <a:gd name="connsiteX10" fmla="*/ 2705100 w 2705100"/>
              <a:gd name="connsiteY10" fmla="*/ 2540794 h 2683669"/>
              <a:gd name="connsiteX11" fmla="*/ 0 w 2705100"/>
              <a:gd name="connsiteY11" fmla="*/ 2683669 h 268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100" h="2683669">
                <a:moveTo>
                  <a:pt x="0" y="2683669"/>
                </a:moveTo>
                <a:cubicBezTo>
                  <a:pt x="534988" y="2286159"/>
                  <a:pt x="667147" y="2175826"/>
                  <a:pt x="895350" y="1870234"/>
                </a:cubicBezTo>
                <a:cubicBezTo>
                  <a:pt x="1123553" y="1564642"/>
                  <a:pt x="1330861" y="1275291"/>
                  <a:pt x="1369218" y="850118"/>
                </a:cubicBezTo>
                <a:cubicBezTo>
                  <a:pt x="1409991" y="398160"/>
                  <a:pt x="1217215" y="161530"/>
                  <a:pt x="1164431" y="66675"/>
                </a:cubicBezTo>
                <a:lnTo>
                  <a:pt x="1071562" y="119063"/>
                </a:lnTo>
                <a:lnTo>
                  <a:pt x="1081087" y="0"/>
                </a:lnTo>
                <a:lnTo>
                  <a:pt x="1331119" y="14288"/>
                </a:lnTo>
                <a:lnTo>
                  <a:pt x="1223963" y="38100"/>
                </a:lnTo>
                <a:cubicBezTo>
                  <a:pt x="1433513" y="152400"/>
                  <a:pt x="1711166" y="295513"/>
                  <a:pt x="1924050" y="521494"/>
                </a:cubicBezTo>
                <a:cubicBezTo>
                  <a:pt x="2136934" y="747475"/>
                  <a:pt x="2371090" y="1057434"/>
                  <a:pt x="2501265" y="1393984"/>
                </a:cubicBezTo>
                <a:cubicBezTo>
                  <a:pt x="2631440" y="1730534"/>
                  <a:pt x="2682875" y="1994694"/>
                  <a:pt x="2705100" y="2540794"/>
                </a:cubicBezTo>
                <a:lnTo>
                  <a:pt x="0" y="2683669"/>
                </a:lnTo>
                <a:close/>
              </a:path>
            </a:pathLst>
          </a:custGeom>
          <a:gradFill flip="none" rotWithShape="1">
            <a:gsLst>
              <a:gs pos="51000">
                <a:srgbClr val="E36C0A">
                  <a:alpha val="87843"/>
                </a:srgbClr>
              </a:gs>
              <a:gs pos="93000">
                <a:schemeClr val="accent1">
                  <a:tint val="23500"/>
                  <a:satMod val="16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3690580">
            <a:off x="979906" y="3836761"/>
            <a:ext cx="2897471" cy="1347573"/>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prstMaterial="metal">
              <a:contourClr>
                <a:schemeClr val="bg2"/>
              </a:contourClr>
            </a:sp3d>
          </a:bodyPr>
          <a:lstStyle/>
          <a:p>
            <a:pPr algn="ctr">
              <a:lnSpc>
                <a:spcPts val="1400"/>
              </a:lnSpc>
            </a:pPr>
            <a:r>
              <a:rPr lang="en-US" sz="1600" dirty="0">
                <a:ln w="50800"/>
                <a:solidFill>
                  <a:srgbClr val="FEFFFF"/>
                </a:solidFill>
                <a:effectLst>
                  <a:glow rad="38100">
                    <a:srgbClr val="010000">
                      <a:alpha val="60000"/>
                    </a:srgbClr>
                  </a:glow>
                </a:effectLst>
                <a:latin typeface="Calibri" panose="020F0502020204030204" pitchFamily="34" charset="0"/>
                <a:cs typeface="Calibri" panose="020F0502020204030204" pitchFamily="34" charset="0"/>
              </a:rPr>
              <a:t>Sisera and 900 chariots</a:t>
            </a:r>
          </a:p>
        </p:txBody>
      </p:sp>
      <p:sp>
        <p:nvSpPr>
          <p:cNvPr id="29" name="Text Box 16"/>
          <p:cNvSpPr txBox="1">
            <a:spLocks noChangeArrowheads="1"/>
          </p:cNvSpPr>
          <p:nvPr/>
        </p:nvSpPr>
        <p:spPr bwMode="auto">
          <a:xfrm>
            <a:off x="725471" y="3148816"/>
            <a:ext cx="129073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Yahweh fought</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0" name="Freeform 20">
            <a:extLst>
              <a:ext uri="{FF2B5EF4-FFF2-40B4-BE49-F238E27FC236}">
                <a16:creationId xmlns:a16="http://schemas.microsoft.com/office/drawing/2014/main" id="{A1F8BDA3-D2DF-41AC-9C2B-15161461203D}"/>
              </a:ext>
            </a:extLst>
          </p:cNvPr>
          <p:cNvSpPr/>
          <p:nvPr/>
        </p:nvSpPr>
        <p:spPr>
          <a:xfrm>
            <a:off x="1116807" y="2416970"/>
            <a:ext cx="1150144" cy="172172"/>
          </a:xfrm>
          <a:custGeom>
            <a:avLst/>
            <a:gdLst>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76038"/>
              <a:gd name="connsiteX1" fmla="*/ 1400175 w 1400175"/>
              <a:gd name="connsiteY1" fmla="*/ 157162 h 176038"/>
              <a:gd name="connsiteX2" fmla="*/ 885825 w 1400175"/>
              <a:gd name="connsiteY2" fmla="*/ 166687 h 176038"/>
              <a:gd name="connsiteX3" fmla="*/ 400050 w 1400175"/>
              <a:gd name="connsiteY3" fmla="*/ 38100 h 176038"/>
              <a:gd name="connsiteX4" fmla="*/ 0 w 1400175"/>
              <a:gd name="connsiteY4" fmla="*/ 0 h 176038"/>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950119 w 1150144"/>
              <a:gd name="connsiteY0" fmla="*/ 83344 h 172172"/>
              <a:gd name="connsiteX1" fmla="*/ 1150144 w 1150144"/>
              <a:gd name="connsiteY1" fmla="*/ 150019 h 172172"/>
              <a:gd name="connsiteX2" fmla="*/ 731044 w 1150144"/>
              <a:gd name="connsiteY2" fmla="*/ 164306 h 172172"/>
              <a:gd name="connsiteX3" fmla="*/ 245269 w 1150144"/>
              <a:gd name="connsiteY3" fmla="*/ 35719 h 172172"/>
              <a:gd name="connsiteX4" fmla="*/ 0 w 1150144"/>
              <a:gd name="connsiteY4" fmla="*/ 0 h 17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44" h="172172">
                <a:moveTo>
                  <a:pt x="950119" y="83344"/>
                </a:moveTo>
                <a:cubicBezTo>
                  <a:pt x="1016794" y="105569"/>
                  <a:pt x="1126332" y="118269"/>
                  <a:pt x="1150144" y="150019"/>
                </a:cubicBezTo>
                <a:cubicBezTo>
                  <a:pt x="1113632" y="163513"/>
                  <a:pt x="881857" y="183356"/>
                  <a:pt x="731044" y="164306"/>
                </a:cubicBezTo>
                <a:cubicBezTo>
                  <a:pt x="580232" y="145256"/>
                  <a:pt x="367110" y="63103"/>
                  <a:pt x="245269" y="35719"/>
                </a:cubicBezTo>
                <a:cubicBezTo>
                  <a:pt x="123428" y="8335"/>
                  <a:pt x="133350" y="12700"/>
                  <a:pt x="0" y="0"/>
                </a:cubicBezTo>
              </a:path>
            </a:pathLst>
          </a:custGeom>
          <a:noFill/>
          <a:ln w="25400" cap="rnd">
            <a:solidFill>
              <a:srgbClr val="93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39DACCC-4C69-4EEF-9B1A-8948F0A2E0BF}"/>
              </a:ext>
            </a:extLst>
          </p:cNvPr>
          <p:cNvSpPr/>
          <p:nvPr/>
        </p:nvSpPr>
        <p:spPr>
          <a:xfrm>
            <a:off x="1076325" y="2447925"/>
            <a:ext cx="738188" cy="498158"/>
          </a:xfrm>
          <a:custGeom>
            <a:avLst/>
            <a:gdLst>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119488"/>
              <a:gd name="connsiteY0" fmla="*/ 0 h 528638"/>
              <a:gd name="connsiteX1" fmla="*/ 190500 w 1119488"/>
              <a:gd name="connsiteY1" fmla="*/ 247650 h 528638"/>
              <a:gd name="connsiteX2" fmla="*/ 1066800 w 1119488"/>
              <a:gd name="connsiteY2" fmla="*/ 316706 h 528638"/>
              <a:gd name="connsiteX3" fmla="*/ 905828 w 1119488"/>
              <a:gd name="connsiteY3" fmla="*/ 528638 h 528638"/>
              <a:gd name="connsiteX0" fmla="*/ 0 w 905828"/>
              <a:gd name="connsiteY0" fmla="*/ 0 h 528638"/>
              <a:gd name="connsiteX1" fmla="*/ 190500 w 905828"/>
              <a:gd name="connsiteY1" fmla="*/ 247650 h 528638"/>
              <a:gd name="connsiteX2" fmla="*/ 502920 w 905828"/>
              <a:gd name="connsiteY2" fmla="*/ 362426 h 528638"/>
              <a:gd name="connsiteX3" fmla="*/ 905828 w 905828"/>
              <a:gd name="connsiteY3" fmla="*/ 528638 h 528638"/>
              <a:gd name="connsiteX0" fmla="*/ 0 w 905828"/>
              <a:gd name="connsiteY0" fmla="*/ 0 h 528638"/>
              <a:gd name="connsiteX1" fmla="*/ 190500 w 905828"/>
              <a:gd name="connsiteY1" fmla="*/ 247650 h 528638"/>
              <a:gd name="connsiteX2" fmla="*/ 502920 w 905828"/>
              <a:gd name="connsiteY2" fmla="*/ 362426 h 528638"/>
              <a:gd name="connsiteX3" fmla="*/ 905828 w 905828"/>
              <a:gd name="connsiteY3" fmla="*/ 528638 h 528638"/>
              <a:gd name="connsiteX0" fmla="*/ 0 w 905828"/>
              <a:gd name="connsiteY0" fmla="*/ 0 h 528638"/>
              <a:gd name="connsiteX1" fmla="*/ 190500 w 905828"/>
              <a:gd name="connsiteY1" fmla="*/ 247650 h 528638"/>
              <a:gd name="connsiteX2" fmla="*/ 502920 w 905828"/>
              <a:gd name="connsiteY2" fmla="*/ 362426 h 528638"/>
              <a:gd name="connsiteX3" fmla="*/ 905828 w 905828"/>
              <a:gd name="connsiteY3" fmla="*/ 528638 h 528638"/>
              <a:gd name="connsiteX0" fmla="*/ 0 w 905828"/>
              <a:gd name="connsiteY0" fmla="*/ 0 h 528638"/>
              <a:gd name="connsiteX1" fmla="*/ 121920 w 905828"/>
              <a:gd name="connsiteY1" fmla="*/ 240030 h 528638"/>
              <a:gd name="connsiteX2" fmla="*/ 502920 w 905828"/>
              <a:gd name="connsiteY2" fmla="*/ 362426 h 528638"/>
              <a:gd name="connsiteX3" fmla="*/ 905828 w 905828"/>
              <a:gd name="connsiteY3" fmla="*/ 528638 h 528638"/>
              <a:gd name="connsiteX0" fmla="*/ 0 w 837248"/>
              <a:gd name="connsiteY0" fmla="*/ 0 h 505778"/>
              <a:gd name="connsiteX1" fmla="*/ 121920 w 837248"/>
              <a:gd name="connsiteY1" fmla="*/ 240030 h 505778"/>
              <a:gd name="connsiteX2" fmla="*/ 502920 w 837248"/>
              <a:gd name="connsiteY2" fmla="*/ 362426 h 505778"/>
              <a:gd name="connsiteX3" fmla="*/ 837248 w 837248"/>
              <a:gd name="connsiteY3" fmla="*/ 505778 h 505778"/>
              <a:gd name="connsiteX0" fmla="*/ 0 w 837248"/>
              <a:gd name="connsiteY0" fmla="*/ 0 h 505778"/>
              <a:gd name="connsiteX1" fmla="*/ 121920 w 837248"/>
              <a:gd name="connsiteY1" fmla="*/ 240030 h 505778"/>
              <a:gd name="connsiteX2" fmla="*/ 837248 w 837248"/>
              <a:gd name="connsiteY2" fmla="*/ 505778 h 505778"/>
              <a:gd name="connsiteX0" fmla="*/ 0 w 669608"/>
              <a:gd name="connsiteY0" fmla="*/ 0 h 444818"/>
              <a:gd name="connsiteX1" fmla="*/ 121920 w 669608"/>
              <a:gd name="connsiteY1" fmla="*/ 240030 h 444818"/>
              <a:gd name="connsiteX2" fmla="*/ 669608 w 669608"/>
              <a:gd name="connsiteY2" fmla="*/ 444818 h 444818"/>
              <a:gd name="connsiteX0" fmla="*/ 0 w 738188"/>
              <a:gd name="connsiteY0" fmla="*/ 0 h 498158"/>
              <a:gd name="connsiteX1" fmla="*/ 121920 w 738188"/>
              <a:gd name="connsiteY1" fmla="*/ 240030 h 498158"/>
              <a:gd name="connsiteX2" fmla="*/ 738188 w 738188"/>
              <a:gd name="connsiteY2" fmla="*/ 498158 h 498158"/>
              <a:gd name="connsiteX0" fmla="*/ 0 w 738188"/>
              <a:gd name="connsiteY0" fmla="*/ 0 h 498158"/>
              <a:gd name="connsiteX1" fmla="*/ 121920 w 738188"/>
              <a:gd name="connsiteY1" fmla="*/ 240030 h 498158"/>
              <a:gd name="connsiteX2" fmla="*/ 738188 w 738188"/>
              <a:gd name="connsiteY2" fmla="*/ 498158 h 498158"/>
              <a:gd name="connsiteX0" fmla="*/ 0 w 738188"/>
              <a:gd name="connsiteY0" fmla="*/ 0 h 498158"/>
              <a:gd name="connsiteX1" fmla="*/ 121920 w 738188"/>
              <a:gd name="connsiteY1" fmla="*/ 240030 h 498158"/>
              <a:gd name="connsiteX2" fmla="*/ 738188 w 738188"/>
              <a:gd name="connsiteY2" fmla="*/ 498158 h 498158"/>
              <a:gd name="connsiteX0" fmla="*/ 0 w 738188"/>
              <a:gd name="connsiteY0" fmla="*/ 0 h 498158"/>
              <a:gd name="connsiteX1" fmla="*/ 121920 w 738188"/>
              <a:gd name="connsiteY1" fmla="*/ 240030 h 498158"/>
              <a:gd name="connsiteX2" fmla="*/ 738188 w 738188"/>
              <a:gd name="connsiteY2" fmla="*/ 498158 h 498158"/>
            </a:gdLst>
            <a:ahLst/>
            <a:cxnLst>
              <a:cxn ang="0">
                <a:pos x="connsiteX0" y="connsiteY0"/>
              </a:cxn>
              <a:cxn ang="0">
                <a:pos x="connsiteX1" y="connsiteY1"/>
              </a:cxn>
              <a:cxn ang="0">
                <a:pos x="connsiteX2" y="connsiteY2"/>
              </a:cxn>
            </a:cxnLst>
            <a:rect l="l" t="t" r="r" b="b"/>
            <a:pathLst>
              <a:path w="738188" h="498158">
                <a:moveTo>
                  <a:pt x="0" y="0"/>
                </a:moveTo>
                <a:cubicBezTo>
                  <a:pt x="63500" y="82550"/>
                  <a:pt x="67469" y="164624"/>
                  <a:pt x="121920" y="240030"/>
                </a:cubicBezTo>
                <a:cubicBezTo>
                  <a:pt x="277392" y="291782"/>
                  <a:pt x="589161" y="442794"/>
                  <a:pt x="738188" y="498158"/>
                </a:cubicBezTo>
              </a:path>
            </a:pathLst>
          </a:custGeom>
          <a:noFill/>
          <a:ln w="25400" cap="rnd">
            <a:solidFill>
              <a:srgbClr val="93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16">
            <a:extLst>
              <a:ext uri="{FF2B5EF4-FFF2-40B4-BE49-F238E27FC236}">
                <a16:creationId xmlns:a16="http://schemas.microsoft.com/office/drawing/2014/main" id="{9E64CE6E-44E5-4B92-9005-BC147F3F78E6}"/>
              </a:ext>
            </a:extLst>
          </p:cNvPr>
          <p:cNvSpPr txBox="1">
            <a:spLocks noChangeArrowheads="1"/>
          </p:cNvSpPr>
          <p:nvPr/>
        </p:nvSpPr>
        <p:spPr bwMode="auto">
          <a:xfrm rot="1352523">
            <a:off x="503467" y="2670525"/>
            <a:ext cx="1249060"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Barak’s charge</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6" name="Text Box 16">
            <a:extLst>
              <a:ext uri="{FF2B5EF4-FFF2-40B4-BE49-F238E27FC236}">
                <a16:creationId xmlns:a16="http://schemas.microsoft.com/office/drawing/2014/main" id="{8F799D53-C65B-4AB4-8471-DF9667B8CC46}"/>
              </a:ext>
            </a:extLst>
          </p:cNvPr>
          <p:cNvSpPr txBox="1">
            <a:spLocks noChangeArrowheads="1"/>
          </p:cNvSpPr>
          <p:nvPr/>
        </p:nvSpPr>
        <p:spPr bwMode="auto">
          <a:xfrm>
            <a:off x="387517" y="1617805"/>
            <a:ext cx="1149674"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1" name="Line 9">
            <a:extLst>
              <a:ext uri="{FF2B5EF4-FFF2-40B4-BE49-F238E27FC236}">
                <a16:creationId xmlns:a16="http://schemas.microsoft.com/office/drawing/2014/main" id="{EC0EBEC1-8BD6-400E-B711-0A2F43AEEA23}"/>
              </a:ext>
            </a:extLst>
          </p:cNvPr>
          <p:cNvSpPr>
            <a:spLocks noChangeShapeType="1"/>
          </p:cNvSpPr>
          <p:nvPr/>
        </p:nvSpPr>
        <p:spPr bwMode="auto">
          <a:xfrm flipH="1">
            <a:off x="924254" y="1925582"/>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4628528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men being shot in chariots, circa 700 BC (sketch)</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Yahweh routed </a:t>
            </a:r>
            <a:r>
              <a:rPr lang="en-US" dirty="0" err="1"/>
              <a:t>Sisera</a:t>
            </a:r>
            <a:r>
              <a:rPr lang="en-US" dirty="0"/>
              <a:t> and all his chariots and all his host before Barak by the edge of the sword</a:t>
            </a:r>
          </a:p>
        </p:txBody>
      </p:sp>
      <p:pic>
        <p:nvPicPr>
          <p:cNvPr id="5" name="Picture 4" descr="Field of battle with men being shot in chariots, Sennacherib, Lay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40"/>
            <a:ext cx="9144000" cy="5989320"/>
          </a:xfrm>
          <a:prstGeom prst="rect">
            <a:avLst/>
          </a:prstGeom>
        </p:spPr>
      </p:pic>
    </p:spTree>
    <p:extLst>
      <p:ext uri="{BB962C8B-B14F-4D97-AF65-F5344CB8AC3E}">
        <p14:creationId xmlns:p14="http://schemas.microsoft.com/office/powerpoint/2010/main" val="36801839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Mount Tabor, Jezreel Valley, and the Hill of Moreh (aerial view from the west)</a:t>
            </a:r>
          </a:p>
        </p:txBody>
      </p:sp>
      <p:sp>
        <p:nvSpPr>
          <p:cNvPr id="4" name="Text Placeholder 3"/>
          <p:cNvSpPr>
            <a:spLocks noGrp="1"/>
          </p:cNvSpPr>
          <p:nvPr>
            <p:ph type="body" sz="quarter" idx="12"/>
          </p:nvPr>
        </p:nvSpPr>
        <p:spPr/>
        <p:txBody>
          <a:bodyPr/>
          <a:lstStyle/>
          <a:p>
            <a:r>
              <a:rPr lang="en-US" dirty="0"/>
              <a:t>4:16</a:t>
            </a:r>
          </a:p>
        </p:txBody>
      </p:sp>
      <p:sp>
        <p:nvSpPr>
          <p:cNvPr id="2" name="Title 1"/>
          <p:cNvSpPr>
            <a:spLocks noGrp="1"/>
          </p:cNvSpPr>
          <p:nvPr>
            <p:ph type="title"/>
          </p:nvPr>
        </p:nvSpPr>
        <p:spPr/>
        <p:txBody>
          <a:bodyPr/>
          <a:lstStyle/>
          <a:p>
            <a:r>
              <a:rPr lang="en-US" dirty="0"/>
              <a:t>Barak pursued after the chariots, and after the army, to Harosheth-hagoiim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466"/>
            <a:ext cx="9144000" cy="5148072"/>
          </a:xfrm>
          <a:prstGeom prst="rect">
            <a:avLst/>
          </a:prstGeom>
        </p:spPr>
      </p:pic>
      <p:sp>
        <p:nvSpPr>
          <p:cNvPr id="24" name="Text Box 16"/>
          <p:cNvSpPr txBox="1">
            <a:spLocks noChangeArrowheads="1"/>
          </p:cNvSpPr>
          <p:nvPr/>
        </p:nvSpPr>
        <p:spPr bwMode="auto">
          <a:xfrm>
            <a:off x="323349" y="1936127"/>
            <a:ext cx="1149674"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6" name="Text Box 16"/>
          <p:cNvSpPr txBox="1">
            <a:spLocks noChangeArrowheads="1"/>
          </p:cNvSpPr>
          <p:nvPr/>
        </p:nvSpPr>
        <p:spPr bwMode="auto">
          <a:xfrm>
            <a:off x="6835386" y="1970537"/>
            <a:ext cx="114646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4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7" name="Text Box 16"/>
          <p:cNvSpPr txBox="1">
            <a:spLocks noChangeArrowheads="1"/>
          </p:cNvSpPr>
          <p:nvPr/>
        </p:nvSpPr>
        <p:spPr bwMode="auto">
          <a:xfrm>
            <a:off x="2952418" y="2580971"/>
            <a:ext cx="715259"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err="1">
                <a:solidFill>
                  <a:srgbClr val="FFFFFF"/>
                </a:solidFill>
                <a:effectLst>
                  <a:glow rad="76200">
                    <a:srgbClr val="000000">
                      <a:alpha val="60000"/>
                    </a:srgbClr>
                  </a:glow>
                </a:effectLst>
                <a:latin typeface="Calibri" pitchFamily="34" charset="0"/>
                <a:cs typeface="Calibri" pitchFamily="34" charset="0"/>
              </a:rPr>
              <a:t>Kishion</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8" name="Line 9"/>
          <p:cNvSpPr>
            <a:spLocks noChangeShapeType="1"/>
          </p:cNvSpPr>
          <p:nvPr/>
        </p:nvSpPr>
        <p:spPr bwMode="auto">
          <a:xfrm flipH="1" flipV="1">
            <a:off x="2648901" y="2488158"/>
            <a:ext cx="226468" cy="326482"/>
          </a:xfrm>
          <a:custGeom>
            <a:avLst/>
            <a:gdLst>
              <a:gd name="connsiteX0" fmla="*/ 0 w 91440"/>
              <a:gd name="connsiteY0" fmla="*/ 0 h 326482"/>
              <a:gd name="connsiteX1" fmla="*/ 91440 w 91440"/>
              <a:gd name="connsiteY1" fmla="*/ 326482 h 326482"/>
              <a:gd name="connsiteX0" fmla="*/ 135028 w 226468"/>
              <a:gd name="connsiteY0" fmla="*/ 0 h 326482"/>
              <a:gd name="connsiteX1" fmla="*/ 226468 w 226468"/>
              <a:gd name="connsiteY1" fmla="*/ 326482 h 326482"/>
            </a:gdLst>
            <a:ahLst/>
            <a:cxnLst>
              <a:cxn ang="0">
                <a:pos x="connsiteX0" y="connsiteY0"/>
              </a:cxn>
              <a:cxn ang="0">
                <a:pos x="connsiteX1" y="connsiteY1"/>
              </a:cxn>
            </a:cxnLst>
            <a:rect l="l" t="t" r="r" b="b"/>
            <a:pathLst>
              <a:path w="226468" h="326482">
                <a:moveTo>
                  <a:pt x="135028" y="0"/>
                </a:moveTo>
                <a:cubicBezTo>
                  <a:pt x="-202792" y="140577"/>
                  <a:pt x="195988" y="217655"/>
                  <a:pt x="226468" y="326482"/>
                </a:cubicBezTo>
              </a:path>
            </a:pathLst>
          </a:custGeom>
          <a:noFill/>
          <a:ln w="22225" cap="flat" cmpd="sng" algn="ctr">
            <a:solidFill>
              <a:srgbClr val="F69646"/>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9" name="Text Box 16"/>
          <p:cNvSpPr txBox="1">
            <a:spLocks noChangeArrowheads="1"/>
          </p:cNvSpPr>
          <p:nvPr/>
        </p:nvSpPr>
        <p:spPr bwMode="auto">
          <a:xfrm>
            <a:off x="2129978" y="2180381"/>
            <a:ext cx="1511952"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Sisera fled on foot</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3" name="Freeform 32"/>
          <p:cNvSpPr/>
          <p:nvPr/>
        </p:nvSpPr>
        <p:spPr>
          <a:xfrm>
            <a:off x="1116807" y="2416970"/>
            <a:ext cx="1150144" cy="172172"/>
          </a:xfrm>
          <a:custGeom>
            <a:avLst/>
            <a:gdLst>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66687"/>
              <a:gd name="connsiteX1" fmla="*/ 1400175 w 1400175"/>
              <a:gd name="connsiteY1" fmla="*/ 157162 h 166687"/>
              <a:gd name="connsiteX2" fmla="*/ 885825 w 1400175"/>
              <a:gd name="connsiteY2" fmla="*/ 166687 h 166687"/>
              <a:gd name="connsiteX3" fmla="*/ 400050 w 1400175"/>
              <a:gd name="connsiteY3" fmla="*/ 38100 h 166687"/>
              <a:gd name="connsiteX4" fmla="*/ 0 w 1400175"/>
              <a:gd name="connsiteY4" fmla="*/ 0 h 166687"/>
              <a:gd name="connsiteX0" fmla="*/ 1104900 w 1400175"/>
              <a:gd name="connsiteY0" fmla="*/ 85725 h 176038"/>
              <a:gd name="connsiteX1" fmla="*/ 1400175 w 1400175"/>
              <a:gd name="connsiteY1" fmla="*/ 157162 h 176038"/>
              <a:gd name="connsiteX2" fmla="*/ 885825 w 1400175"/>
              <a:gd name="connsiteY2" fmla="*/ 166687 h 176038"/>
              <a:gd name="connsiteX3" fmla="*/ 400050 w 1400175"/>
              <a:gd name="connsiteY3" fmla="*/ 38100 h 176038"/>
              <a:gd name="connsiteX4" fmla="*/ 0 w 1400175"/>
              <a:gd name="connsiteY4" fmla="*/ 0 h 176038"/>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1104900 w 1304925"/>
              <a:gd name="connsiteY0" fmla="*/ 85725 h 174553"/>
              <a:gd name="connsiteX1" fmla="*/ 1304925 w 1304925"/>
              <a:gd name="connsiteY1" fmla="*/ 152400 h 174553"/>
              <a:gd name="connsiteX2" fmla="*/ 885825 w 1304925"/>
              <a:gd name="connsiteY2" fmla="*/ 166687 h 174553"/>
              <a:gd name="connsiteX3" fmla="*/ 400050 w 1304925"/>
              <a:gd name="connsiteY3" fmla="*/ 38100 h 174553"/>
              <a:gd name="connsiteX4" fmla="*/ 0 w 1304925"/>
              <a:gd name="connsiteY4" fmla="*/ 0 h 174553"/>
              <a:gd name="connsiteX0" fmla="*/ 950119 w 1150144"/>
              <a:gd name="connsiteY0" fmla="*/ 83344 h 172172"/>
              <a:gd name="connsiteX1" fmla="*/ 1150144 w 1150144"/>
              <a:gd name="connsiteY1" fmla="*/ 150019 h 172172"/>
              <a:gd name="connsiteX2" fmla="*/ 731044 w 1150144"/>
              <a:gd name="connsiteY2" fmla="*/ 164306 h 172172"/>
              <a:gd name="connsiteX3" fmla="*/ 245269 w 1150144"/>
              <a:gd name="connsiteY3" fmla="*/ 35719 h 172172"/>
              <a:gd name="connsiteX4" fmla="*/ 0 w 1150144"/>
              <a:gd name="connsiteY4" fmla="*/ 0 h 17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144" h="172172">
                <a:moveTo>
                  <a:pt x="950119" y="83344"/>
                </a:moveTo>
                <a:cubicBezTo>
                  <a:pt x="1016794" y="105569"/>
                  <a:pt x="1126332" y="118269"/>
                  <a:pt x="1150144" y="150019"/>
                </a:cubicBezTo>
                <a:cubicBezTo>
                  <a:pt x="1113632" y="163513"/>
                  <a:pt x="881857" y="183356"/>
                  <a:pt x="731044" y="164306"/>
                </a:cubicBezTo>
                <a:cubicBezTo>
                  <a:pt x="580232" y="145256"/>
                  <a:pt x="367110" y="63103"/>
                  <a:pt x="245269" y="35719"/>
                </a:cubicBezTo>
                <a:cubicBezTo>
                  <a:pt x="123428" y="8335"/>
                  <a:pt x="133350" y="12700"/>
                  <a:pt x="0" y="0"/>
                </a:cubicBezTo>
              </a:path>
            </a:pathLst>
          </a:custGeom>
          <a:noFill/>
          <a:ln w="25400" cap="rnd">
            <a:solidFill>
              <a:srgbClr val="90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16"/>
          <p:cNvSpPr txBox="1">
            <a:spLocks noChangeArrowheads="1"/>
          </p:cNvSpPr>
          <p:nvPr/>
        </p:nvSpPr>
        <p:spPr bwMode="auto">
          <a:xfrm rot="341607">
            <a:off x="1162506" y="2728131"/>
            <a:ext cx="1249060"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Barak’s charge</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5" name="Freeform 34"/>
          <p:cNvSpPr/>
          <p:nvPr/>
        </p:nvSpPr>
        <p:spPr>
          <a:xfrm>
            <a:off x="1076325" y="2447925"/>
            <a:ext cx="1462088" cy="414338"/>
          </a:xfrm>
          <a:custGeom>
            <a:avLst/>
            <a:gdLst>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 name="connsiteX0" fmla="*/ 0 w 1462088"/>
              <a:gd name="connsiteY0" fmla="*/ 0 h 414338"/>
              <a:gd name="connsiteX1" fmla="*/ 190500 w 1462088"/>
              <a:gd name="connsiteY1" fmla="*/ 247650 h 414338"/>
              <a:gd name="connsiteX2" fmla="*/ 1066800 w 1462088"/>
              <a:gd name="connsiteY2" fmla="*/ 316706 h 414338"/>
              <a:gd name="connsiteX3" fmla="*/ 1462088 w 1462088"/>
              <a:gd name="connsiteY3" fmla="*/ 414338 h 414338"/>
            </a:gdLst>
            <a:ahLst/>
            <a:cxnLst>
              <a:cxn ang="0">
                <a:pos x="connsiteX0" y="connsiteY0"/>
              </a:cxn>
              <a:cxn ang="0">
                <a:pos x="connsiteX1" y="connsiteY1"/>
              </a:cxn>
              <a:cxn ang="0">
                <a:pos x="connsiteX2" y="connsiteY2"/>
              </a:cxn>
              <a:cxn ang="0">
                <a:pos x="connsiteX3" y="connsiteY3"/>
              </a:cxn>
            </a:cxnLst>
            <a:rect l="l" t="t" r="r" b="b"/>
            <a:pathLst>
              <a:path w="1462088" h="414338">
                <a:moveTo>
                  <a:pt x="0" y="0"/>
                </a:moveTo>
                <a:cubicBezTo>
                  <a:pt x="63500" y="82550"/>
                  <a:pt x="86519" y="229394"/>
                  <a:pt x="190500" y="247650"/>
                </a:cubicBezTo>
                <a:cubicBezTo>
                  <a:pt x="380207" y="276622"/>
                  <a:pt x="854869" y="288925"/>
                  <a:pt x="1066800" y="316706"/>
                </a:cubicBezTo>
                <a:cubicBezTo>
                  <a:pt x="1278731" y="344487"/>
                  <a:pt x="1330325" y="381794"/>
                  <a:pt x="1462088" y="414338"/>
                </a:cubicBezTo>
              </a:path>
            </a:pathLst>
          </a:custGeom>
          <a:noFill/>
          <a:ln w="25400" cap="rnd">
            <a:solidFill>
              <a:srgbClr val="91D050"/>
            </a:solidFill>
            <a:prstDash val="sysDash"/>
            <a:tailEnd type="triangle"/>
          </a:ln>
          <a:effectLst>
            <a:glow rad="25400">
              <a:srgbClr val="01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6-Point Star 35"/>
          <p:cNvSpPr/>
          <p:nvPr/>
        </p:nvSpPr>
        <p:spPr>
          <a:xfrm>
            <a:off x="2557461" y="2814641"/>
            <a:ext cx="182880" cy="201168"/>
          </a:xfrm>
          <a:prstGeom prst="star6">
            <a:avLst/>
          </a:prstGeom>
          <a:gradFill flip="none" rotWithShape="1">
            <a:gsLst>
              <a:gs pos="13000">
                <a:srgbClr val="FEFF00"/>
              </a:gs>
              <a:gs pos="48000">
                <a:srgbClr val="FF0000"/>
              </a:gs>
            </a:gsLst>
            <a:path path="circle">
              <a:fillToRect l="50000" t="50000" r="50000" b="50000"/>
            </a:path>
            <a:tileRect/>
          </a:gra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88295" y="3109684"/>
            <a:ext cx="2540000" cy="2666093"/>
          </a:xfrm>
          <a:custGeom>
            <a:avLst/>
            <a:gdLst>
              <a:gd name="connsiteX0" fmla="*/ 2505075 w 2628900"/>
              <a:gd name="connsiteY0" fmla="*/ 0 h 2247900"/>
              <a:gd name="connsiteX1" fmla="*/ 1962150 w 2628900"/>
              <a:gd name="connsiteY1" fmla="*/ 771525 h 2247900"/>
              <a:gd name="connsiteX2" fmla="*/ 523875 w 2628900"/>
              <a:gd name="connsiteY2" fmla="*/ 1247775 h 2247900"/>
              <a:gd name="connsiteX3" fmla="*/ 438150 w 2628900"/>
              <a:gd name="connsiteY3" fmla="*/ 981075 h 2247900"/>
              <a:gd name="connsiteX4" fmla="*/ 0 w 2628900"/>
              <a:gd name="connsiteY4" fmla="*/ 1952625 h 2247900"/>
              <a:gd name="connsiteX5" fmla="*/ 952500 w 2628900"/>
              <a:gd name="connsiteY5" fmla="*/ 2247900 h 2247900"/>
              <a:gd name="connsiteX6" fmla="*/ 828675 w 2628900"/>
              <a:gd name="connsiteY6" fmla="*/ 1971675 h 2247900"/>
              <a:gd name="connsiteX7" fmla="*/ 2276475 w 2628900"/>
              <a:gd name="connsiteY7" fmla="*/ 1123950 h 2247900"/>
              <a:gd name="connsiteX8" fmla="*/ 2628900 w 2628900"/>
              <a:gd name="connsiteY8" fmla="*/ 38100 h 2247900"/>
              <a:gd name="connsiteX9" fmla="*/ 2505075 w 2628900"/>
              <a:gd name="connsiteY9" fmla="*/ 0 h 2247900"/>
              <a:gd name="connsiteX0" fmla="*/ 2505075 w 2628900"/>
              <a:gd name="connsiteY0" fmla="*/ 0 h 2247900"/>
              <a:gd name="connsiteX1" fmla="*/ 1962150 w 2628900"/>
              <a:gd name="connsiteY1" fmla="*/ 771525 h 2247900"/>
              <a:gd name="connsiteX2" fmla="*/ 523875 w 2628900"/>
              <a:gd name="connsiteY2" fmla="*/ 1247775 h 2247900"/>
              <a:gd name="connsiteX3" fmla="*/ 438150 w 2628900"/>
              <a:gd name="connsiteY3" fmla="*/ 981075 h 2247900"/>
              <a:gd name="connsiteX4" fmla="*/ 0 w 2628900"/>
              <a:gd name="connsiteY4" fmla="*/ 1952625 h 2247900"/>
              <a:gd name="connsiteX5" fmla="*/ 952500 w 2628900"/>
              <a:gd name="connsiteY5" fmla="*/ 2247900 h 2247900"/>
              <a:gd name="connsiteX6" fmla="*/ 990600 w 2628900"/>
              <a:gd name="connsiteY6" fmla="*/ 1819275 h 2247900"/>
              <a:gd name="connsiteX7" fmla="*/ 2276475 w 2628900"/>
              <a:gd name="connsiteY7" fmla="*/ 1123950 h 2247900"/>
              <a:gd name="connsiteX8" fmla="*/ 2628900 w 2628900"/>
              <a:gd name="connsiteY8" fmla="*/ 38100 h 2247900"/>
              <a:gd name="connsiteX9" fmla="*/ 2505075 w 2628900"/>
              <a:gd name="connsiteY9" fmla="*/ 0 h 2247900"/>
              <a:gd name="connsiteX0" fmla="*/ 2505075 w 2628900"/>
              <a:gd name="connsiteY0" fmla="*/ 0 h 2247900"/>
              <a:gd name="connsiteX1" fmla="*/ 1962150 w 2628900"/>
              <a:gd name="connsiteY1" fmla="*/ 771525 h 2247900"/>
              <a:gd name="connsiteX2" fmla="*/ 428625 w 2628900"/>
              <a:gd name="connsiteY2" fmla="*/ 1485900 h 2247900"/>
              <a:gd name="connsiteX3" fmla="*/ 438150 w 2628900"/>
              <a:gd name="connsiteY3" fmla="*/ 981075 h 2247900"/>
              <a:gd name="connsiteX4" fmla="*/ 0 w 2628900"/>
              <a:gd name="connsiteY4" fmla="*/ 1952625 h 2247900"/>
              <a:gd name="connsiteX5" fmla="*/ 952500 w 2628900"/>
              <a:gd name="connsiteY5" fmla="*/ 2247900 h 2247900"/>
              <a:gd name="connsiteX6" fmla="*/ 990600 w 2628900"/>
              <a:gd name="connsiteY6" fmla="*/ 1819275 h 2247900"/>
              <a:gd name="connsiteX7" fmla="*/ 2276475 w 2628900"/>
              <a:gd name="connsiteY7" fmla="*/ 1123950 h 2247900"/>
              <a:gd name="connsiteX8" fmla="*/ 2628900 w 2628900"/>
              <a:gd name="connsiteY8" fmla="*/ 38100 h 2247900"/>
              <a:gd name="connsiteX9" fmla="*/ 2505075 w 2628900"/>
              <a:gd name="connsiteY9" fmla="*/ 0 h 2247900"/>
              <a:gd name="connsiteX0" fmla="*/ 2505075 w 2628900"/>
              <a:gd name="connsiteY0" fmla="*/ 0 h 2247900"/>
              <a:gd name="connsiteX1" fmla="*/ 1962150 w 2628900"/>
              <a:gd name="connsiteY1" fmla="*/ 771525 h 2247900"/>
              <a:gd name="connsiteX2" fmla="*/ 428625 w 2628900"/>
              <a:gd name="connsiteY2" fmla="*/ 1485900 h 2247900"/>
              <a:gd name="connsiteX3" fmla="*/ 228600 w 2628900"/>
              <a:gd name="connsiteY3" fmla="*/ 1295400 h 2247900"/>
              <a:gd name="connsiteX4" fmla="*/ 0 w 2628900"/>
              <a:gd name="connsiteY4" fmla="*/ 1952625 h 2247900"/>
              <a:gd name="connsiteX5" fmla="*/ 952500 w 2628900"/>
              <a:gd name="connsiteY5" fmla="*/ 2247900 h 2247900"/>
              <a:gd name="connsiteX6" fmla="*/ 990600 w 2628900"/>
              <a:gd name="connsiteY6" fmla="*/ 1819275 h 2247900"/>
              <a:gd name="connsiteX7" fmla="*/ 2276475 w 2628900"/>
              <a:gd name="connsiteY7" fmla="*/ 1123950 h 2247900"/>
              <a:gd name="connsiteX8" fmla="*/ 2628900 w 2628900"/>
              <a:gd name="connsiteY8" fmla="*/ 38100 h 2247900"/>
              <a:gd name="connsiteX9" fmla="*/ 2505075 w 2628900"/>
              <a:gd name="connsiteY9" fmla="*/ 0 h 2247900"/>
              <a:gd name="connsiteX0" fmla="*/ 2505075 w 2628900"/>
              <a:gd name="connsiteY0" fmla="*/ 0 h 2085975"/>
              <a:gd name="connsiteX1" fmla="*/ 1962150 w 2628900"/>
              <a:gd name="connsiteY1" fmla="*/ 771525 h 2085975"/>
              <a:gd name="connsiteX2" fmla="*/ 428625 w 2628900"/>
              <a:gd name="connsiteY2" fmla="*/ 1485900 h 2085975"/>
              <a:gd name="connsiteX3" fmla="*/ 228600 w 2628900"/>
              <a:gd name="connsiteY3" fmla="*/ 1295400 h 2085975"/>
              <a:gd name="connsiteX4" fmla="*/ 0 w 2628900"/>
              <a:gd name="connsiteY4" fmla="*/ 1952625 h 2085975"/>
              <a:gd name="connsiteX5" fmla="*/ 1266825 w 2628900"/>
              <a:gd name="connsiteY5" fmla="*/ 2085975 h 2085975"/>
              <a:gd name="connsiteX6" fmla="*/ 990600 w 2628900"/>
              <a:gd name="connsiteY6" fmla="*/ 1819275 h 2085975"/>
              <a:gd name="connsiteX7" fmla="*/ 2276475 w 2628900"/>
              <a:gd name="connsiteY7" fmla="*/ 1123950 h 2085975"/>
              <a:gd name="connsiteX8" fmla="*/ 2628900 w 2628900"/>
              <a:gd name="connsiteY8" fmla="*/ 38100 h 2085975"/>
              <a:gd name="connsiteX9" fmla="*/ 2505075 w 2628900"/>
              <a:gd name="connsiteY9" fmla="*/ 0 h 2085975"/>
              <a:gd name="connsiteX0" fmla="*/ 2505075 w 2628900"/>
              <a:gd name="connsiteY0" fmla="*/ 0 h 2085975"/>
              <a:gd name="connsiteX1" fmla="*/ 1962150 w 2628900"/>
              <a:gd name="connsiteY1" fmla="*/ 771525 h 2085975"/>
              <a:gd name="connsiteX2" fmla="*/ 428625 w 2628900"/>
              <a:gd name="connsiteY2" fmla="*/ 1485900 h 2085975"/>
              <a:gd name="connsiteX3" fmla="*/ 228600 w 2628900"/>
              <a:gd name="connsiteY3" fmla="*/ 1295400 h 2085975"/>
              <a:gd name="connsiteX4" fmla="*/ 0 w 2628900"/>
              <a:gd name="connsiteY4" fmla="*/ 1952625 h 2085975"/>
              <a:gd name="connsiteX5" fmla="*/ 1266825 w 2628900"/>
              <a:gd name="connsiteY5" fmla="*/ 2085975 h 2085975"/>
              <a:gd name="connsiteX6" fmla="*/ 933450 w 2628900"/>
              <a:gd name="connsiteY6" fmla="*/ 1838325 h 2085975"/>
              <a:gd name="connsiteX7" fmla="*/ 2276475 w 2628900"/>
              <a:gd name="connsiteY7" fmla="*/ 1123950 h 2085975"/>
              <a:gd name="connsiteX8" fmla="*/ 2628900 w 2628900"/>
              <a:gd name="connsiteY8" fmla="*/ 38100 h 2085975"/>
              <a:gd name="connsiteX9" fmla="*/ 2505075 w 2628900"/>
              <a:gd name="connsiteY9" fmla="*/ 0 h 2085975"/>
              <a:gd name="connsiteX0" fmla="*/ 2457450 w 2581275"/>
              <a:gd name="connsiteY0" fmla="*/ 0 h 2085975"/>
              <a:gd name="connsiteX1" fmla="*/ 1914525 w 2581275"/>
              <a:gd name="connsiteY1" fmla="*/ 771525 h 2085975"/>
              <a:gd name="connsiteX2" fmla="*/ 381000 w 2581275"/>
              <a:gd name="connsiteY2" fmla="*/ 1485900 h 2085975"/>
              <a:gd name="connsiteX3" fmla="*/ 180975 w 2581275"/>
              <a:gd name="connsiteY3" fmla="*/ 1295400 h 2085975"/>
              <a:gd name="connsiteX4" fmla="*/ 0 w 2581275"/>
              <a:gd name="connsiteY4" fmla="*/ 1971675 h 2085975"/>
              <a:gd name="connsiteX5" fmla="*/ 1219200 w 2581275"/>
              <a:gd name="connsiteY5" fmla="*/ 2085975 h 2085975"/>
              <a:gd name="connsiteX6" fmla="*/ 885825 w 2581275"/>
              <a:gd name="connsiteY6" fmla="*/ 1838325 h 2085975"/>
              <a:gd name="connsiteX7" fmla="*/ 2228850 w 2581275"/>
              <a:gd name="connsiteY7" fmla="*/ 1123950 h 2085975"/>
              <a:gd name="connsiteX8" fmla="*/ 2581275 w 2581275"/>
              <a:gd name="connsiteY8" fmla="*/ 38100 h 2085975"/>
              <a:gd name="connsiteX9" fmla="*/ 2457450 w 2581275"/>
              <a:gd name="connsiteY9" fmla="*/ 0 h 2085975"/>
              <a:gd name="connsiteX0" fmla="*/ 2457450 w 2581275"/>
              <a:gd name="connsiteY0" fmla="*/ 0 h 2085975"/>
              <a:gd name="connsiteX1" fmla="*/ 1914525 w 2581275"/>
              <a:gd name="connsiteY1" fmla="*/ 771525 h 2085975"/>
              <a:gd name="connsiteX2" fmla="*/ 381000 w 2581275"/>
              <a:gd name="connsiteY2" fmla="*/ 1485900 h 2085975"/>
              <a:gd name="connsiteX3" fmla="*/ 180975 w 2581275"/>
              <a:gd name="connsiteY3" fmla="*/ 1295400 h 2085975"/>
              <a:gd name="connsiteX4" fmla="*/ 0 w 2581275"/>
              <a:gd name="connsiteY4" fmla="*/ 1971675 h 2085975"/>
              <a:gd name="connsiteX5" fmla="*/ 1219200 w 2581275"/>
              <a:gd name="connsiteY5" fmla="*/ 2085975 h 2085975"/>
              <a:gd name="connsiteX6" fmla="*/ 885825 w 2581275"/>
              <a:gd name="connsiteY6" fmla="*/ 1838325 h 2085975"/>
              <a:gd name="connsiteX7" fmla="*/ 2228850 w 2581275"/>
              <a:gd name="connsiteY7" fmla="*/ 1123950 h 2085975"/>
              <a:gd name="connsiteX8" fmla="*/ 2581275 w 2581275"/>
              <a:gd name="connsiteY8" fmla="*/ 38100 h 2085975"/>
              <a:gd name="connsiteX9" fmla="*/ 2457450 w 2581275"/>
              <a:gd name="connsiteY9" fmla="*/ 0 h 2085975"/>
              <a:gd name="connsiteX0" fmla="*/ 2457450 w 2581275"/>
              <a:gd name="connsiteY0" fmla="*/ 0 h 2085975"/>
              <a:gd name="connsiteX1" fmla="*/ 1914525 w 2581275"/>
              <a:gd name="connsiteY1" fmla="*/ 771525 h 2085975"/>
              <a:gd name="connsiteX2" fmla="*/ 381000 w 2581275"/>
              <a:gd name="connsiteY2" fmla="*/ 1485900 h 2085975"/>
              <a:gd name="connsiteX3" fmla="*/ 180975 w 2581275"/>
              <a:gd name="connsiteY3" fmla="*/ 1295400 h 2085975"/>
              <a:gd name="connsiteX4" fmla="*/ 0 w 2581275"/>
              <a:gd name="connsiteY4" fmla="*/ 1971675 h 2085975"/>
              <a:gd name="connsiteX5" fmla="*/ 1219200 w 2581275"/>
              <a:gd name="connsiteY5" fmla="*/ 2085975 h 2085975"/>
              <a:gd name="connsiteX6" fmla="*/ 885825 w 2581275"/>
              <a:gd name="connsiteY6" fmla="*/ 1838325 h 2085975"/>
              <a:gd name="connsiteX7" fmla="*/ 2228850 w 2581275"/>
              <a:gd name="connsiteY7" fmla="*/ 1123950 h 2085975"/>
              <a:gd name="connsiteX8" fmla="*/ 2581275 w 2581275"/>
              <a:gd name="connsiteY8" fmla="*/ 38100 h 2085975"/>
              <a:gd name="connsiteX9" fmla="*/ 2457450 w 2581275"/>
              <a:gd name="connsiteY9" fmla="*/ 0 h 2085975"/>
              <a:gd name="connsiteX0" fmla="*/ 2457450 w 2581275"/>
              <a:gd name="connsiteY0" fmla="*/ 0 h 2085975"/>
              <a:gd name="connsiteX1" fmla="*/ 1666875 w 2581275"/>
              <a:gd name="connsiteY1" fmla="*/ 904875 h 2085975"/>
              <a:gd name="connsiteX2" fmla="*/ 381000 w 2581275"/>
              <a:gd name="connsiteY2" fmla="*/ 1485900 h 2085975"/>
              <a:gd name="connsiteX3" fmla="*/ 180975 w 2581275"/>
              <a:gd name="connsiteY3" fmla="*/ 1295400 h 2085975"/>
              <a:gd name="connsiteX4" fmla="*/ 0 w 2581275"/>
              <a:gd name="connsiteY4" fmla="*/ 1971675 h 2085975"/>
              <a:gd name="connsiteX5" fmla="*/ 1219200 w 2581275"/>
              <a:gd name="connsiteY5" fmla="*/ 2085975 h 2085975"/>
              <a:gd name="connsiteX6" fmla="*/ 885825 w 2581275"/>
              <a:gd name="connsiteY6" fmla="*/ 1838325 h 2085975"/>
              <a:gd name="connsiteX7" fmla="*/ 2228850 w 2581275"/>
              <a:gd name="connsiteY7" fmla="*/ 1123950 h 2085975"/>
              <a:gd name="connsiteX8" fmla="*/ 2581275 w 2581275"/>
              <a:gd name="connsiteY8" fmla="*/ 38100 h 2085975"/>
              <a:gd name="connsiteX9" fmla="*/ 2457450 w 2581275"/>
              <a:gd name="connsiteY9" fmla="*/ 0 h 2085975"/>
              <a:gd name="connsiteX0" fmla="*/ 2457450 w 2581275"/>
              <a:gd name="connsiteY0" fmla="*/ 0 h 2085975"/>
              <a:gd name="connsiteX1" fmla="*/ 1666875 w 2581275"/>
              <a:gd name="connsiteY1" fmla="*/ 904875 h 2085975"/>
              <a:gd name="connsiteX2" fmla="*/ 381000 w 2581275"/>
              <a:gd name="connsiteY2" fmla="*/ 1485900 h 2085975"/>
              <a:gd name="connsiteX3" fmla="*/ 180975 w 2581275"/>
              <a:gd name="connsiteY3" fmla="*/ 1295400 h 2085975"/>
              <a:gd name="connsiteX4" fmla="*/ 0 w 2581275"/>
              <a:gd name="connsiteY4" fmla="*/ 1971675 h 2085975"/>
              <a:gd name="connsiteX5" fmla="*/ 1219200 w 2581275"/>
              <a:gd name="connsiteY5" fmla="*/ 2085975 h 2085975"/>
              <a:gd name="connsiteX6" fmla="*/ 1057275 w 2581275"/>
              <a:gd name="connsiteY6" fmla="*/ 1905000 h 2085975"/>
              <a:gd name="connsiteX7" fmla="*/ 2228850 w 2581275"/>
              <a:gd name="connsiteY7" fmla="*/ 1123950 h 2085975"/>
              <a:gd name="connsiteX8" fmla="*/ 2581275 w 2581275"/>
              <a:gd name="connsiteY8" fmla="*/ 38100 h 2085975"/>
              <a:gd name="connsiteX9" fmla="*/ 2457450 w 2581275"/>
              <a:gd name="connsiteY9" fmla="*/ 0 h 2085975"/>
              <a:gd name="connsiteX0" fmla="*/ 2457450 w 2581275"/>
              <a:gd name="connsiteY0" fmla="*/ 0 h 2238375"/>
              <a:gd name="connsiteX1" fmla="*/ 1666875 w 2581275"/>
              <a:gd name="connsiteY1" fmla="*/ 904875 h 2238375"/>
              <a:gd name="connsiteX2" fmla="*/ 381000 w 2581275"/>
              <a:gd name="connsiteY2" fmla="*/ 1485900 h 2238375"/>
              <a:gd name="connsiteX3" fmla="*/ 180975 w 2581275"/>
              <a:gd name="connsiteY3" fmla="*/ 1295400 h 2238375"/>
              <a:gd name="connsiteX4" fmla="*/ 0 w 2581275"/>
              <a:gd name="connsiteY4" fmla="*/ 1971675 h 2238375"/>
              <a:gd name="connsiteX5" fmla="*/ 1476375 w 2581275"/>
              <a:gd name="connsiteY5" fmla="*/ 2238375 h 2238375"/>
              <a:gd name="connsiteX6" fmla="*/ 1057275 w 2581275"/>
              <a:gd name="connsiteY6" fmla="*/ 1905000 h 2238375"/>
              <a:gd name="connsiteX7" fmla="*/ 2228850 w 2581275"/>
              <a:gd name="connsiteY7" fmla="*/ 1123950 h 2238375"/>
              <a:gd name="connsiteX8" fmla="*/ 2581275 w 2581275"/>
              <a:gd name="connsiteY8" fmla="*/ 38100 h 2238375"/>
              <a:gd name="connsiteX9" fmla="*/ 2457450 w 2581275"/>
              <a:gd name="connsiteY9" fmla="*/ 0 h 2238375"/>
              <a:gd name="connsiteX0" fmla="*/ 2457450 w 2581275"/>
              <a:gd name="connsiteY0" fmla="*/ 0 h 2238375"/>
              <a:gd name="connsiteX1" fmla="*/ 1962150 w 2581275"/>
              <a:gd name="connsiteY1" fmla="*/ 752475 h 2238375"/>
              <a:gd name="connsiteX2" fmla="*/ 381000 w 2581275"/>
              <a:gd name="connsiteY2" fmla="*/ 1485900 h 2238375"/>
              <a:gd name="connsiteX3" fmla="*/ 180975 w 2581275"/>
              <a:gd name="connsiteY3" fmla="*/ 1295400 h 2238375"/>
              <a:gd name="connsiteX4" fmla="*/ 0 w 2581275"/>
              <a:gd name="connsiteY4" fmla="*/ 1971675 h 2238375"/>
              <a:gd name="connsiteX5" fmla="*/ 1476375 w 2581275"/>
              <a:gd name="connsiteY5" fmla="*/ 2238375 h 2238375"/>
              <a:gd name="connsiteX6" fmla="*/ 1057275 w 2581275"/>
              <a:gd name="connsiteY6" fmla="*/ 1905000 h 2238375"/>
              <a:gd name="connsiteX7" fmla="*/ 2228850 w 2581275"/>
              <a:gd name="connsiteY7" fmla="*/ 1123950 h 2238375"/>
              <a:gd name="connsiteX8" fmla="*/ 2581275 w 2581275"/>
              <a:gd name="connsiteY8" fmla="*/ 38100 h 2238375"/>
              <a:gd name="connsiteX9" fmla="*/ 2457450 w 2581275"/>
              <a:gd name="connsiteY9" fmla="*/ 0 h 2238375"/>
              <a:gd name="connsiteX0" fmla="*/ 2457450 w 2581275"/>
              <a:gd name="connsiteY0" fmla="*/ 0 h 2238375"/>
              <a:gd name="connsiteX1" fmla="*/ 1962150 w 2581275"/>
              <a:gd name="connsiteY1" fmla="*/ 752475 h 2238375"/>
              <a:gd name="connsiteX2" fmla="*/ 390525 w 2581275"/>
              <a:gd name="connsiteY2" fmla="*/ 1581150 h 2238375"/>
              <a:gd name="connsiteX3" fmla="*/ 180975 w 2581275"/>
              <a:gd name="connsiteY3" fmla="*/ 1295400 h 2238375"/>
              <a:gd name="connsiteX4" fmla="*/ 0 w 2581275"/>
              <a:gd name="connsiteY4" fmla="*/ 1971675 h 2238375"/>
              <a:gd name="connsiteX5" fmla="*/ 1476375 w 2581275"/>
              <a:gd name="connsiteY5" fmla="*/ 2238375 h 2238375"/>
              <a:gd name="connsiteX6" fmla="*/ 1057275 w 2581275"/>
              <a:gd name="connsiteY6" fmla="*/ 1905000 h 2238375"/>
              <a:gd name="connsiteX7" fmla="*/ 2228850 w 2581275"/>
              <a:gd name="connsiteY7" fmla="*/ 1123950 h 2238375"/>
              <a:gd name="connsiteX8" fmla="*/ 2581275 w 2581275"/>
              <a:gd name="connsiteY8" fmla="*/ 38100 h 2238375"/>
              <a:gd name="connsiteX9" fmla="*/ 2457450 w 2581275"/>
              <a:gd name="connsiteY9" fmla="*/ 0 h 2238375"/>
              <a:gd name="connsiteX0" fmla="*/ 2457450 w 2581275"/>
              <a:gd name="connsiteY0" fmla="*/ 0 h 2238375"/>
              <a:gd name="connsiteX1" fmla="*/ 1962150 w 2581275"/>
              <a:gd name="connsiteY1" fmla="*/ 752475 h 2238375"/>
              <a:gd name="connsiteX2" fmla="*/ 390525 w 2581275"/>
              <a:gd name="connsiteY2" fmla="*/ 1581150 h 2238375"/>
              <a:gd name="connsiteX3" fmla="*/ 180975 w 2581275"/>
              <a:gd name="connsiteY3" fmla="*/ 1295400 h 2238375"/>
              <a:gd name="connsiteX4" fmla="*/ 0 w 2581275"/>
              <a:gd name="connsiteY4" fmla="*/ 1971675 h 2238375"/>
              <a:gd name="connsiteX5" fmla="*/ 1476375 w 2581275"/>
              <a:gd name="connsiteY5" fmla="*/ 2238375 h 2238375"/>
              <a:gd name="connsiteX6" fmla="*/ 1057275 w 2581275"/>
              <a:gd name="connsiteY6" fmla="*/ 1905000 h 2238375"/>
              <a:gd name="connsiteX7" fmla="*/ 2228850 w 2581275"/>
              <a:gd name="connsiteY7" fmla="*/ 1123950 h 2238375"/>
              <a:gd name="connsiteX8" fmla="*/ 2581275 w 2581275"/>
              <a:gd name="connsiteY8" fmla="*/ 38100 h 2238375"/>
              <a:gd name="connsiteX9" fmla="*/ 2457450 w 2581275"/>
              <a:gd name="connsiteY9" fmla="*/ 0 h 2238375"/>
              <a:gd name="connsiteX0" fmla="*/ 2457450 w 2581275"/>
              <a:gd name="connsiteY0" fmla="*/ 0 h 2238375"/>
              <a:gd name="connsiteX1" fmla="*/ 1962150 w 2581275"/>
              <a:gd name="connsiteY1" fmla="*/ 752475 h 2238375"/>
              <a:gd name="connsiteX2" fmla="*/ 523875 w 2581275"/>
              <a:gd name="connsiteY2" fmla="*/ 1590675 h 2238375"/>
              <a:gd name="connsiteX3" fmla="*/ 180975 w 2581275"/>
              <a:gd name="connsiteY3" fmla="*/ 1295400 h 2238375"/>
              <a:gd name="connsiteX4" fmla="*/ 0 w 2581275"/>
              <a:gd name="connsiteY4" fmla="*/ 1971675 h 2238375"/>
              <a:gd name="connsiteX5" fmla="*/ 1476375 w 2581275"/>
              <a:gd name="connsiteY5" fmla="*/ 2238375 h 2238375"/>
              <a:gd name="connsiteX6" fmla="*/ 1057275 w 2581275"/>
              <a:gd name="connsiteY6" fmla="*/ 1905000 h 2238375"/>
              <a:gd name="connsiteX7" fmla="*/ 2228850 w 2581275"/>
              <a:gd name="connsiteY7" fmla="*/ 1123950 h 2238375"/>
              <a:gd name="connsiteX8" fmla="*/ 2581275 w 2581275"/>
              <a:gd name="connsiteY8" fmla="*/ 38100 h 2238375"/>
              <a:gd name="connsiteX9" fmla="*/ 2457450 w 2581275"/>
              <a:gd name="connsiteY9" fmla="*/ 0 h 2238375"/>
              <a:gd name="connsiteX0" fmla="*/ 2419350 w 2543175"/>
              <a:gd name="connsiteY0" fmla="*/ 0 h 2238375"/>
              <a:gd name="connsiteX1" fmla="*/ 1924050 w 2543175"/>
              <a:gd name="connsiteY1" fmla="*/ 752475 h 2238375"/>
              <a:gd name="connsiteX2" fmla="*/ 485775 w 2543175"/>
              <a:gd name="connsiteY2" fmla="*/ 1590675 h 2238375"/>
              <a:gd name="connsiteX3" fmla="*/ 142875 w 2543175"/>
              <a:gd name="connsiteY3" fmla="*/ 1295400 h 2238375"/>
              <a:gd name="connsiteX4" fmla="*/ 0 w 2543175"/>
              <a:gd name="connsiteY4" fmla="*/ 2028825 h 2238375"/>
              <a:gd name="connsiteX5" fmla="*/ 1438275 w 2543175"/>
              <a:gd name="connsiteY5" fmla="*/ 2238375 h 2238375"/>
              <a:gd name="connsiteX6" fmla="*/ 1019175 w 2543175"/>
              <a:gd name="connsiteY6" fmla="*/ 1905000 h 2238375"/>
              <a:gd name="connsiteX7" fmla="*/ 2190750 w 2543175"/>
              <a:gd name="connsiteY7" fmla="*/ 1123950 h 2238375"/>
              <a:gd name="connsiteX8" fmla="*/ 2543175 w 2543175"/>
              <a:gd name="connsiteY8" fmla="*/ 38100 h 2238375"/>
              <a:gd name="connsiteX9" fmla="*/ 2419350 w 2543175"/>
              <a:gd name="connsiteY9" fmla="*/ 0 h 2238375"/>
              <a:gd name="connsiteX0" fmla="*/ 2419350 w 2543175"/>
              <a:gd name="connsiteY0" fmla="*/ 0 h 2238375"/>
              <a:gd name="connsiteX1" fmla="*/ 1924050 w 2543175"/>
              <a:gd name="connsiteY1" fmla="*/ 752475 h 2238375"/>
              <a:gd name="connsiteX2" fmla="*/ 485775 w 2543175"/>
              <a:gd name="connsiteY2" fmla="*/ 1590675 h 2238375"/>
              <a:gd name="connsiteX3" fmla="*/ 142875 w 2543175"/>
              <a:gd name="connsiteY3" fmla="*/ 1295400 h 2238375"/>
              <a:gd name="connsiteX4" fmla="*/ 0 w 2543175"/>
              <a:gd name="connsiteY4" fmla="*/ 2028825 h 2238375"/>
              <a:gd name="connsiteX5" fmla="*/ 1438275 w 2543175"/>
              <a:gd name="connsiteY5" fmla="*/ 2238375 h 2238375"/>
              <a:gd name="connsiteX6" fmla="*/ 923925 w 2543175"/>
              <a:gd name="connsiteY6" fmla="*/ 1914525 h 2238375"/>
              <a:gd name="connsiteX7" fmla="*/ 2190750 w 2543175"/>
              <a:gd name="connsiteY7" fmla="*/ 1123950 h 2238375"/>
              <a:gd name="connsiteX8" fmla="*/ 2543175 w 2543175"/>
              <a:gd name="connsiteY8" fmla="*/ 38100 h 2238375"/>
              <a:gd name="connsiteX9" fmla="*/ 2419350 w 2543175"/>
              <a:gd name="connsiteY9" fmla="*/ 0 h 2238375"/>
              <a:gd name="connsiteX0" fmla="*/ 2419350 w 2543175"/>
              <a:gd name="connsiteY0" fmla="*/ 0 h 2238375"/>
              <a:gd name="connsiteX1" fmla="*/ 1924050 w 2543175"/>
              <a:gd name="connsiteY1" fmla="*/ 752475 h 2238375"/>
              <a:gd name="connsiteX2" fmla="*/ 485775 w 2543175"/>
              <a:gd name="connsiteY2" fmla="*/ 1590675 h 2238375"/>
              <a:gd name="connsiteX3" fmla="*/ 142875 w 2543175"/>
              <a:gd name="connsiteY3" fmla="*/ 1295400 h 2238375"/>
              <a:gd name="connsiteX4" fmla="*/ 0 w 2543175"/>
              <a:gd name="connsiteY4" fmla="*/ 2028825 h 2238375"/>
              <a:gd name="connsiteX5" fmla="*/ 1438275 w 2543175"/>
              <a:gd name="connsiteY5" fmla="*/ 2238375 h 2238375"/>
              <a:gd name="connsiteX6" fmla="*/ 923925 w 2543175"/>
              <a:gd name="connsiteY6" fmla="*/ 1914525 h 2238375"/>
              <a:gd name="connsiteX7" fmla="*/ 2190750 w 2543175"/>
              <a:gd name="connsiteY7" fmla="*/ 1123950 h 2238375"/>
              <a:gd name="connsiteX8" fmla="*/ 2543175 w 2543175"/>
              <a:gd name="connsiteY8" fmla="*/ 38100 h 2238375"/>
              <a:gd name="connsiteX9" fmla="*/ 2419350 w 2543175"/>
              <a:gd name="connsiteY9" fmla="*/ 0 h 2238375"/>
              <a:gd name="connsiteX0" fmla="*/ 2419350 w 2543175"/>
              <a:gd name="connsiteY0" fmla="*/ 0 h 2457450"/>
              <a:gd name="connsiteX1" fmla="*/ 1924050 w 2543175"/>
              <a:gd name="connsiteY1" fmla="*/ 752475 h 2457450"/>
              <a:gd name="connsiteX2" fmla="*/ 485775 w 2543175"/>
              <a:gd name="connsiteY2" fmla="*/ 1590675 h 2457450"/>
              <a:gd name="connsiteX3" fmla="*/ 142875 w 2543175"/>
              <a:gd name="connsiteY3" fmla="*/ 1295400 h 2457450"/>
              <a:gd name="connsiteX4" fmla="*/ 0 w 2543175"/>
              <a:gd name="connsiteY4" fmla="*/ 2028825 h 2457450"/>
              <a:gd name="connsiteX5" fmla="*/ 1771650 w 2543175"/>
              <a:gd name="connsiteY5" fmla="*/ 2457450 h 2457450"/>
              <a:gd name="connsiteX6" fmla="*/ 923925 w 2543175"/>
              <a:gd name="connsiteY6" fmla="*/ 1914525 h 2457450"/>
              <a:gd name="connsiteX7" fmla="*/ 2190750 w 2543175"/>
              <a:gd name="connsiteY7" fmla="*/ 1123950 h 2457450"/>
              <a:gd name="connsiteX8" fmla="*/ 2543175 w 2543175"/>
              <a:gd name="connsiteY8" fmla="*/ 38100 h 2457450"/>
              <a:gd name="connsiteX9" fmla="*/ 2419350 w 2543175"/>
              <a:gd name="connsiteY9" fmla="*/ 0 h 2457450"/>
              <a:gd name="connsiteX0" fmla="*/ 2419350 w 2543175"/>
              <a:gd name="connsiteY0" fmla="*/ 0 h 2457450"/>
              <a:gd name="connsiteX1" fmla="*/ 1924050 w 2543175"/>
              <a:gd name="connsiteY1" fmla="*/ 752475 h 2457450"/>
              <a:gd name="connsiteX2" fmla="*/ 485775 w 2543175"/>
              <a:gd name="connsiteY2" fmla="*/ 1590675 h 2457450"/>
              <a:gd name="connsiteX3" fmla="*/ 142875 w 2543175"/>
              <a:gd name="connsiteY3" fmla="*/ 1295400 h 2457450"/>
              <a:gd name="connsiteX4" fmla="*/ 0 w 2543175"/>
              <a:gd name="connsiteY4" fmla="*/ 2028825 h 2457450"/>
              <a:gd name="connsiteX5" fmla="*/ 1771650 w 2543175"/>
              <a:gd name="connsiteY5" fmla="*/ 2457450 h 2457450"/>
              <a:gd name="connsiteX6" fmla="*/ 1238250 w 2543175"/>
              <a:gd name="connsiteY6" fmla="*/ 2038350 h 2457450"/>
              <a:gd name="connsiteX7" fmla="*/ 2190750 w 2543175"/>
              <a:gd name="connsiteY7" fmla="*/ 1123950 h 2457450"/>
              <a:gd name="connsiteX8" fmla="*/ 2543175 w 2543175"/>
              <a:gd name="connsiteY8" fmla="*/ 38100 h 2457450"/>
              <a:gd name="connsiteX9" fmla="*/ 2419350 w 2543175"/>
              <a:gd name="connsiteY9" fmla="*/ 0 h 2457450"/>
              <a:gd name="connsiteX0" fmla="*/ 2314575 w 2438400"/>
              <a:gd name="connsiteY0" fmla="*/ 0 h 2457450"/>
              <a:gd name="connsiteX1" fmla="*/ 1819275 w 2438400"/>
              <a:gd name="connsiteY1" fmla="*/ 752475 h 2457450"/>
              <a:gd name="connsiteX2" fmla="*/ 381000 w 2438400"/>
              <a:gd name="connsiteY2" fmla="*/ 1590675 h 2457450"/>
              <a:gd name="connsiteX3" fmla="*/ 38100 w 2438400"/>
              <a:gd name="connsiteY3" fmla="*/ 1295400 h 2457450"/>
              <a:gd name="connsiteX4" fmla="*/ 0 w 2438400"/>
              <a:gd name="connsiteY4" fmla="*/ 2266950 h 2457450"/>
              <a:gd name="connsiteX5" fmla="*/ 1666875 w 2438400"/>
              <a:gd name="connsiteY5" fmla="*/ 2457450 h 2457450"/>
              <a:gd name="connsiteX6" fmla="*/ 1133475 w 2438400"/>
              <a:gd name="connsiteY6" fmla="*/ 2038350 h 2457450"/>
              <a:gd name="connsiteX7" fmla="*/ 2085975 w 2438400"/>
              <a:gd name="connsiteY7" fmla="*/ 1123950 h 2457450"/>
              <a:gd name="connsiteX8" fmla="*/ 2438400 w 2438400"/>
              <a:gd name="connsiteY8" fmla="*/ 38100 h 2457450"/>
              <a:gd name="connsiteX9" fmla="*/ 2314575 w 2438400"/>
              <a:gd name="connsiteY9" fmla="*/ 0 h 2457450"/>
              <a:gd name="connsiteX0" fmla="*/ 2314575 w 2438400"/>
              <a:gd name="connsiteY0" fmla="*/ 0 h 2457450"/>
              <a:gd name="connsiteX1" fmla="*/ 1819275 w 2438400"/>
              <a:gd name="connsiteY1" fmla="*/ 752475 h 2457450"/>
              <a:gd name="connsiteX2" fmla="*/ 381000 w 2438400"/>
              <a:gd name="connsiteY2" fmla="*/ 1590675 h 2457450"/>
              <a:gd name="connsiteX3" fmla="*/ 38100 w 2438400"/>
              <a:gd name="connsiteY3" fmla="*/ 1295400 h 2457450"/>
              <a:gd name="connsiteX4" fmla="*/ 0 w 2438400"/>
              <a:gd name="connsiteY4" fmla="*/ 2266950 h 2457450"/>
              <a:gd name="connsiteX5" fmla="*/ 1666875 w 2438400"/>
              <a:gd name="connsiteY5" fmla="*/ 2457450 h 2457450"/>
              <a:gd name="connsiteX6" fmla="*/ 1142999 w 2438400"/>
              <a:gd name="connsiteY6" fmla="*/ 2105025 h 2457450"/>
              <a:gd name="connsiteX7" fmla="*/ 1133475 w 2438400"/>
              <a:gd name="connsiteY7" fmla="*/ 2038350 h 2457450"/>
              <a:gd name="connsiteX8" fmla="*/ 2085975 w 2438400"/>
              <a:gd name="connsiteY8" fmla="*/ 1123950 h 2457450"/>
              <a:gd name="connsiteX9" fmla="*/ 2438400 w 2438400"/>
              <a:gd name="connsiteY9" fmla="*/ 38100 h 2457450"/>
              <a:gd name="connsiteX10" fmla="*/ 2314575 w 2438400"/>
              <a:gd name="connsiteY10" fmla="*/ 0 h 2457450"/>
              <a:gd name="connsiteX0" fmla="*/ 2314575 w 2438400"/>
              <a:gd name="connsiteY0" fmla="*/ 0 h 2457450"/>
              <a:gd name="connsiteX1" fmla="*/ 1819275 w 2438400"/>
              <a:gd name="connsiteY1" fmla="*/ 752475 h 2457450"/>
              <a:gd name="connsiteX2" fmla="*/ 381000 w 2438400"/>
              <a:gd name="connsiteY2" fmla="*/ 1590675 h 2457450"/>
              <a:gd name="connsiteX3" fmla="*/ 38100 w 2438400"/>
              <a:gd name="connsiteY3" fmla="*/ 1295400 h 2457450"/>
              <a:gd name="connsiteX4" fmla="*/ 0 w 2438400"/>
              <a:gd name="connsiteY4" fmla="*/ 2266950 h 2457450"/>
              <a:gd name="connsiteX5" fmla="*/ 1666875 w 2438400"/>
              <a:gd name="connsiteY5" fmla="*/ 2457450 h 2457450"/>
              <a:gd name="connsiteX6" fmla="*/ 1142999 w 2438400"/>
              <a:gd name="connsiteY6" fmla="*/ 2105025 h 2457450"/>
              <a:gd name="connsiteX7" fmla="*/ 1352550 w 2438400"/>
              <a:gd name="connsiteY7" fmla="*/ 1885950 h 2457450"/>
              <a:gd name="connsiteX8" fmla="*/ 2085975 w 2438400"/>
              <a:gd name="connsiteY8" fmla="*/ 1123950 h 2457450"/>
              <a:gd name="connsiteX9" fmla="*/ 2438400 w 2438400"/>
              <a:gd name="connsiteY9" fmla="*/ 38100 h 2457450"/>
              <a:gd name="connsiteX10" fmla="*/ 2314575 w 2438400"/>
              <a:gd name="connsiteY10" fmla="*/ 0 h 2457450"/>
              <a:gd name="connsiteX0" fmla="*/ 2314575 w 2438400"/>
              <a:gd name="connsiteY0" fmla="*/ 0 h 2457450"/>
              <a:gd name="connsiteX1" fmla="*/ 1819275 w 2438400"/>
              <a:gd name="connsiteY1" fmla="*/ 752475 h 2457450"/>
              <a:gd name="connsiteX2" fmla="*/ 381000 w 2438400"/>
              <a:gd name="connsiteY2" fmla="*/ 1590675 h 2457450"/>
              <a:gd name="connsiteX3" fmla="*/ 38100 w 2438400"/>
              <a:gd name="connsiteY3" fmla="*/ 1295400 h 2457450"/>
              <a:gd name="connsiteX4" fmla="*/ 0 w 2438400"/>
              <a:gd name="connsiteY4" fmla="*/ 2266950 h 2457450"/>
              <a:gd name="connsiteX5" fmla="*/ 1666875 w 2438400"/>
              <a:gd name="connsiteY5" fmla="*/ 2457450 h 2457450"/>
              <a:gd name="connsiteX6" fmla="*/ 1142999 w 2438400"/>
              <a:gd name="connsiteY6" fmla="*/ 2105025 h 2457450"/>
              <a:gd name="connsiteX7" fmla="*/ 2085975 w 2438400"/>
              <a:gd name="connsiteY7" fmla="*/ 1123950 h 2457450"/>
              <a:gd name="connsiteX8" fmla="*/ 2438400 w 2438400"/>
              <a:gd name="connsiteY8" fmla="*/ 38100 h 2457450"/>
              <a:gd name="connsiteX9" fmla="*/ 2314575 w 2438400"/>
              <a:gd name="connsiteY9" fmla="*/ 0 h 2457450"/>
              <a:gd name="connsiteX0" fmla="*/ 2314575 w 2438400"/>
              <a:gd name="connsiteY0" fmla="*/ 0 h 2457450"/>
              <a:gd name="connsiteX1" fmla="*/ 1819275 w 2438400"/>
              <a:gd name="connsiteY1" fmla="*/ 752475 h 2457450"/>
              <a:gd name="connsiteX2" fmla="*/ 381000 w 2438400"/>
              <a:gd name="connsiteY2" fmla="*/ 1590675 h 2457450"/>
              <a:gd name="connsiteX3" fmla="*/ 38100 w 2438400"/>
              <a:gd name="connsiteY3" fmla="*/ 1295400 h 2457450"/>
              <a:gd name="connsiteX4" fmla="*/ 0 w 2438400"/>
              <a:gd name="connsiteY4" fmla="*/ 2266950 h 2457450"/>
              <a:gd name="connsiteX5" fmla="*/ 1666875 w 2438400"/>
              <a:gd name="connsiteY5" fmla="*/ 2457450 h 2457450"/>
              <a:gd name="connsiteX6" fmla="*/ 1142999 w 2438400"/>
              <a:gd name="connsiteY6" fmla="*/ 2105025 h 2457450"/>
              <a:gd name="connsiteX7" fmla="*/ 2085975 w 2438400"/>
              <a:gd name="connsiteY7" fmla="*/ 1123950 h 2457450"/>
              <a:gd name="connsiteX8" fmla="*/ 2438400 w 2438400"/>
              <a:gd name="connsiteY8" fmla="*/ 38100 h 2457450"/>
              <a:gd name="connsiteX9" fmla="*/ 2314575 w 2438400"/>
              <a:gd name="connsiteY9" fmla="*/ 0 h 2457450"/>
              <a:gd name="connsiteX0" fmla="*/ 2314575 w 2438400"/>
              <a:gd name="connsiteY0" fmla="*/ 0 h 2457450"/>
              <a:gd name="connsiteX1" fmla="*/ 1819275 w 2438400"/>
              <a:gd name="connsiteY1" fmla="*/ 752475 h 2457450"/>
              <a:gd name="connsiteX2" fmla="*/ 381000 w 2438400"/>
              <a:gd name="connsiteY2" fmla="*/ 1590675 h 2457450"/>
              <a:gd name="connsiteX3" fmla="*/ 38100 w 2438400"/>
              <a:gd name="connsiteY3" fmla="*/ 1295400 h 2457450"/>
              <a:gd name="connsiteX4" fmla="*/ 0 w 2438400"/>
              <a:gd name="connsiteY4" fmla="*/ 2266950 h 2457450"/>
              <a:gd name="connsiteX5" fmla="*/ 1666875 w 2438400"/>
              <a:gd name="connsiteY5" fmla="*/ 2457450 h 2457450"/>
              <a:gd name="connsiteX6" fmla="*/ 1142999 w 2438400"/>
              <a:gd name="connsiteY6" fmla="*/ 2105025 h 2457450"/>
              <a:gd name="connsiteX7" fmla="*/ 2085975 w 2438400"/>
              <a:gd name="connsiteY7" fmla="*/ 1123950 h 2457450"/>
              <a:gd name="connsiteX8" fmla="*/ 2438400 w 2438400"/>
              <a:gd name="connsiteY8" fmla="*/ 38100 h 2457450"/>
              <a:gd name="connsiteX9" fmla="*/ 2314575 w 2438400"/>
              <a:gd name="connsiteY9" fmla="*/ 0 h 2457450"/>
              <a:gd name="connsiteX0" fmla="*/ 2314575 w 2540000"/>
              <a:gd name="connsiteY0" fmla="*/ 208643 h 2666093"/>
              <a:gd name="connsiteX1" fmla="*/ 1819275 w 2540000"/>
              <a:gd name="connsiteY1" fmla="*/ 961118 h 2666093"/>
              <a:gd name="connsiteX2" fmla="*/ 381000 w 2540000"/>
              <a:gd name="connsiteY2" fmla="*/ 1799318 h 2666093"/>
              <a:gd name="connsiteX3" fmla="*/ 38100 w 2540000"/>
              <a:gd name="connsiteY3" fmla="*/ 1504043 h 2666093"/>
              <a:gd name="connsiteX4" fmla="*/ 0 w 2540000"/>
              <a:gd name="connsiteY4" fmla="*/ 2475593 h 2666093"/>
              <a:gd name="connsiteX5" fmla="*/ 1666875 w 2540000"/>
              <a:gd name="connsiteY5" fmla="*/ 2666093 h 2666093"/>
              <a:gd name="connsiteX6" fmla="*/ 1142999 w 2540000"/>
              <a:gd name="connsiteY6" fmla="*/ 2313668 h 2666093"/>
              <a:gd name="connsiteX7" fmla="*/ 2085975 w 2540000"/>
              <a:gd name="connsiteY7" fmla="*/ 1332593 h 2666093"/>
              <a:gd name="connsiteX8" fmla="*/ 2540000 w 2540000"/>
              <a:gd name="connsiteY8" fmla="*/ 0 h 2666093"/>
              <a:gd name="connsiteX9" fmla="*/ 2314575 w 2540000"/>
              <a:gd name="connsiteY9" fmla="*/ 208643 h 2666093"/>
              <a:gd name="connsiteX0" fmla="*/ 2416175 w 2540000"/>
              <a:gd name="connsiteY0" fmla="*/ 92528 h 2666093"/>
              <a:gd name="connsiteX1" fmla="*/ 1819275 w 2540000"/>
              <a:gd name="connsiteY1" fmla="*/ 961118 h 2666093"/>
              <a:gd name="connsiteX2" fmla="*/ 381000 w 2540000"/>
              <a:gd name="connsiteY2" fmla="*/ 1799318 h 2666093"/>
              <a:gd name="connsiteX3" fmla="*/ 38100 w 2540000"/>
              <a:gd name="connsiteY3" fmla="*/ 1504043 h 2666093"/>
              <a:gd name="connsiteX4" fmla="*/ 0 w 2540000"/>
              <a:gd name="connsiteY4" fmla="*/ 2475593 h 2666093"/>
              <a:gd name="connsiteX5" fmla="*/ 1666875 w 2540000"/>
              <a:gd name="connsiteY5" fmla="*/ 2666093 h 2666093"/>
              <a:gd name="connsiteX6" fmla="*/ 1142999 w 2540000"/>
              <a:gd name="connsiteY6" fmla="*/ 2313668 h 2666093"/>
              <a:gd name="connsiteX7" fmla="*/ 2085975 w 2540000"/>
              <a:gd name="connsiteY7" fmla="*/ 1332593 h 2666093"/>
              <a:gd name="connsiteX8" fmla="*/ 2540000 w 2540000"/>
              <a:gd name="connsiteY8" fmla="*/ 0 h 2666093"/>
              <a:gd name="connsiteX9" fmla="*/ 2416175 w 2540000"/>
              <a:gd name="connsiteY9" fmla="*/ 92528 h 266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0000" h="2666093">
                <a:moveTo>
                  <a:pt x="2416175" y="92528"/>
                </a:moveTo>
                <a:cubicBezTo>
                  <a:pt x="2305050" y="214766"/>
                  <a:pt x="2158471" y="676653"/>
                  <a:pt x="1819275" y="961118"/>
                </a:cubicBezTo>
                <a:cubicBezTo>
                  <a:pt x="1480079" y="1245583"/>
                  <a:pt x="1184275" y="1483406"/>
                  <a:pt x="381000" y="1799318"/>
                </a:cubicBezTo>
                <a:lnTo>
                  <a:pt x="38100" y="1504043"/>
                </a:lnTo>
                <a:lnTo>
                  <a:pt x="0" y="2475593"/>
                </a:lnTo>
                <a:lnTo>
                  <a:pt x="1666875" y="2666093"/>
                </a:lnTo>
                <a:cubicBezTo>
                  <a:pt x="1498600" y="2529568"/>
                  <a:pt x="1311274" y="2450193"/>
                  <a:pt x="1142999" y="2313668"/>
                </a:cubicBezTo>
                <a:cubicBezTo>
                  <a:pt x="1781174" y="1862818"/>
                  <a:pt x="1853142" y="1718204"/>
                  <a:pt x="2085975" y="1332593"/>
                </a:cubicBezTo>
                <a:cubicBezTo>
                  <a:pt x="2318808" y="946982"/>
                  <a:pt x="2501900" y="187325"/>
                  <a:pt x="2540000" y="0"/>
                </a:cubicBezTo>
                <a:lnTo>
                  <a:pt x="2416175" y="92528"/>
                </a:lnTo>
                <a:close/>
              </a:path>
            </a:pathLst>
          </a:custGeom>
          <a:gradFill flip="none" rotWithShape="1">
            <a:gsLst>
              <a:gs pos="81000">
                <a:srgbClr val="E36C0A">
                  <a:alpha val="87843"/>
                </a:srgbClr>
              </a:gs>
              <a:gs pos="95000">
                <a:schemeClr val="accent1">
                  <a:tint val="23500"/>
                  <a:satMod val="16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Box 16"/>
          <p:cNvSpPr txBox="1">
            <a:spLocks noChangeArrowheads="1"/>
          </p:cNvSpPr>
          <p:nvPr/>
        </p:nvSpPr>
        <p:spPr bwMode="auto">
          <a:xfrm rot="19265972">
            <a:off x="397415" y="4712955"/>
            <a:ext cx="1911100"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Chariots and army fled</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7" name="Freeform 6"/>
          <p:cNvSpPr/>
          <p:nvPr/>
        </p:nvSpPr>
        <p:spPr>
          <a:xfrm>
            <a:off x="1511124" y="3006808"/>
            <a:ext cx="1184451" cy="1181100"/>
          </a:xfrm>
          <a:custGeom>
            <a:avLst/>
            <a:gdLst>
              <a:gd name="connsiteX0" fmla="*/ 800100 w 904875"/>
              <a:gd name="connsiteY0" fmla="*/ 0 h 1028700"/>
              <a:gd name="connsiteX1" fmla="*/ 400050 w 904875"/>
              <a:gd name="connsiteY1" fmla="*/ 466725 h 1028700"/>
              <a:gd name="connsiteX2" fmla="*/ 219075 w 904875"/>
              <a:gd name="connsiteY2" fmla="*/ 609600 h 1028700"/>
              <a:gd name="connsiteX3" fmla="*/ 0 w 904875"/>
              <a:gd name="connsiteY3" fmla="*/ 466725 h 1028700"/>
              <a:gd name="connsiteX4" fmla="*/ 209550 w 904875"/>
              <a:gd name="connsiteY4" fmla="*/ 1028700 h 1028700"/>
              <a:gd name="connsiteX5" fmla="*/ 904875 w 904875"/>
              <a:gd name="connsiteY5" fmla="*/ 933450 h 1028700"/>
              <a:gd name="connsiteX6" fmla="*/ 666750 w 904875"/>
              <a:gd name="connsiteY6" fmla="*/ 819150 h 1028700"/>
              <a:gd name="connsiteX7" fmla="*/ 876300 w 904875"/>
              <a:gd name="connsiteY7" fmla="*/ 419100 h 1028700"/>
              <a:gd name="connsiteX8" fmla="*/ 800100 w 904875"/>
              <a:gd name="connsiteY8" fmla="*/ 0 h 1028700"/>
              <a:gd name="connsiteX0" fmla="*/ 1040606 w 1040606"/>
              <a:gd name="connsiteY0" fmla="*/ 0 h 1181100"/>
              <a:gd name="connsiteX1" fmla="*/ 400050 w 1040606"/>
              <a:gd name="connsiteY1" fmla="*/ 619125 h 1181100"/>
              <a:gd name="connsiteX2" fmla="*/ 219075 w 1040606"/>
              <a:gd name="connsiteY2" fmla="*/ 762000 h 1181100"/>
              <a:gd name="connsiteX3" fmla="*/ 0 w 1040606"/>
              <a:gd name="connsiteY3" fmla="*/ 619125 h 1181100"/>
              <a:gd name="connsiteX4" fmla="*/ 209550 w 1040606"/>
              <a:gd name="connsiteY4" fmla="*/ 1181100 h 1181100"/>
              <a:gd name="connsiteX5" fmla="*/ 904875 w 1040606"/>
              <a:gd name="connsiteY5" fmla="*/ 1085850 h 1181100"/>
              <a:gd name="connsiteX6" fmla="*/ 666750 w 1040606"/>
              <a:gd name="connsiteY6" fmla="*/ 971550 h 1181100"/>
              <a:gd name="connsiteX7" fmla="*/ 876300 w 1040606"/>
              <a:gd name="connsiteY7" fmla="*/ 571500 h 1181100"/>
              <a:gd name="connsiteX8" fmla="*/ 1040606 w 1040606"/>
              <a:gd name="connsiteY8" fmla="*/ 0 h 1181100"/>
              <a:gd name="connsiteX0" fmla="*/ 1040606 w 1184451"/>
              <a:gd name="connsiteY0" fmla="*/ 0 h 1181100"/>
              <a:gd name="connsiteX1" fmla="*/ 400050 w 1184451"/>
              <a:gd name="connsiteY1" fmla="*/ 619125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400050 w 1184451"/>
              <a:gd name="connsiteY1" fmla="*/ 619125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509587 w 1184451"/>
              <a:gd name="connsiteY1" fmla="*/ 585788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509587 w 1184451"/>
              <a:gd name="connsiteY1" fmla="*/ 585788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607218 w 1184451"/>
              <a:gd name="connsiteY1" fmla="*/ 461963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607218 w 1184451"/>
              <a:gd name="connsiteY1" fmla="*/ 461963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607218 w 1184451"/>
              <a:gd name="connsiteY1" fmla="*/ 461963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876300 w 1184451"/>
              <a:gd name="connsiteY7" fmla="*/ 571500 h 1181100"/>
              <a:gd name="connsiteX8" fmla="*/ 1184451 w 1184451"/>
              <a:gd name="connsiteY8" fmla="*/ 67386 h 1181100"/>
              <a:gd name="connsiteX9" fmla="*/ 1040606 w 1184451"/>
              <a:gd name="connsiteY9" fmla="*/ 0 h 1181100"/>
              <a:gd name="connsiteX0" fmla="*/ 1040606 w 1184451"/>
              <a:gd name="connsiteY0" fmla="*/ 0 h 1181100"/>
              <a:gd name="connsiteX1" fmla="*/ 607218 w 1184451"/>
              <a:gd name="connsiteY1" fmla="*/ 461963 h 1181100"/>
              <a:gd name="connsiteX2" fmla="*/ 219075 w 1184451"/>
              <a:gd name="connsiteY2" fmla="*/ 762000 h 1181100"/>
              <a:gd name="connsiteX3" fmla="*/ 0 w 1184451"/>
              <a:gd name="connsiteY3" fmla="*/ 619125 h 1181100"/>
              <a:gd name="connsiteX4" fmla="*/ 209550 w 1184451"/>
              <a:gd name="connsiteY4" fmla="*/ 1181100 h 1181100"/>
              <a:gd name="connsiteX5" fmla="*/ 904875 w 1184451"/>
              <a:gd name="connsiteY5" fmla="*/ 1085850 h 1181100"/>
              <a:gd name="connsiteX6" fmla="*/ 666750 w 1184451"/>
              <a:gd name="connsiteY6" fmla="*/ 971550 h 1181100"/>
              <a:gd name="connsiteX7" fmla="*/ 933450 w 1184451"/>
              <a:gd name="connsiteY7" fmla="*/ 578644 h 1181100"/>
              <a:gd name="connsiteX8" fmla="*/ 1184451 w 1184451"/>
              <a:gd name="connsiteY8" fmla="*/ 67386 h 1181100"/>
              <a:gd name="connsiteX9" fmla="*/ 1040606 w 1184451"/>
              <a:gd name="connsiteY9" fmla="*/ 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451" h="1181100">
                <a:moveTo>
                  <a:pt x="1040606" y="0"/>
                </a:moveTo>
                <a:cubicBezTo>
                  <a:pt x="928129" y="86400"/>
                  <a:pt x="744140" y="334963"/>
                  <a:pt x="607218" y="461963"/>
                </a:cubicBezTo>
                <a:cubicBezTo>
                  <a:pt x="470296" y="588963"/>
                  <a:pt x="306387" y="699294"/>
                  <a:pt x="219075" y="762000"/>
                </a:cubicBezTo>
                <a:lnTo>
                  <a:pt x="0" y="619125"/>
                </a:lnTo>
                <a:lnTo>
                  <a:pt x="209550" y="1181100"/>
                </a:lnTo>
                <a:lnTo>
                  <a:pt x="904875" y="1085850"/>
                </a:lnTo>
                <a:lnTo>
                  <a:pt x="666750" y="971550"/>
                </a:lnTo>
                <a:cubicBezTo>
                  <a:pt x="726281" y="878682"/>
                  <a:pt x="847167" y="729338"/>
                  <a:pt x="933450" y="578644"/>
                </a:cubicBezTo>
                <a:cubicBezTo>
                  <a:pt x="1019734" y="427950"/>
                  <a:pt x="1157067" y="162636"/>
                  <a:pt x="1184451" y="67386"/>
                </a:cubicBezTo>
                <a:lnTo>
                  <a:pt x="1040606" y="0"/>
                </a:lnTo>
                <a:close/>
              </a:path>
            </a:pathLst>
          </a:custGeom>
          <a:gradFill flip="none" rotWithShape="1">
            <a:gsLst>
              <a:gs pos="60000">
                <a:srgbClr val="92D050">
                  <a:alpha val="88000"/>
                </a:srgbClr>
              </a:gs>
              <a:gs pos="100000">
                <a:schemeClr val="accent1">
                  <a:tint val="23500"/>
                  <a:satMod val="16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16"/>
          <p:cNvSpPr txBox="1">
            <a:spLocks noChangeArrowheads="1"/>
          </p:cNvSpPr>
          <p:nvPr/>
        </p:nvSpPr>
        <p:spPr bwMode="auto">
          <a:xfrm rot="18611245">
            <a:off x="1493104" y="3416728"/>
            <a:ext cx="1455848" cy="307777"/>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a:solidFill>
                  <a:srgbClr val="FFFFFF"/>
                </a:solidFill>
                <a:effectLst>
                  <a:glow rad="76200">
                    <a:srgbClr val="000000">
                      <a:alpha val="60000"/>
                    </a:srgbClr>
                  </a:glow>
                </a:effectLst>
                <a:latin typeface="Calibri" pitchFamily="34" charset="0"/>
                <a:cs typeface="Calibri" pitchFamily="34" charset="0"/>
              </a:rPr>
              <a:t>Pursued by Barak</a:t>
            </a:r>
            <a:endParaRPr kumimoji="0" lang="en-US" sz="14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7062096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Kishon River and the Jezreel Valley from Mount Carmel (view from the west)</a:t>
            </a:r>
          </a:p>
        </p:txBody>
      </p:sp>
      <p:sp>
        <p:nvSpPr>
          <p:cNvPr id="4" name="Text Placeholder 3"/>
          <p:cNvSpPr>
            <a:spLocks noGrp="1"/>
          </p:cNvSpPr>
          <p:nvPr>
            <p:ph type="body" sz="quarter" idx="12"/>
          </p:nvPr>
        </p:nvSpPr>
        <p:spPr/>
        <p:txBody>
          <a:bodyPr/>
          <a:lstStyle/>
          <a:p>
            <a:r>
              <a:rPr lang="en-US" dirty="0"/>
              <a:t>4:16</a:t>
            </a:r>
          </a:p>
        </p:txBody>
      </p:sp>
      <p:sp>
        <p:nvSpPr>
          <p:cNvPr id="2" name="Title 1"/>
          <p:cNvSpPr>
            <a:spLocks noGrp="1"/>
          </p:cNvSpPr>
          <p:nvPr>
            <p:ph type="title"/>
          </p:nvPr>
        </p:nvSpPr>
        <p:spPr/>
        <p:txBody>
          <a:bodyPr/>
          <a:lstStyle/>
          <a:p>
            <a:r>
              <a:rPr lang="en-US" dirty="0"/>
              <a:t>Barak pursued after the chariots, and after the army, to </a:t>
            </a:r>
            <a:r>
              <a:rPr lang="en-US" dirty="0" err="1"/>
              <a:t>Harosheth-hagoiim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Tree>
    <p:extLst>
      <p:ext uri="{BB962C8B-B14F-4D97-AF65-F5344CB8AC3E}">
        <p14:creationId xmlns:p14="http://schemas.microsoft.com/office/powerpoint/2010/main" val="33760746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Kishon River and the Jezreel Valley from Mount Carmel (view from the west)</a:t>
            </a:r>
          </a:p>
        </p:txBody>
      </p:sp>
      <p:sp>
        <p:nvSpPr>
          <p:cNvPr id="5" name="Text Placeholder 4"/>
          <p:cNvSpPr>
            <a:spLocks noGrp="1"/>
          </p:cNvSpPr>
          <p:nvPr>
            <p:ph type="body" sz="quarter" idx="12"/>
          </p:nvPr>
        </p:nvSpPr>
        <p:spPr/>
        <p:txBody>
          <a:bodyPr/>
          <a:lstStyle/>
          <a:p>
            <a:r>
              <a:rPr lang="en-US" dirty="0"/>
              <a:t>4:16</a:t>
            </a:r>
          </a:p>
        </p:txBody>
      </p:sp>
      <p:sp>
        <p:nvSpPr>
          <p:cNvPr id="3" name="Title 2"/>
          <p:cNvSpPr>
            <a:spLocks noGrp="1"/>
          </p:cNvSpPr>
          <p:nvPr>
            <p:ph type="title"/>
          </p:nvPr>
        </p:nvSpPr>
        <p:spPr/>
        <p:txBody>
          <a:bodyPr/>
          <a:lstStyle/>
          <a:p>
            <a:r>
              <a:rPr lang="en-US" dirty="0"/>
              <a:t>Barak pursued after the chariots, and after the army, to </a:t>
            </a:r>
            <a:r>
              <a:rPr lang="en-US" dirty="0" err="1"/>
              <a:t>Harosheth-hagoiim</a:t>
            </a:r>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
        <p:nvSpPr>
          <p:cNvPr id="25" name="Line 9"/>
          <p:cNvSpPr>
            <a:spLocks noChangeShapeType="1"/>
          </p:cNvSpPr>
          <p:nvPr/>
        </p:nvSpPr>
        <p:spPr bwMode="auto">
          <a:xfrm>
            <a:off x="4442459" y="2455063"/>
            <a:ext cx="106299" cy="28920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6" name="Text Box 16"/>
          <p:cNvSpPr txBox="1">
            <a:spLocks noChangeArrowheads="1"/>
          </p:cNvSpPr>
          <p:nvPr/>
        </p:nvSpPr>
        <p:spPr bwMode="auto">
          <a:xfrm>
            <a:off x="3662438" y="2088046"/>
            <a:ext cx="15600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7" name="Line 9"/>
          <p:cNvSpPr>
            <a:spLocks noChangeShapeType="1"/>
          </p:cNvSpPr>
          <p:nvPr/>
        </p:nvSpPr>
        <p:spPr bwMode="auto">
          <a:xfrm flipH="1">
            <a:off x="8077199" y="2322890"/>
            <a:ext cx="2501" cy="4253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8" name="Text Box 16"/>
          <p:cNvSpPr txBox="1">
            <a:spLocks noChangeArrowheads="1"/>
          </p:cNvSpPr>
          <p:nvPr/>
        </p:nvSpPr>
        <p:spPr bwMode="auto">
          <a:xfrm>
            <a:off x="7162800" y="1965226"/>
            <a:ext cx="1981200"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Mount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Gilboa</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9" name="Line 9"/>
          <p:cNvSpPr>
            <a:spLocks noChangeShapeType="1"/>
          </p:cNvSpPr>
          <p:nvPr/>
        </p:nvSpPr>
        <p:spPr bwMode="auto">
          <a:xfrm flipH="1">
            <a:off x="6114695" y="2318879"/>
            <a:ext cx="2501" cy="4253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0" name="Text Box 16"/>
          <p:cNvSpPr txBox="1">
            <a:spLocks noChangeArrowheads="1"/>
          </p:cNvSpPr>
          <p:nvPr/>
        </p:nvSpPr>
        <p:spPr bwMode="auto">
          <a:xfrm>
            <a:off x="5345076" y="1956869"/>
            <a:ext cx="15600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1" name="Line 9"/>
          <p:cNvSpPr>
            <a:spLocks noChangeShapeType="1"/>
          </p:cNvSpPr>
          <p:nvPr/>
        </p:nvSpPr>
        <p:spPr bwMode="auto">
          <a:xfrm flipV="1">
            <a:off x="8610599" y="3218180"/>
            <a:ext cx="476263" cy="2952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2" name="Text Box 16"/>
          <p:cNvSpPr txBox="1">
            <a:spLocks noChangeArrowheads="1"/>
          </p:cNvSpPr>
          <p:nvPr/>
        </p:nvSpPr>
        <p:spPr bwMode="auto">
          <a:xfrm>
            <a:off x="6578332" y="3067360"/>
            <a:ext cx="2176418" cy="369332"/>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noProof="0" dirty="0">
                <a:solidFill>
                  <a:srgbClr val="FFFFFF"/>
                </a:solidFill>
                <a:effectLst>
                  <a:glow rad="76200">
                    <a:srgbClr val="000000">
                      <a:alpha val="60000"/>
                    </a:srgbClr>
                  </a:glow>
                </a:effectLst>
                <a:latin typeface="Calibri" pitchFamily="34" charset="0"/>
                <a:cs typeface="Calibri" pitchFamily="34" charset="0"/>
              </a:rPr>
              <a:t>Harosheth-hagoiim</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4" name="Text Box 16"/>
          <p:cNvSpPr txBox="1">
            <a:spLocks noChangeArrowheads="1"/>
          </p:cNvSpPr>
          <p:nvPr/>
        </p:nvSpPr>
        <p:spPr bwMode="auto">
          <a:xfrm>
            <a:off x="6858000" y="3732840"/>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Jokneam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5" name="Text Box 16"/>
          <p:cNvSpPr txBox="1">
            <a:spLocks noChangeArrowheads="1"/>
          </p:cNvSpPr>
          <p:nvPr/>
        </p:nvSpPr>
        <p:spPr bwMode="auto">
          <a:xfrm>
            <a:off x="312322" y="3218180"/>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Tell </a:t>
            </a:r>
            <a:r>
              <a:rPr lang="en-US" sz="2000" kern="0" noProof="0" dirty="0" err="1">
                <a:solidFill>
                  <a:srgbClr val="FFFFFF"/>
                </a:solidFill>
                <a:effectLst>
                  <a:glow rad="76200">
                    <a:srgbClr val="000000">
                      <a:alpha val="60000"/>
                    </a:srgbClr>
                  </a:glow>
                </a:effectLst>
                <a:latin typeface="Calibri" pitchFamily="34" charset="0"/>
                <a:cs typeface="Calibri" pitchFamily="34" charset="0"/>
              </a:rPr>
              <a:t>Qassis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6" name="Line 9"/>
          <p:cNvSpPr>
            <a:spLocks noChangeShapeType="1"/>
          </p:cNvSpPr>
          <p:nvPr/>
        </p:nvSpPr>
        <p:spPr bwMode="auto">
          <a:xfrm>
            <a:off x="1302922" y="3524753"/>
            <a:ext cx="185416" cy="31229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7" name="Freeform 36"/>
          <p:cNvSpPr/>
          <p:nvPr/>
        </p:nvSpPr>
        <p:spPr>
          <a:xfrm>
            <a:off x="0" y="3416300"/>
            <a:ext cx="4718050" cy="689027"/>
          </a:xfrm>
          <a:custGeom>
            <a:avLst/>
            <a:gdLst>
              <a:gd name="connsiteX0" fmla="*/ 0 w 4718050"/>
              <a:gd name="connsiteY0" fmla="*/ 654050 h 654050"/>
              <a:gd name="connsiteX1" fmla="*/ 958850 w 4718050"/>
              <a:gd name="connsiteY1" fmla="*/ 654050 h 654050"/>
              <a:gd name="connsiteX2" fmla="*/ 2247900 w 4718050"/>
              <a:gd name="connsiteY2" fmla="*/ 508000 h 654050"/>
              <a:gd name="connsiteX3" fmla="*/ 3352800 w 4718050"/>
              <a:gd name="connsiteY3" fmla="*/ 222250 h 654050"/>
              <a:gd name="connsiteX4" fmla="*/ 4108450 w 4718050"/>
              <a:gd name="connsiteY4" fmla="*/ 101600 h 654050"/>
              <a:gd name="connsiteX5" fmla="*/ 4718050 w 4718050"/>
              <a:gd name="connsiteY5" fmla="*/ 0 h 654050"/>
              <a:gd name="connsiteX0" fmla="*/ 0 w 4718050"/>
              <a:gd name="connsiteY0" fmla="*/ 654050 h 654050"/>
              <a:gd name="connsiteX1" fmla="*/ 958850 w 4718050"/>
              <a:gd name="connsiteY1" fmla="*/ 654050 h 654050"/>
              <a:gd name="connsiteX2" fmla="*/ 2247900 w 4718050"/>
              <a:gd name="connsiteY2" fmla="*/ 508000 h 654050"/>
              <a:gd name="connsiteX3" fmla="*/ 3352800 w 4718050"/>
              <a:gd name="connsiteY3" fmla="*/ 222250 h 654050"/>
              <a:gd name="connsiteX4" fmla="*/ 4108450 w 4718050"/>
              <a:gd name="connsiteY4" fmla="*/ 101600 h 654050"/>
              <a:gd name="connsiteX5" fmla="*/ 4718050 w 4718050"/>
              <a:gd name="connsiteY5" fmla="*/ 0 h 654050"/>
              <a:gd name="connsiteX0" fmla="*/ 0 w 4718050"/>
              <a:gd name="connsiteY0" fmla="*/ 654050 h 664868"/>
              <a:gd name="connsiteX1" fmla="*/ 958850 w 4718050"/>
              <a:gd name="connsiteY1" fmla="*/ 654050 h 664868"/>
              <a:gd name="connsiteX2" fmla="*/ 2247900 w 4718050"/>
              <a:gd name="connsiteY2" fmla="*/ 508000 h 664868"/>
              <a:gd name="connsiteX3" fmla="*/ 3352800 w 4718050"/>
              <a:gd name="connsiteY3" fmla="*/ 222250 h 664868"/>
              <a:gd name="connsiteX4" fmla="*/ 4108450 w 4718050"/>
              <a:gd name="connsiteY4" fmla="*/ 101600 h 664868"/>
              <a:gd name="connsiteX5" fmla="*/ 4718050 w 4718050"/>
              <a:gd name="connsiteY5" fmla="*/ 0 h 664868"/>
              <a:gd name="connsiteX0" fmla="*/ 0 w 4718050"/>
              <a:gd name="connsiteY0" fmla="*/ 654050 h 689027"/>
              <a:gd name="connsiteX1" fmla="*/ 1016000 w 4718050"/>
              <a:gd name="connsiteY1" fmla="*/ 682625 h 689027"/>
              <a:gd name="connsiteX2" fmla="*/ 2247900 w 4718050"/>
              <a:gd name="connsiteY2" fmla="*/ 508000 h 689027"/>
              <a:gd name="connsiteX3" fmla="*/ 3352800 w 4718050"/>
              <a:gd name="connsiteY3" fmla="*/ 222250 h 689027"/>
              <a:gd name="connsiteX4" fmla="*/ 4108450 w 4718050"/>
              <a:gd name="connsiteY4" fmla="*/ 101600 h 689027"/>
              <a:gd name="connsiteX5" fmla="*/ 4718050 w 4718050"/>
              <a:gd name="connsiteY5" fmla="*/ 0 h 689027"/>
              <a:gd name="connsiteX0" fmla="*/ 0 w 4718050"/>
              <a:gd name="connsiteY0" fmla="*/ 654050 h 689027"/>
              <a:gd name="connsiteX1" fmla="*/ 1016000 w 4718050"/>
              <a:gd name="connsiteY1" fmla="*/ 682625 h 689027"/>
              <a:gd name="connsiteX2" fmla="*/ 2247900 w 4718050"/>
              <a:gd name="connsiteY2" fmla="*/ 508000 h 689027"/>
              <a:gd name="connsiteX3" fmla="*/ 3352800 w 4718050"/>
              <a:gd name="connsiteY3" fmla="*/ 222250 h 689027"/>
              <a:gd name="connsiteX4" fmla="*/ 4108450 w 4718050"/>
              <a:gd name="connsiteY4" fmla="*/ 101600 h 689027"/>
              <a:gd name="connsiteX5" fmla="*/ 4718050 w 4718050"/>
              <a:gd name="connsiteY5" fmla="*/ 0 h 689027"/>
              <a:gd name="connsiteX0" fmla="*/ 0 w 4718050"/>
              <a:gd name="connsiteY0" fmla="*/ 654050 h 689027"/>
              <a:gd name="connsiteX1" fmla="*/ 1016000 w 4718050"/>
              <a:gd name="connsiteY1" fmla="*/ 682625 h 689027"/>
              <a:gd name="connsiteX2" fmla="*/ 2247900 w 4718050"/>
              <a:gd name="connsiteY2" fmla="*/ 508000 h 689027"/>
              <a:gd name="connsiteX3" fmla="*/ 3352800 w 4718050"/>
              <a:gd name="connsiteY3" fmla="*/ 222250 h 689027"/>
              <a:gd name="connsiteX4" fmla="*/ 4108450 w 4718050"/>
              <a:gd name="connsiteY4" fmla="*/ 101600 h 689027"/>
              <a:gd name="connsiteX5" fmla="*/ 4718050 w 4718050"/>
              <a:gd name="connsiteY5" fmla="*/ 0 h 68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8050" h="689027">
                <a:moveTo>
                  <a:pt x="0" y="654050"/>
                </a:moveTo>
                <a:cubicBezTo>
                  <a:pt x="319617" y="654050"/>
                  <a:pt x="641350" y="706967"/>
                  <a:pt x="1016000" y="682625"/>
                </a:cubicBezTo>
                <a:cubicBezTo>
                  <a:pt x="1390650" y="658283"/>
                  <a:pt x="1858433" y="584729"/>
                  <a:pt x="2247900" y="508000"/>
                </a:cubicBezTo>
                <a:cubicBezTo>
                  <a:pt x="2637367" y="431271"/>
                  <a:pt x="3039367" y="272294"/>
                  <a:pt x="3352800" y="222250"/>
                </a:cubicBezTo>
                <a:lnTo>
                  <a:pt x="4108450" y="101600"/>
                </a:lnTo>
                <a:lnTo>
                  <a:pt x="4718050" y="0"/>
                </a:lnTo>
              </a:path>
            </a:pathLst>
          </a:custGeom>
          <a:noFill/>
          <a:ln w="31750" cap="rnd">
            <a:solidFill>
              <a:srgbClr val="8F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4708524" y="3035300"/>
            <a:ext cx="1889125" cy="384175"/>
          </a:xfrm>
          <a:custGeom>
            <a:avLst/>
            <a:gdLst>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83425 h 383425"/>
              <a:gd name="connsiteX1" fmla="*/ 539750 w 1879600"/>
              <a:gd name="connsiteY1" fmla="*/ 313575 h 383425"/>
              <a:gd name="connsiteX2" fmla="*/ 1041400 w 1879600"/>
              <a:gd name="connsiteY2" fmla="*/ 313575 h 383425"/>
              <a:gd name="connsiteX3" fmla="*/ 1447800 w 1879600"/>
              <a:gd name="connsiteY3" fmla="*/ 205625 h 383425"/>
              <a:gd name="connsiteX4" fmla="*/ 1739900 w 1879600"/>
              <a:gd name="connsiteY4" fmla="*/ 21475 h 383425"/>
              <a:gd name="connsiteX5" fmla="*/ 1879600 w 1879600"/>
              <a:gd name="connsiteY5" fmla="*/ 8775 h 383425"/>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901031"/>
              <a:gd name="connsiteY0" fmla="*/ 384175 h 384175"/>
              <a:gd name="connsiteX1" fmla="*/ 561181 w 1901031"/>
              <a:gd name="connsiteY1" fmla="*/ 304800 h 384175"/>
              <a:gd name="connsiteX2" fmla="*/ 1062831 w 1901031"/>
              <a:gd name="connsiteY2" fmla="*/ 304800 h 384175"/>
              <a:gd name="connsiteX3" fmla="*/ 1469231 w 1901031"/>
              <a:gd name="connsiteY3" fmla="*/ 196850 h 384175"/>
              <a:gd name="connsiteX4" fmla="*/ 1761331 w 1901031"/>
              <a:gd name="connsiteY4" fmla="*/ 12700 h 384175"/>
              <a:gd name="connsiteX5" fmla="*/ 1901031 w 1901031"/>
              <a:gd name="connsiteY5" fmla="*/ 0 h 384175"/>
              <a:gd name="connsiteX0" fmla="*/ 0 w 1901031"/>
              <a:gd name="connsiteY0" fmla="*/ 384175 h 384175"/>
              <a:gd name="connsiteX1" fmla="*/ 561181 w 1901031"/>
              <a:gd name="connsiteY1" fmla="*/ 304800 h 384175"/>
              <a:gd name="connsiteX2" fmla="*/ 1062831 w 1901031"/>
              <a:gd name="connsiteY2" fmla="*/ 304800 h 384175"/>
              <a:gd name="connsiteX3" fmla="*/ 1469231 w 1901031"/>
              <a:gd name="connsiteY3" fmla="*/ 196850 h 384175"/>
              <a:gd name="connsiteX4" fmla="*/ 1742281 w 1901031"/>
              <a:gd name="connsiteY4" fmla="*/ 31750 h 384175"/>
              <a:gd name="connsiteX5" fmla="*/ 1901031 w 1901031"/>
              <a:gd name="connsiteY5" fmla="*/ 0 h 384175"/>
              <a:gd name="connsiteX0" fmla="*/ 0 w 1889125"/>
              <a:gd name="connsiteY0" fmla="*/ 384175 h 384175"/>
              <a:gd name="connsiteX1" fmla="*/ 549275 w 1889125"/>
              <a:gd name="connsiteY1" fmla="*/ 304800 h 384175"/>
              <a:gd name="connsiteX2" fmla="*/ 1050925 w 1889125"/>
              <a:gd name="connsiteY2" fmla="*/ 304800 h 384175"/>
              <a:gd name="connsiteX3" fmla="*/ 1457325 w 1889125"/>
              <a:gd name="connsiteY3" fmla="*/ 196850 h 384175"/>
              <a:gd name="connsiteX4" fmla="*/ 1730375 w 1889125"/>
              <a:gd name="connsiteY4" fmla="*/ 31750 h 384175"/>
              <a:gd name="connsiteX5" fmla="*/ 1889125 w 1889125"/>
              <a:gd name="connsiteY5" fmla="*/ 0 h 384175"/>
              <a:gd name="connsiteX0" fmla="*/ 0 w 1889125"/>
              <a:gd name="connsiteY0" fmla="*/ 384175 h 384175"/>
              <a:gd name="connsiteX1" fmla="*/ 549275 w 1889125"/>
              <a:gd name="connsiteY1" fmla="*/ 304800 h 384175"/>
              <a:gd name="connsiteX2" fmla="*/ 1050925 w 1889125"/>
              <a:gd name="connsiteY2" fmla="*/ 304800 h 384175"/>
              <a:gd name="connsiteX3" fmla="*/ 1457325 w 1889125"/>
              <a:gd name="connsiteY3" fmla="*/ 196850 h 384175"/>
              <a:gd name="connsiteX4" fmla="*/ 1730375 w 1889125"/>
              <a:gd name="connsiteY4" fmla="*/ 31750 h 384175"/>
              <a:gd name="connsiteX5" fmla="*/ 1889125 w 1889125"/>
              <a:gd name="connsiteY5"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25" h="384175">
                <a:moveTo>
                  <a:pt x="0" y="384175"/>
                </a:moveTo>
                <a:cubicBezTo>
                  <a:pt x="189442" y="348986"/>
                  <a:pt x="374121" y="318029"/>
                  <a:pt x="549275" y="304800"/>
                </a:cubicBezTo>
                <a:cubicBezTo>
                  <a:pt x="724429" y="291571"/>
                  <a:pt x="899912" y="325370"/>
                  <a:pt x="1050925" y="304800"/>
                </a:cubicBezTo>
                <a:cubicBezTo>
                  <a:pt x="1210204" y="283104"/>
                  <a:pt x="1344083" y="242358"/>
                  <a:pt x="1457325" y="196850"/>
                </a:cubicBezTo>
                <a:cubicBezTo>
                  <a:pt x="1570567" y="151342"/>
                  <a:pt x="1618460" y="58644"/>
                  <a:pt x="1730375" y="31750"/>
                </a:cubicBezTo>
                <a:cubicBezTo>
                  <a:pt x="1806806" y="13383"/>
                  <a:pt x="1842558" y="4233"/>
                  <a:pt x="1889125" y="0"/>
                </a:cubicBezTo>
              </a:path>
            </a:pathLst>
          </a:custGeom>
          <a:noFill/>
          <a:ln w="25400" cap="rnd">
            <a:solidFill>
              <a:srgbClr val="8F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6604000" y="2971006"/>
            <a:ext cx="1833563" cy="64834"/>
          </a:xfrm>
          <a:custGeom>
            <a:avLst/>
            <a:gdLst>
              <a:gd name="connsiteX0" fmla="*/ 0 w 1771650"/>
              <a:gd name="connsiteY0" fmla="*/ 95250 h 95250"/>
              <a:gd name="connsiteX1" fmla="*/ 317500 w 1771650"/>
              <a:gd name="connsiteY1" fmla="*/ 82550 h 95250"/>
              <a:gd name="connsiteX2" fmla="*/ 1352550 w 1771650"/>
              <a:gd name="connsiteY2" fmla="*/ 95250 h 95250"/>
              <a:gd name="connsiteX3" fmla="*/ 1771650 w 1771650"/>
              <a:gd name="connsiteY3" fmla="*/ 0 h 95250"/>
              <a:gd name="connsiteX0" fmla="*/ 0 w 1771650"/>
              <a:gd name="connsiteY0" fmla="*/ 95250 h 99215"/>
              <a:gd name="connsiteX1" fmla="*/ 317500 w 1771650"/>
              <a:gd name="connsiteY1" fmla="*/ 82550 h 99215"/>
              <a:gd name="connsiteX2" fmla="*/ 1352550 w 1771650"/>
              <a:gd name="connsiteY2" fmla="*/ 95250 h 99215"/>
              <a:gd name="connsiteX3" fmla="*/ 1771650 w 1771650"/>
              <a:gd name="connsiteY3" fmla="*/ 0 h 99215"/>
              <a:gd name="connsiteX0" fmla="*/ 0 w 1833563"/>
              <a:gd name="connsiteY0" fmla="*/ 64294 h 66339"/>
              <a:gd name="connsiteX1" fmla="*/ 317500 w 1833563"/>
              <a:gd name="connsiteY1" fmla="*/ 51594 h 66339"/>
              <a:gd name="connsiteX2" fmla="*/ 1352550 w 1833563"/>
              <a:gd name="connsiteY2" fmla="*/ 64294 h 66339"/>
              <a:gd name="connsiteX3" fmla="*/ 1833563 w 1833563"/>
              <a:gd name="connsiteY3" fmla="*/ 0 h 66339"/>
              <a:gd name="connsiteX0" fmla="*/ 0 w 1833563"/>
              <a:gd name="connsiteY0" fmla="*/ 64294 h 66339"/>
              <a:gd name="connsiteX1" fmla="*/ 317500 w 1833563"/>
              <a:gd name="connsiteY1" fmla="*/ 51594 h 66339"/>
              <a:gd name="connsiteX2" fmla="*/ 1352550 w 1833563"/>
              <a:gd name="connsiteY2" fmla="*/ 64294 h 66339"/>
              <a:gd name="connsiteX3" fmla="*/ 1833563 w 1833563"/>
              <a:gd name="connsiteY3" fmla="*/ 0 h 66339"/>
              <a:gd name="connsiteX0" fmla="*/ 0 w 1833563"/>
              <a:gd name="connsiteY0" fmla="*/ 64294 h 64834"/>
              <a:gd name="connsiteX1" fmla="*/ 412750 w 1833563"/>
              <a:gd name="connsiteY1" fmla="*/ 32544 h 64834"/>
              <a:gd name="connsiteX2" fmla="*/ 1352550 w 1833563"/>
              <a:gd name="connsiteY2" fmla="*/ 64294 h 64834"/>
              <a:gd name="connsiteX3" fmla="*/ 1833563 w 1833563"/>
              <a:gd name="connsiteY3" fmla="*/ 0 h 64834"/>
            </a:gdLst>
            <a:ahLst/>
            <a:cxnLst>
              <a:cxn ang="0">
                <a:pos x="connsiteX0" y="connsiteY0"/>
              </a:cxn>
              <a:cxn ang="0">
                <a:pos x="connsiteX1" y="connsiteY1"/>
              </a:cxn>
              <a:cxn ang="0">
                <a:pos x="connsiteX2" y="connsiteY2"/>
              </a:cxn>
              <a:cxn ang="0">
                <a:pos x="connsiteX3" y="connsiteY3"/>
              </a:cxn>
            </a:cxnLst>
            <a:rect l="l" t="t" r="r" b="b"/>
            <a:pathLst>
              <a:path w="1833563" h="64834">
                <a:moveTo>
                  <a:pt x="0" y="64294"/>
                </a:moveTo>
                <a:cubicBezTo>
                  <a:pt x="105833" y="60061"/>
                  <a:pt x="187325" y="32544"/>
                  <a:pt x="412750" y="32544"/>
                </a:cubicBezTo>
                <a:cubicBezTo>
                  <a:pt x="638175" y="32544"/>
                  <a:pt x="1115748" y="69718"/>
                  <a:pt x="1352550" y="64294"/>
                </a:cubicBezTo>
                <a:cubicBezTo>
                  <a:pt x="1589352" y="58870"/>
                  <a:pt x="1693863" y="31750"/>
                  <a:pt x="1833563" y="0"/>
                </a:cubicBezTo>
              </a:path>
            </a:pathLst>
          </a:custGeom>
          <a:noFill/>
          <a:ln w="15875" cap="rnd">
            <a:solidFill>
              <a:srgbClr val="8F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Box 16"/>
          <p:cNvSpPr txBox="1">
            <a:spLocks noChangeArrowheads="1"/>
          </p:cNvSpPr>
          <p:nvPr/>
        </p:nvSpPr>
        <p:spPr bwMode="auto">
          <a:xfrm>
            <a:off x="4148877" y="3604667"/>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Kishon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41" name="Line 9"/>
          <p:cNvSpPr>
            <a:spLocks noChangeShapeType="1"/>
          </p:cNvSpPr>
          <p:nvPr/>
        </p:nvSpPr>
        <p:spPr bwMode="auto">
          <a:xfrm flipH="1" flipV="1">
            <a:off x="4166868" y="3581061"/>
            <a:ext cx="275591" cy="17504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42" name="Line 9"/>
          <p:cNvSpPr>
            <a:spLocks noChangeShapeType="1"/>
          </p:cNvSpPr>
          <p:nvPr/>
        </p:nvSpPr>
        <p:spPr bwMode="auto">
          <a:xfrm flipV="1">
            <a:off x="5653087" y="3387457"/>
            <a:ext cx="144886" cy="30894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43" name="Freeform 42"/>
          <p:cNvSpPr/>
          <p:nvPr/>
        </p:nvSpPr>
        <p:spPr>
          <a:xfrm>
            <a:off x="4948235" y="2873501"/>
            <a:ext cx="1404941" cy="245928"/>
          </a:xfrm>
          <a:custGeom>
            <a:avLst/>
            <a:gdLst>
              <a:gd name="connsiteX0" fmla="*/ 0 w 1052513"/>
              <a:gd name="connsiteY0" fmla="*/ 0 h 171450"/>
              <a:gd name="connsiteX1" fmla="*/ 533400 w 1052513"/>
              <a:gd name="connsiteY1" fmla="*/ 19050 h 171450"/>
              <a:gd name="connsiteX2" fmla="*/ 1012031 w 1052513"/>
              <a:gd name="connsiteY2" fmla="*/ 100013 h 171450"/>
              <a:gd name="connsiteX3" fmla="*/ 1009650 w 1052513"/>
              <a:gd name="connsiteY3" fmla="*/ 59532 h 171450"/>
              <a:gd name="connsiteX4" fmla="*/ 1052513 w 1052513"/>
              <a:gd name="connsiteY4" fmla="*/ 150019 h 171450"/>
              <a:gd name="connsiteX5" fmla="*/ 914400 w 1052513"/>
              <a:gd name="connsiteY5" fmla="*/ 171450 h 171450"/>
              <a:gd name="connsiteX6" fmla="*/ 945356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1012031 w 1052513"/>
              <a:gd name="connsiteY2" fmla="*/ 100013 h 171450"/>
              <a:gd name="connsiteX3" fmla="*/ 1009650 w 1052513"/>
              <a:gd name="connsiteY3" fmla="*/ 59532 h 171450"/>
              <a:gd name="connsiteX4" fmla="*/ 1052513 w 1052513"/>
              <a:gd name="connsiteY4" fmla="*/ 150019 h 171450"/>
              <a:gd name="connsiteX5" fmla="*/ 914400 w 1052513"/>
              <a:gd name="connsiteY5" fmla="*/ 171450 h 171450"/>
              <a:gd name="connsiteX6" fmla="*/ 978694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5363 w 1052513"/>
              <a:gd name="connsiteY2" fmla="*/ 102394 h 171450"/>
              <a:gd name="connsiteX3" fmla="*/ 1009650 w 1052513"/>
              <a:gd name="connsiteY3" fmla="*/ 59532 h 171450"/>
              <a:gd name="connsiteX4" fmla="*/ 1052513 w 1052513"/>
              <a:gd name="connsiteY4" fmla="*/ 150019 h 171450"/>
              <a:gd name="connsiteX5" fmla="*/ 914400 w 1052513"/>
              <a:gd name="connsiteY5" fmla="*/ 171450 h 171450"/>
              <a:gd name="connsiteX6" fmla="*/ 978694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5363 w 1052513"/>
              <a:gd name="connsiteY2" fmla="*/ 102394 h 171450"/>
              <a:gd name="connsiteX3" fmla="*/ 1009650 w 1052513"/>
              <a:gd name="connsiteY3" fmla="*/ 59532 h 171450"/>
              <a:gd name="connsiteX4" fmla="*/ 1052513 w 1052513"/>
              <a:gd name="connsiteY4" fmla="*/ 135732 h 171450"/>
              <a:gd name="connsiteX5" fmla="*/ 914400 w 1052513"/>
              <a:gd name="connsiteY5" fmla="*/ 171450 h 171450"/>
              <a:gd name="connsiteX6" fmla="*/ 978694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5363 w 1052513"/>
              <a:gd name="connsiteY2" fmla="*/ 102394 h 171450"/>
              <a:gd name="connsiteX3" fmla="*/ 1009650 w 1052513"/>
              <a:gd name="connsiteY3" fmla="*/ 59532 h 171450"/>
              <a:gd name="connsiteX4" fmla="*/ 1052513 w 1052513"/>
              <a:gd name="connsiteY4" fmla="*/ 135732 h 171450"/>
              <a:gd name="connsiteX5" fmla="*/ 914400 w 1052513"/>
              <a:gd name="connsiteY5" fmla="*/ 171450 h 171450"/>
              <a:gd name="connsiteX6" fmla="*/ 947737 w 1052513"/>
              <a:gd name="connsiteY6" fmla="*/ 142876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0600 w 1052513"/>
              <a:gd name="connsiteY2" fmla="*/ 90488 h 171450"/>
              <a:gd name="connsiteX3" fmla="*/ 1009650 w 1052513"/>
              <a:gd name="connsiteY3" fmla="*/ 59532 h 171450"/>
              <a:gd name="connsiteX4" fmla="*/ 1052513 w 1052513"/>
              <a:gd name="connsiteY4" fmla="*/ 135732 h 171450"/>
              <a:gd name="connsiteX5" fmla="*/ 914400 w 1052513"/>
              <a:gd name="connsiteY5" fmla="*/ 171450 h 171450"/>
              <a:gd name="connsiteX6" fmla="*/ 947737 w 1052513"/>
              <a:gd name="connsiteY6" fmla="*/ 142876 h 171450"/>
              <a:gd name="connsiteX7" fmla="*/ 566738 w 1052513"/>
              <a:gd name="connsiteY7" fmla="*/ 57150 h 171450"/>
              <a:gd name="connsiteX8" fmla="*/ 0 w 1052513"/>
              <a:gd name="connsiteY8" fmla="*/ 0 h 171450"/>
              <a:gd name="connsiteX0" fmla="*/ 61 w 1052574"/>
              <a:gd name="connsiteY0" fmla="*/ 1906 h 173356"/>
              <a:gd name="connsiteX1" fmla="*/ 533461 w 1052574"/>
              <a:gd name="connsiteY1" fmla="*/ 20956 h 173356"/>
              <a:gd name="connsiteX2" fmla="*/ 990661 w 1052574"/>
              <a:gd name="connsiteY2" fmla="*/ 92394 h 173356"/>
              <a:gd name="connsiteX3" fmla="*/ 1009711 w 1052574"/>
              <a:gd name="connsiteY3" fmla="*/ 61438 h 173356"/>
              <a:gd name="connsiteX4" fmla="*/ 1052574 w 1052574"/>
              <a:gd name="connsiteY4" fmla="*/ 137638 h 173356"/>
              <a:gd name="connsiteX5" fmla="*/ 914461 w 1052574"/>
              <a:gd name="connsiteY5" fmla="*/ 173356 h 173356"/>
              <a:gd name="connsiteX6" fmla="*/ 947798 w 1052574"/>
              <a:gd name="connsiteY6" fmla="*/ 144782 h 173356"/>
              <a:gd name="connsiteX7" fmla="*/ 566799 w 1052574"/>
              <a:gd name="connsiteY7" fmla="*/ 59056 h 173356"/>
              <a:gd name="connsiteX8" fmla="*/ 61 w 1052574"/>
              <a:gd name="connsiteY8" fmla="*/ 1906 h 173356"/>
              <a:gd name="connsiteX0" fmla="*/ 61 w 1052574"/>
              <a:gd name="connsiteY0" fmla="*/ 1906 h 173356"/>
              <a:gd name="connsiteX1" fmla="*/ 533461 w 1052574"/>
              <a:gd name="connsiteY1" fmla="*/ 20956 h 173356"/>
              <a:gd name="connsiteX2" fmla="*/ 990661 w 1052574"/>
              <a:gd name="connsiteY2" fmla="*/ 92394 h 173356"/>
              <a:gd name="connsiteX3" fmla="*/ 1009711 w 1052574"/>
              <a:gd name="connsiteY3" fmla="*/ 61438 h 173356"/>
              <a:gd name="connsiteX4" fmla="*/ 1052574 w 1052574"/>
              <a:gd name="connsiteY4" fmla="*/ 137638 h 173356"/>
              <a:gd name="connsiteX5" fmla="*/ 914461 w 1052574"/>
              <a:gd name="connsiteY5" fmla="*/ 173356 h 173356"/>
              <a:gd name="connsiteX6" fmla="*/ 947798 w 1052574"/>
              <a:gd name="connsiteY6" fmla="*/ 144782 h 173356"/>
              <a:gd name="connsiteX7" fmla="*/ 566799 w 1052574"/>
              <a:gd name="connsiteY7" fmla="*/ 59056 h 173356"/>
              <a:gd name="connsiteX8" fmla="*/ 61 w 1052574"/>
              <a:gd name="connsiteY8" fmla="*/ 1906 h 173356"/>
              <a:gd name="connsiteX0" fmla="*/ 61 w 1052574"/>
              <a:gd name="connsiteY0" fmla="*/ 1906 h 166212"/>
              <a:gd name="connsiteX1" fmla="*/ 533461 w 1052574"/>
              <a:gd name="connsiteY1" fmla="*/ 20956 h 166212"/>
              <a:gd name="connsiteX2" fmla="*/ 990661 w 1052574"/>
              <a:gd name="connsiteY2" fmla="*/ 92394 h 166212"/>
              <a:gd name="connsiteX3" fmla="*/ 1009711 w 1052574"/>
              <a:gd name="connsiteY3" fmla="*/ 61438 h 166212"/>
              <a:gd name="connsiteX4" fmla="*/ 1052574 w 1052574"/>
              <a:gd name="connsiteY4" fmla="*/ 137638 h 166212"/>
              <a:gd name="connsiteX5" fmla="*/ 912079 w 1052574"/>
              <a:gd name="connsiteY5" fmla="*/ 166212 h 166212"/>
              <a:gd name="connsiteX6" fmla="*/ 947798 w 1052574"/>
              <a:gd name="connsiteY6" fmla="*/ 144782 h 166212"/>
              <a:gd name="connsiteX7" fmla="*/ 566799 w 1052574"/>
              <a:gd name="connsiteY7" fmla="*/ 59056 h 166212"/>
              <a:gd name="connsiteX8" fmla="*/ 61 w 1052574"/>
              <a:gd name="connsiteY8" fmla="*/ 1906 h 166212"/>
              <a:gd name="connsiteX0" fmla="*/ 61 w 1052574"/>
              <a:gd name="connsiteY0" fmla="*/ 1906 h 166212"/>
              <a:gd name="connsiteX1" fmla="*/ 533461 w 1052574"/>
              <a:gd name="connsiteY1" fmla="*/ 20956 h 166212"/>
              <a:gd name="connsiteX2" fmla="*/ 990661 w 1052574"/>
              <a:gd name="connsiteY2" fmla="*/ 92394 h 166212"/>
              <a:gd name="connsiteX3" fmla="*/ 993043 w 1052574"/>
              <a:gd name="connsiteY3" fmla="*/ 63819 h 166212"/>
              <a:gd name="connsiteX4" fmla="*/ 1052574 w 1052574"/>
              <a:gd name="connsiteY4" fmla="*/ 137638 h 166212"/>
              <a:gd name="connsiteX5" fmla="*/ 912079 w 1052574"/>
              <a:gd name="connsiteY5" fmla="*/ 166212 h 166212"/>
              <a:gd name="connsiteX6" fmla="*/ 947798 w 1052574"/>
              <a:gd name="connsiteY6" fmla="*/ 144782 h 166212"/>
              <a:gd name="connsiteX7" fmla="*/ 566799 w 1052574"/>
              <a:gd name="connsiteY7" fmla="*/ 59056 h 166212"/>
              <a:gd name="connsiteX8" fmla="*/ 61 w 1052574"/>
              <a:gd name="connsiteY8" fmla="*/ 1906 h 166212"/>
              <a:gd name="connsiteX0" fmla="*/ 57 w 1079422"/>
              <a:gd name="connsiteY0" fmla="*/ 29734 h 146365"/>
              <a:gd name="connsiteX1" fmla="*/ 560309 w 1079422"/>
              <a:gd name="connsiteY1" fmla="*/ 1109 h 146365"/>
              <a:gd name="connsiteX2" fmla="*/ 1017509 w 1079422"/>
              <a:gd name="connsiteY2" fmla="*/ 72547 h 146365"/>
              <a:gd name="connsiteX3" fmla="*/ 1019891 w 1079422"/>
              <a:gd name="connsiteY3" fmla="*/ 43972 h 146365"/>
              <a:gd name="connsiteX4" fmla="*/ 1079422 w 1079422"/>
              <a:gd name="connsiteY4" fmla="*/ 117791 h 146365"/>
              <a:gd name="connsiteX5" fmla="*/ 938927 w 1079422"/>
              <a:gd name="connsiteY5" fmla="*/ 146365 h 146365"/>
              <a:gd name="connsiteX6" fmla="*/ 974646 w 1079422"/>
              <a:gd name="connsiteY6" fmla="*/ 124935 h 146365"/>
              <a:gd name="connsiteX7" fmla="*/ 593647 w 1079422"/>
              <a:gd name="connsiteY7" fmla="*/ 39209 h 146365"/>
              <a:gd name="connsiteX8" fmla="*/ 57 w 1079422"/>
              <a:gd name="connsiteY8" fmla="*/ 29734 h 146365"/>
              <a:gd name="connsiteX0" fmla="*/ 57 w 1079422"/>
              <a:gd name="connsiteY0" fmla="*/ 29734 h 146365"/>
              <a:gd name="connsiteX1" fmla="*/ 560309 w 1079422"/>
              <a:gd name="connsiteY1" fmla="*/ 1109 h 146365"/>
              <a:gd name="connsiteX2" fmla="*/ 1017509 w 1079422"/>
              <a:gd name="connsiteY2" fmla="*/ 72547 h 146365"/>
              <a:gd name="connsiteX3" fmla="*/ 1019891 w 1079422"/>
              <a:gd name="connsiteY3" fmla="*/ 43972 h 146365"/>
              <a:gd name="connsiteX4" fmla="*/ 1079422 w 1079422"/>
              <a:gd name="connsiteY4" fmla="*/ 117791 h 146365"/>
              <a:gd name="connsiteX5" fmla="*/ 938927 w 1079422"/>
              <a:gd name="connsiteY5" fmla="*/ 146365 h 146365"/>
              <a:gd name="connsiteX6" fmla="*/ 974646 w 1079422"/>
              <a:gd name="connsiteY6" fmla="*/ 124935 h 146365"/>
              <a:gd name="connsiteX7" fmla="*/ 552474 w 1079422"/>
              <a:gd name="connsiteY7" fmla="*/ 72471 h 146365"/>
              <a:gd name="connsiteX8" fmla="*/ 57 w 1079422"/>
              <a:gd name="connsiteY8" fmla="*/ 29734 h 146365"/>
              <a:gd name="connsiteX0" fmla="*/ 63 w 1079428"/>
              <a:gd name="connsiteY0" fmla="*/ 1319 h 117950"/>
              <a:gd name="connsiteX1" fmla="*/ 522723 w 1079428"/>
              <a:gd name="connsiteY1" fmla="*/ 20369 h 117950"/>
              <a:gd name="connsiteX2" fmla="*/ 1017515 w 1079428"/>
              <a:gd name="connsiteY2" fmla="*/ 44132 h 117950"/>
              <a:gd name="connsiteX3" fmla="*/ 1019897 w 1079428"/>
              <a:gd name="connsiteY3" fmla="*/ 15557 h 117950"/>
              <a:gd name="connsiteX4" fmla="*/ 1079428 w 1079428"/>
              <a:gd name="connsiteY4" fmla="*/ 89376 h 117950"/>
              <a:gd name="connsiteX5" fmla="*/ 938933 w 1079428"/>
              <a:gd name="connsiteY5" fmla="*/ 117950 h 117950"/>
              <a:gd name="connsiteX6" fmla="*/ 974652 w 1079428"/>
              <a:gd name="connsiteY6" fmla="*/ 96520 h 117950"/>
              <a:gd name="connsiteX7" fmla="*/ 552480 w 1079428"/>
              <a:gd name="connsiteY7" fmla="*/ 44056 h 117950"/>
              <a:gd name="connsiteX8" fmla="*/ 63 w 1079428"/>
              <a:gd name="connsiteY8" fmla="*/ 1319 h 117950"/>
              <a:gd name="connsiteX0" fmla="*/ 63 w 1079428"/>
              <a:gd name="connsiteY0" fmla="*/ 1959 h 118590"/>
              <a:gd name="connsiteX1" fmla="*/ 528092 w 1079428"/>
              <a:gd name="connsiteY1" fmla="*/ 13249 h 118590"/>
              <a:gd name="connsiteX2" fmla="*/ 1017515 w 1079428"/>
              <a:gd name="connsiteY2" fmla="*/ 44772 h 118590"/>
              <a:gd name="connsiteX3" fmla="*/ 1019897 w 1079428"/>
              <a:gd name="connsiteY3" fmla="*/ 16197 h 118590"/>
              <a:gd name="connsiteX4" fmla="*/ 1079428 w 1079428"/>
              <a:gd name="connsiteY4" fmla="*/ 90016 h 118590"/>
              <a:gd name="connsiteX5" fmla="*/ 938933 w 1079428"/>
              <a:gd name="connsiteY5" fmla="*/ 118590 h 118590"/>
              <a:gd name="connsiteX6" fmla="*/ 974652 w 1079428"/>
              <a:gd name="connsiteY6" fmla="*/ 97160 h 118590"/>
              <a:gd name="connsiteX7" fmla="*/ 552480 w 1079428"/>
              <a:gd name="connsiteY7" fmla="*/ 44696 h 118590"/>
              <a:gd name="connsiteX8" fmla="*/ 63 w 1079428"/>
              <a:gd name="connsiteY8" fmla="*/ 1959 h 118590"/>
              <a:gd name="connsiteX0" fmla="*/ 63 w 1079428"/>
              <a:gd name="connsiteY0" fmla="*/ 1959 h 118590"/>
              <a:gd name="connsiteX1" fmla="*/ 528092 w 1079428"/>
              <a:gd name="connsiteY1" fmla="*/ 13249 h 118590"/>
              <a:gd name="connsiteX2" fmla="*/ 1017515 w 1079428"/>
              <a:gd name="connsiteY2" fmla="*/ 44772 h 118590"/>
              <a:gd name="connsiteX3" fmla="*/ 1019897 w 1079428"/>
              <a:gd name="connsiteY3" fmla="*/ 16197 h 118590"/>
              <a:gd name="connsiteX4" fmla="*/ 1079428 w 1079428"/>
              <a:gd name="connsiteY4" fmla="*/ 90016 h 118590"/>
              <a:gd name="connsiteX5" fmla="*/ 938933 w 1079428"/>
              <a:gd name="connsiteY5" fmla="*/ 118590 h 118590"/>
              <a:gd name="connsiteX6" fmla="*/ 974652 w 1079428"/>
              <a:gd name="connsiteY6" fmla="*/ 97160 h 118590"/>
              <a:gd name="connsiteX7" fmla="*/ 496987 w 1079428"/>
              <a:gd name="connsiteY7" fmla="*/ 32500 h 118590"/>
              <a:gd name="connsiteX8" fmla="*/ 63 w 1079428"/>
              <a:gd name="connsiteY8" fmla="*/ 1959 h 118590"/>
              <a:gd name="connsiteX0" fmla="*/ 63 w 1079428"/>
              <a:gd name="connsiteY0" fmla="*/ 1959 h 118590"/>
              <a:gd name="connsiteX1" fmla="*/ 528092 w 1079428"/>
              <a:gd name="connsiteY1" fmla="*/ 13249 h 118590"/>
              <a:gd name="connsiteX2" fmla="*/ 1017515 w 1079428"/>
              <a:gd name="connsiteY2" fmla="*/ 44772 h 118590"/>
              <a:gd name="connsiteX3" fmla="*/ 1019897 w 1079428"/>
              <a:gd name="connsiteY3" fmla="*/ 16197 h 118590"/>
              <a:gd name="connsiteX4" fmla="*/ 1079428 w 1079428"/>
              <a:gd name="connsiteY4" fmla="*/ 90016 h 118590"/>
              <a:gd name="connsiteX5" fmla="*/ 938933 w 1079428"/>
              <a:gd name="connsiteY5" fmla="*/ 118590 h 118590"/>
              <a:gd name="connsiteX6" fmla="*/ 974652 w 1079428"/>
              <a:gd name="connsiteY6" fmla="*/ 90508 h 118590"/>
              <a:gd name="connsiteX7" fmla="*/ 496987 w 1079428"/>
              <a:gd name="connsiteY7" fmla="*/ 32500 h 118590"/>
              <a:gd name="connsiteX8" fmla="*/ 63 w 1079428"/>
              <a:gd name="connsiteY8" fmla="*/ 1959 h 118590"/>
              <a:gd name="connsiteX0" fmla="*/ 63 w 1079428"/>
              <a:gd name="connsiteY0" fmla="*/ 2111 h 118742"/>
              <a:gd name="connsiteX1" fmla="*/ 528092 w 1079428"/>
              <a:gd name="connsiteY1" fmla="*/ 13401 h 118742"/>
              <a:gd name="connsiteX2" fmla="*/ 1012145 w 1079428"/>
              <a:gd name="connsiteY2" fmla="*/ 52685 h 118742"/>
              <a:gd name="connsiteX3" fmla="*/ 1019897 w 1079428"/>
              <a:gd name="connsiteY3" fmla="*/ 16349 h 118742"/>
              <a:gd name="connsiteX4" fmla="*/ 1079428 w 1079428"/>
              <a:gd name="connsiteY4" fmla="*/ 90168 h 118742"/>
              <a:gd name="connsiteX5" fmla="*/ 938933 w 1079428"/>
              <a:gd name="connsiteY5" fmla="*/ 118742 h 118742"/>
              <a:gd name="connsiteX6" fmla="*/ 974652 w 1079428"/>
              <a:gd name="connsiteY6" fmla="*/ 90660 h 118742"/>
              <a:gd name="connsiteX7" fmla="*/ 496987 w 1079428"/>
              <a:gd name="connsiteY7" fmla="*/ 32652 h 118742"/>
              <a:gd name="connsiteX8" fmla="*/ 63 w 1079428"/>
              <a:gd name="connsiteY8" fmla="*/ 2111 h 118742"/>
              <a:gd name="connsiteX0" fmla="*/ 63 w 1079428"/>
              <a:gd name="connsiteY0" fmla="*/ 2111 h 118742"/>
              <a:gd name="connsiteX1" fmla="*/ 528092 w 1079428"/>
              <a:gd name="connsiteY1" fmla="*/ 13401 h 118742"/>
              <a:gd name="connsiteX2" fmla="*/ 1012145 w 1079428"/>
              <a:gd name="connsiteY2" fmla="*/ 52685 h 118742"/>
              <a:gd name="connsiteX3" fmla="*/ 1007367 w 1079428"/>
              <a:gd name="connsiteY3" fmla="*/ 32980 h 118742"/>
              <a:gd name="connsiteX4" fmla="*/ 1079428 w 1079428"/>
              <a:gd name="connsiteY4" fmla="*/ 90168 h 118742"/>
              <a:gd name="connsiteX5" fmla="*/ 938933 w 1079428"/>
              <a:gd name="connsiteY5" fmla="*/ 118742 h 118742"/>
              <a:gd name="connsiteX6" fmla="*/ 974652 w 1079428"/>
              <a:gd name="connsiteY6" fmla="*/ 90660 h 118742"/>
              <a:gd name="connsiteX7" fmla="*/ 496987 w 1079428"/>
              <a:gd name="connsiteY7" fmla="*/ 32652 h 118742"/>
              <a:gd name="connsiteX8" fmla="*/ 63 w 1079428"/>
              <a:gd name="connsiteY8" fmla="*/ 2111 h 118742"/>
              <a:gd name="connsiteX0" fmla="*/ 63 w 1079428"/>
              <a:gd name="connsiteY0" fmla="*/ 2111 h 114307"/>
              <a:gd name="connsiteX1" fmla="*/ 528092 w 1079428"/>
              <a:gd name="connsiteY1" fmla="*/ 13401 h 114307"/>
              <a:gd name="connsiteX2" fmla="*/ 1012145 w 1079428"/>
              <a:gd name="connsiteY2" fmla="*/ 52685 h 114307"/>
              <a:gd name="connsiteX3" fmla="*/ 1007367 w 1079428"/>
              <a:gd name="connsiteY3" fmla="*/ 32980 h 114307"/>
              <a:gd name="connsiteX4" fmla="*/ 1079428 w 1079428"/>
              <a:gd name="connsiteY4" fmla="*/ 90168 h 114307"/>
              <a:gd name="connsiteX5" fmla="*/ 933562 w 1079428"/>
              <a:gd name="connsiteY5" fmla="*/ 114307 h 114307"/>
              <a:gd name="connsiteX6" fmla="*/ 974652 w 1079428"/>
              <a:gd name="connsiteY6" fmla="*/ 90660 h 114307"/>
              <a:gd name="connsiteX7" fmla="*/ 496987 w 1079428"/>
              <a:gd name="connsiteY7" fmla="*/ 32652 h 114307"/>
              <a:gd name="connsiteX8" fmla="*/ 63 w 1079428"/>
              <a:gd name="connsiteY8" fmla="*/ 2111 h 114307"/>
              <a:gd name="connsiteX0" fmla="*/ 63 w 1056157"/>
              <a:gd name="connsiteY0" fmla="*/ 2111 h 114307"/>
              <a:gd name="connsiteX1" fmla="*/ 528092 w 1056157"/>
              <a:gd name="connsiteY1" fmla="*/ 13401 h 114307"/>
              <a:gd name="connsiteX2" fmla="*/ 1012145 w 1056157"/>
              <a:gd name="connsiteY2" fmla="*/ 52685 h 114307"/>
              <a:gd name="connsiteX3" fmla="*/ 1007367 w 1056157"/>
              <a:gd name="connsiteY3" fmla="*/ 32980 h 114307"/>
              <a:gd name="connsiteX4" fmla="*/ 1056157 w 1056157"/>
              <a:gd name="connsiteY4" fmla="*/ 86842 h 114307"/>
              <a:gd name="connsiteX5" fmla="*/ 933562 w 1056157"/>
              <a:gd name="connsiteY5" fmla="*/ 114307 h 114307"/>
              <a:gd name="connsiteX6" fmla="*/ 974652 w 1056157"/>
              <a:gd name="connsiteY6" fmla="*/ 90660 h 114307"/>
              <a:gd name="connsiteX7" fmla="*/ 496987 w 1056157"/>
              <a:gd name="connsiteY7" fmla="*/ 32652 h 114307"/>
              <a:gd name="connsiteX8" fmla="*/ 63 w 1056157"/>
              <a:gd name="connsiteY8" fmla="*/ 2111 h 114307"/>
              <a:gd name="connsiteX0" fmla="*/ 63 w 1056157"/>
              <a:gd name="connsiteY0" fmla="*/ 2231 h 114427"/>
              <a:gd name="connsiteX1" fmla="*/ 528092 w 1056157"/>
              <a:gd name="connsiteY1" fmla="*/ 13521 h 114427"/>
              <a:gd name="connsiteX2" fmla="*/ 992454 w 1056157"/>
              <a:gd name="connsiteY2" fmla="*/ 58348 h 114427"/>
              <a:gd name="connsiteX3" fmla="*/ 1007367 w 1056157"/>
              <a:gd name="connsiteY3" fmla="*/ 33100 h 114427"/>
              <a:gd name="connsiteX4" fmla="*/ 1056157 w 1056157"/>
              <a:gd name="connsiteY4" fmla="*/ 86962 h 114427"/>
              <a:gd name="connsiteX5" fmla="*/ 933562 w 1056157"/>
              <a:gd name="connsiteY5" fmla="*/ 114427 h 114427"/>
              <a:gd name="connsiteX6" fmla="*/ 974652 w 1056157"/>
              <a:gd name="connsiteY6" fmla="*/ 90780 h 114427"/>
              <a:gd name="connsiteX7" fmla="*/ 496987 w 1056157"/>
              <a:gd name="connsiteY7" fmla="*/ 32772 h 114427"/>
              <a:gd name="connsiteX8" fmla="*/ 63 w 1056157"/>
              <a:gd name="connsiteY8" fmla="*/ 2231 h 114427"/>
              <a:gd name="connsiteX0" fmla="*/ 63 w 1056157"/>
              <a:gd name="connsiteY0" fmla="*/ 2361 h 114557"/>
              <a:gd name="connsiteX1" fmla="*/ 528092 w 1056157"/>
              <a:gd name="connsiteY1" fmla="*/ 13651 h 114557"/>
              <a:gd name="connsiteX2" fmla="*/ 1008565 w 1056157"/>
              <a:gd name="connsiteY2" fmla="*/ 64022 h 114557"/>
              <a:gd name="connsiteX3" fmla="*/ 1007367 w 1056157"/>
              <a:gd name="connsiteY3" fmla="*/ 33230 h 114557"/>
              <a:gd name="connsiteX4" fmla="*/ 1056157 w 1056157"/>
              <a:gd name="connsiteY4" fmla="*/ 87092 h 114557"/>
              <a:gd name="connsiteX5" fmla="*/ 933562 w 1056157"/>
              <a:gd name="connsiteY5" fmla="*/ 114557 h 114557"/>
              <a:gd name="connsiteX6" fmla="*/ 974652 w 1056157"/>
              <a:gd name="connsiteY6" fmla="*/ 90910 h 114557"/>
              <a:gd name="connsiteX7" fmla="*/ 496987 w 1056157"/>
              <a:gd name="connsiteY7" fmla="*/ 32902 h 114557"/>
              <a:gd name="connsiteX8" fmla="*/ 63 w 1056157"/>
              <a:gd name="connsiteY8" fmla="*/ 2361 h 114557"/>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57" h="114505">
                <a:moveTo>
                  <a:pt x="63" y="2309"/>
                </a:moveTo>
                <a:cubicBezTo>
                  <a:pt x="-5493" y="-4041"/>
                  <a:pt x="361202" y="3692"/>
                  <a:pt x="528092" y="13599"/>
                </a:cubicBezTo>
                <a:cubicBezTo>
                  <a:pt x="694982" y="23506"/>
                  <a:pt x="859744" y="38679"/>
                  <a:pt x="1001404" y="61752"/>
                </a:cubicBezTo>
                <a:cubicBezTo>
                  <a:pt x="1001005" y="51488"/>
                  <a:pt x="1007766" y="43442"/>
                  <a:pt x="1007367" y="33178"/>
                </a:cubicBezTo>
                <a:lnTo>
                  <a:pt x="1056157" y="87040"/>
                </a:lnTo>
                <a:lnTo>
                  <a:pt x="933562" y="114505"/>
                </a:lnTo>
                <a:lnTo>
                  <a:pt x="974652" y="90858"/>
                </a:lnTo>
                <a:cubicBezTo>
                  <a:pt x="916708" y="71808"/>
                  <a:pt x="659419" y="47608"/>
                  <a:pt x="496987" y="32850"/>
                </a:cubicBezTo>
                <a:cubicBezTo>
                  <a:pt x="334556" y="18092"/>
                  <a:pt x="5619" y="8659"/>
                  <a:pt x="63" y="2309"/>
                </a:cubicBezTo>
                <a:close/>
              </a:path>
            </a:pathLst>
          </a:custGeom>
          <a:gradFill flip="none" rotWithShape="1">
            <a:gsLst>
              <a:gs pos="38000">
                <a:srgbClr val="FFC000">
                  <a:alpha val="70000"/>
                </a:srgbClr>
              </a:gs>
              <a:gs pos="95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0809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Taanach, probable area of Harosheth-hagoiim (aerial view from the north)</a:t>
            </a:r>
          </a:p>
        </p:txBody>
      </p:sp>
      <p:sp>
        <p:nvSpPr>
          <p:cNvPr id="4" name="Text Placeholder 3"/>
          <p:cNvSpPr>
            <a:spLocks noGrp="1"/>
          </p:cNvSpPr>
          <p:nvPr>
            <p:ph type="body" sz="quarter" idx="12"/>
          </p:nvPr>
        </p:nvSpPr>
        <p:spPr/>
        <p:txBody>
          <a:bodyPr/>
          <a:lstStyle/>
          <a:p>
            <a:r>
              <a:rPr lang="en-US" dirty="0"/>
              <a:t>4:16</a:t>
            </a:r>
          </a:p>
        </p:txBody>
      </p:sp>
      <p:sp>
        <p:nvSpPr>
          <p:cNvPr id="2" name="Title 1"/>
          <p:cNvSpPr>
            <a:spLocks noGrp="1"/>
          </p:cNvSpPr>
          <p:nvPr>
            <p:ph type="title"/>
          </p:nvPr>
        </p:nvSpPr>
        <p:spPr/>
        <p:txBody>
          <a:bodyPr/>
          <a:lstStyle/>
          <a:p>
            <a:r>
              <a:rPr lang="en-US" dirty="0"/>
              <a:t>Barak pursued after the chariots, and after the army, to </a:t>
            </a:r>
            <a:r>
              <a:rPr lang="en-US" dirty="0" err="1"/>
              <a:t>Harosheth-hagoiim</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458"/>
            <a:ext cx="9144000" cy="6101084"/>
          </a:xfrm>
          <a:prstGeom prst="rect">
            <a:avLst/>
          </a:prstGeom>
        </p:spPr>
      </p:pic>
    </p:spTree>
    <p:extLst>
      <p:ext uri="{BB962C8B-B14F-4D97-AF65-F5344CB8AC3E}">
        <p14:creationId xmlns:p14="http://schemas.microsoft.com/office/powerpoint/2010/main" val="39085278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Villages of Mount Carmel, near </a:t>
            </a:r>
            <a:r>
              <a:rPr lang="en-US" dirty="0" err="1"/>
              <a:t>Taanach</a:t>
            </a:r>
            <a:r>
              <a:rPr lang="en-US" dirty="0"/>
              <a:t> (aerial view from the east)</a:t>
            </a:r>
          </a:p>
        </p:txBody>
      </p:sp>
      <p:sp>
        <p:nvSpPr>
          <p:cNvPr id="4" name="Text Placeholder 3"/>
          <p:cNvSpPr>
            <a:spLocks noGrp="1"/>
          </p:cNvSpPr>
          <p:nvPr>
            <p:ph type="body" sz="quarter" idx="12"/>
          </p:nvPr>
        </p:nvSpPr>
        <p:spPr/>
        <p:txBody>
          <a:bodyPr/>
          <a:lstStyle/>
          <a:p>
            <a:r>
              <a:rPr lang="en-US" dirty="0"/>
              <a:t>4:16</a:t>
            </a:r>
          </a:p>
        </p:txBody>
      </p:sp>
      <p:sp>
        <p:nvSpPr>
          <p:cNvPr id="2" name="Title 1"/>
          <p:cNvSpPr>
            <a:spLocks noGrp="1"/>
          </p:cNvSpPr>
          <p:nvPr>
            <p:ph type="title"/>
          </p:nvPr>
        </p:nvSpPr>
        <p:spPr/>
        <p:txBody>
          <a:bodyPr/>
          <a:lstStyle/>
          <a:p>
            <a:r>
              <a:rPr lang="en-US" dirty="0"/>
              <a:t>Barak pursued after the chariots, and after the army, to </a:t>
            </a:r>
            <a:r>
              <a:rPr lang="en-US" dirty="0" err="1"/>
              <a:t>Harosheth-hagoiim</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020"/>
            <a:ext cx="9144000" cy="6167960"/>
          </a:xfrm>
          <a:prstGeom prst="rect">
            <a:avLst/>
          </a:prstGeom>
        </p:spPr>
      </p:pic>
    </p:spTree>
    <p:extLst>
      <p:ext uri="{BB962C8B-B14F-4D97-AF65-F5344CB8AC3E}">
        <p14:creationId xmlns:p14="http://schemas.microsoft.com/office/powerpoint/2010/main" val="36402836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Megiddo (aerial view from the northeast)</a:t>
            </a:r>
          </a:p>
        </p:txBody>
      </p:sp>
      <p:sp>
        <p:nvSpPr>
          <p:cNvPr id="4" name="Text Placeholder 3"/>
          <p:cNvSpPr>
            <a:spLocks noGrp="1"/>
          </p:cNvSpPr>
          <p:nvPr>
            <p:ph type="body" sz="quarter" idx="12"/>
          </p:nvPr>
        </p:nvSpPr>
        <p:spPr/>
        <p:txBody>
          <a:bodyPr/>
          <a:lstStyle/>
          <a:p>
            <a:r>
              <a:rPr lang="en-US" dirty="0"/>
              <a:t>4:16</a:t>
            </a:r>
          </a:p>
        </p:txBody>
      </p:sp>
      <p:sp>
        <p:nvSpPr>
          <p:cNvPr id="2" name="Title 1"/>
          <p:cNvSpPr>
            <a:spLocks noGrp="1"/>
          </p:cNvSpPr>
          <p:nvPr>
            <p:ph type="title"/>
          </p:nvPr>
        </p:nvSpPr>
        <p:spPr/>
        <p:txBody>
          <a:bodyPr/>
          <a:lstStyle/>
          <a:p>
            <a:r>
              <a:rPr lang="en-US" dirty="0"/>
              <a:t>Barak pursued after the chariots, and after the army, to </a:t>
            </a:r>
            <a:r>
              <a:rPr lang="en-US" dirty="0" err="1"/>
              <a:t>Harosheth-hagoiim</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458"/>
            <a:ext cx="9144000" cy="6101084"/>
          </a:xfrm>
          <a:prstGeom prst="rect">
            <a:avLst/>
          </a:prstGeom>
        </p:spPr>
      </p:pic>
    </p:spTree>
    <p:extLst>
      <p:ext uri="{BB962C8B-B14F-4D97-AF65-F5344CB8AC3E}">
        <p14:creationId xmlns:p14="http://schemas.microsoft.com/office/powerpoint/2010/main" val="12319276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9"/>
            <a:ext cx="9144000" cy="685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dirty="0"/>
              <a:t>Swords from the 14th century BC, from Crete</a:t>
            </a:r>
          </a:p>
        </p:txBody>
      </p:sp>
      <p:sp>
        <p:nvSpPr>
          <p:cNvPr id="4" name="Text Placeholder 3"/>
          <p:cNvSpPr>
            <a:spLocks noGrp="1"/>
          </p:cNvSpPr>
          <p:nvPr>
            <p:ph type="body" sz="quarter" idx="12"/>
          </p:nvPr>
        </p:nvSpPr>
        <p:spPr/>
        <p:txBody>
          <a:bodyPr/>
          <a:lstStyle/>
          <a:p>
            <a:r>
              <a:rPr lang="en-US"/>
              <a:t>4:16</a:t>
            </a:r>
            <a:endParaRPr lang="en-US" dirty="0"/>
          </a:p>
        </p:txBody>
      </p:sp>
      <p:sp>
        <p:nvSpPr>
          <p:cNvPr id="2" name="Title 1"/>
          <p:cNvSpPr>
            <a:spLocks noGrp="1"/>
          </p:cNvSpPr>
          <p:nvPr>
            <p:ph type="title"/>
          </p:nvPr>
        </p:nvSpPr>
        <p:spPr/>
        <p:txBody>
          <a:bodyPr/>
          <a:lstStyle/>
          <a:p>
            <a:r>
              <a:rPr lang="en-US" dirty="0"/>
              <a:t>All the army of </a:t>
            </a:r>
            <a:r>
              <a:rPr lang="en-US" dirty="0" err="1"/>
              <a:t>Sisera</a:t>
            </a:r>
            <a:r>
              <a:rPr lang="en-US" dirty="0"/>
              <a:t> fell by the edge of the sword; not even one remained</a:t>
            </a:r>
          </a:p>
        </p:txBody>
      </p:sp>
    </p:spTree>
    <p:extLst>
      <p:ext uri="{BB962C8B-B14F-4D97-AF65-F5344CB8AC3E}">
        <p14:creationId xmlns:p14="http://schemas.microsoft.com/office/powerpoint/2010/main" val="256012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north, tb112000207.jpg"/>
          <p:cNvPicPr>
            <a:picLocks noChangeAspect="1"/>
          </p:cNvPicPr>
          <p:nvPr/>
        </p:nvPicPr>
        <p:blipFill rotWithShape="1">
          <a:blip r:embed="rId3">
            <a:extLst>
              <a:ext uri="{28A0092B-C50C-407E-A947-70E740481C1C}">
                <a14:useLocalDpi xmlns:a14="http://schemas.microsoft.com/office/drawing/2010/main" val="0"/>
              </a:ext>
            </a:extLst>
          </a:blip>
          <a:srcRect b="9500"/>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Hazor (aerial view from the north)</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6409738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Relief of a city being attacked, circa 700 BC (sketch)</a:t>
            </a:r>
          </a:p>
        </p:txBody>
      </p:sp>
      <p:sp>
        <p:nvSpPr>
          <p:cNvPr id="8" name="Text Placeholder 7"/>
          <p:cNvSpPr>
            <a:spLocks noGrp="1"/>
          </p:cNvSpPr>
          <p:nvPr>
            <p:ph type="body" sz="quarter" idx="12"/>
          </p:nvPr>
        </p:nvSpPr>
        <p:spPr/>
        <p:txBody>
          <a:bodyPr/>
          <a:lstStyle/>
          <a:p>
            <a:r>
              <a:rPr lang="en-US" dirty="0"/>
              <a:t>4:16</a:t>
            </a:r>
          </a:p>
        </p:txBody>
      </p:sp>
      <p:sp>
        <p:nvSpPr>
          <p:cNvPr id="3" name="Title 2"/>
          <p:cNvSpPr>
            <a:spLocks noGrp="1"/>
          </p:cNvSpPr>
          <p:nvPr>
            <p:ph type="title"/>
          </p:nvPr>
        </p:nvSpPr>
        <p:spPr/>
        <p:txBody>
          <a:bodyPr/>
          <a:lstStyle/>
          <a:p>
            <a:r>
              <a:rPr lang="en-US" dirty="0"/>
              <a:t>All the army of </a:t>
            </a:r>
            <a:r>
              <a:rPr lang="en-US" dirty="0" err="1"/>
              <a:t>Sisera</a:t>
            </a:r>
            <a:r>
              <a:rPr lang="en-US" dirty="0"/>
              <a:t> fell by the edge of the sword; not even one remained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638"/>
            <a:ext cx="9144000" cy="4464724"/>
          </a:xfrm>
          <a:prstGeom prst="rect">
            <a:avLst/>
          </a:prstGeom>
        </p:spPr>
      </p:pic>
    </p:spTree>
    <p:extLst>
      <p:ext uri="{BB962C8B-B14F-4D97-AF65-F5344CB8AC3E}">
        <p14:creationId xmlns:p14="http://schemas.microsoft.com/office/powerpoint/2010/main" val="11113455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PLBL\Israel Museums\Mini Israel\Bedouin tent model, tb122303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278"/>
            <a:ext cx="9144741" cy="685855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Model of a Bedouin tent</a:t>
            </a:r>
          </a:p>
        </p:txBody>
      </p:sp>
      <p:sp>
        <p:nvSpPr>
          <p:cNvPr id="4" name="Text Placeholder 3"/>
          <p:cNvSpPr>
            <a:spLocks noGrp="1"/>
          </p:cNvSpPr>
          <p:nvPr>
            <p:ph type="body" sz="quarter" idx="12"/>
          </p:nvPr>
        </p:nvSpPr>
        <p:spPr/>
        <p:txBody>
          <a:bodyPr/>
          <a:lstStyle/>
          <a:p>
            <a:r>
              <a:rPr lang="en-US"/>
              <a:t>4:17</a:t>
            </a:r>
            <a:endParaRPr lang="en-US" dirty="0"/>
          </a:p>
        </p:txBody>
      </p:sp>
      <p:sp>
        <p:nvSpPr>
          <p:cNvPr id="2" name="Title 1"/>
          <p:cNvSpPr>
            <a:spLocks noGrp="1"/>
          </p:cNvSpPr>
          <p:nvPr>
            <p:ph type="title"/>
          </p:nvPr>
        </p:nvSpPr>
        <p:spPr/>
        <p:txBody>
          <a:bodyPr/>
          <a:lstStyle/>
          <a:p>
            <a:r>
              <a:rPr lang="en-US"/>
              <a:t>But Sisera fled away on his feet to the tent of Jael the wife of Heber the Kenite</a:t>
            </a:r>
            <a:endParaRPr lang="en-US" dirty="0"/>
          </a:p>
        </p:txBody>
      </p:sp>
    </p:spTree>
    <p:extLst>
      <p:ext uri="{BB962C8B-B14F-4D97-AF65-F5344CB8AC3E}">
        <p14:creationId xmlns:p14="http://schemas.microsoft.com/office/powerpoint/2010/main" val="24939016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4"/>
          <a:stretch/>
        </p:blipFill>
        <p:spPr bwMode="auto">
          <a:xfrm>
            <a:off x="0" y="365759"/>
            <a:ext cx="9144000" cy="615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Bedouin tent at Hazor</a:t>
            </a:r>
          </a:p>
        </p:txBody>
      </p:sp>
      <p:sp>
        <p:nvSpPr>
          <p:cNvPr id="4" name="Text Placeholder 3"/>
          <p:cNvSpPr>
            <a:spLocks noGrp="1"/>
          </p:cNvSpPr>
          <p:nvPr>
            <p:ph type="body" sz="quarter" idx="12"/>
          </p:nvPr>
        </p:nvSpPr>
        <p:spPr/>
        <p:txBody>
          <a:bodyPr/>
          <a:lstStyle/>
          <a:p>
            <a:r>
              <a:rPr lang="en-US"/>
              <a:t>4:17</a:t>
            </a:r>
            <a:endParaRPr lang="en-US" dirty="0"/>
          </a:p>
        </p:txBody>
      </p:sp>
      <p:sp>
        <p:nvSpPr>
          <p:cNvPr id="2" name="Title 1"/>
          <p:cNvSpPr>
            <a:spLocks noGrp="1"/>
          </p:cNvSpPr>
          <p:nvPr>
            <p:ph type="title"/>
          </p:nvPr>
        </p:nvSpPr>
        <p:spPr/>
        <p:txBody>
          <a:bodyPr/>
          <a:lstStyle/>
          <a:p>
            <a:r>
              <a:rPr lang="en-US"/>
              <a:t>But Sisera fled away on his feet to the tent of Jael the wife of Heber the Kenite</a:t>
            </a:r>
            <a:endParaRPr lang="en-US" dirty="0"/>
          </a:p>
        </p:txBody>
      </p:sp>
    </p:spTree>
    <p:extLst>
      <p:ext uri="{BB962C8B-B14F-4D97-AF65-F5344CB8AC3E}">
        <p14:creationId xmlns:p14="http://schemas.microsoft.com/office/powerpoint/2010/main" val="14907319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Hazor (aerial view from the south)</a:t>
            </a:r>
          </a:p>
        </p:txBody>
      </p:sp>
      <p:sp>
        <p:nvSpPr>
          <p:cNvPr id="3" name="Text Placeholder 2"/>
          <p:cNvSpPr>
            <a:spLocks noGrp="1"/>
          </p:cNvSpPr>
          <p:nvPr>
            <p:ph type="body" sz="quarter" idx="12"/>
          </p:nvPr>
        </p:nvSpPr>
        <p:spPr/>
        <p:txBody>
          <a:bodyPr/>
          <a:lstStyle/>
          <a:p>
            <a:r>
              <a:rPr lang="en-US"/>
              <a:t>4:17</a:t>
            </a:r>
          </a:p>
        </p:txBody>
      </p:sp>
      <p:sp>
        <p:nvSpPr>
          <p:cNvPr id="4" name="Title 3"/>
          <p:cNvSpPr>
            <a:spLocks noGrp="1"/>
          </p:cNvSpPr>
          <p:nvPr>
            <p:ph type="title"/>
          </p:nvPr>
        </p:nvSpPr>
        <p:spPr/>
        <p:txBody>
          <a:bodyPr/>
          <a:lstStyle/>
          <a:p>
            <a:r>
              <a:rPr lang="en-US" dirty="0"/>
              <a:t>For there was peace between </a:t>
            </a:r>
            <a:r>
              <a:rPr lang="en-US" dirty="0" err="1"/>
              <a:t>Jabin</a:t>
            </a:r>
            <a:r>
              <a:rPr lang="en-US" dirty="0"/>
              <a:t> the king of </a:t>
            </a:r>
            <a:r>
              <a:rPr lang="en-US" dirty="0" err="1"/>
              <a:t>Hazor</a:t>
            </a:r>
            <a:r>
              <a:rPr lang="en-US" dirty="0"/>
              <a:t> and the house of Heber the </a:t>
            </a:r>
            <a:r>
              <a:rPr lang="en-US" dirty="0" err="1"/>
              <a:t>Kenite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2804917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t>
            </a:r>
            <a:r>
              <a:rPr lang="en-US" dirty="0" err="1"/>
              <a:t>Jael</a:t>
            </a:r>
            <a:r>
              <a:rPr lang="en-US" dirty="0"/>
              <a:t> Street” sign in Jerusalem</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And </a:t>
            </a:r>
            <a:r>
              <a:rPr lang="en-US" dirty="0" err="1"/>
              <a:t>Jael</a:t>
            </a:r>
            <a:r>
              <a:rPr lang="en-US" dirty="0"/>
              <a:t> came out to meet </a:t>
            </a:r>
            <a:r>
              <a:rPr lang="en-US" dirty="0" err="1"/>
              <a:t>Sisera</a:t>
            </a:r>
            <a:r>
              <a:rPr lang="en-US" dirty="0"/>
              <a:t> and said to him, “Turn aside, my lord, turn aside to me”</a:t>
            </a:r>
          </a:p>
        </p:txBody>
      </p:sp>
      <p:pic>
        <p:nvPicPr>
          <p:cNvPr id="6" name="Picture 5">
            <a:extLst>
              <a:ext uri="{FF2B5EF4-FFF2-40B4-BE49-F238E27FC236}">
                <a16:creationId xmlns:a16="http://schemas.microsoft.com/office/drawing/2014/main" id="{A43B69FC-3BC5-431C-86C5-CF806C959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7369252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840" b="4073"/>
          <a:stretch/>
        </p:blipFill>
        <p:spPr>
          <a:xfrm>
            <a:off x="1943100" y="-1"/>
            <a:ext cx="5257800" cy="6858001"/>
          </a:xfrm>
          <a:prstGeom prst="rect">
            <a:avLst/>
          </a:prstGeom>
        </p:spPr>
      </p:pic>
      <p:sp>
        <p:nvSpPr>
          <p:cNvPr id="3" name="Text Placeholder 2"/>
          <p:cNvSpPr>
            <a:spLocks noGrp="1"/>
          </p:cNvSpPr>
          <p:nvPr>
            <p:ph type="body" sz="quarter" idx="10"/>
          </p:nvPr>
        </p:nvSpPr>
        <p:spPr/>
        <p:txBody>
          <a:bodyPr/>
          <a:lstStyle/>
          <a:p>
            <a:r>
              <a:rPr lang="en-US" dirty="0"/>
              <a:t>Bedouin woman</a:t>
            </a:r>
          </a:p>
        </p:txBody>
      </p:sp>
      <p:sp>
        <p:nvSpPr>
          <p:cNvPr id="4" name="Text Placeholder 3"/>
          <p:cNvSpPr>
            <a:spLocks noGrp="1"/>
          </p:cNvSpPr>
          <p:nvPr>
            <p:ph type="body" sz="quarter" idx="12"/>
          </p:nvPr>
        </p:nvSpPr>
        <p:spPr/>
        <p:txBody>
          <a:bodyPr/>
          <a:lstStyle/>
          <a:p>
            <a:r>
              <a:rPr lang="en-US"/>
              <a:t>4:18</a:t>
            </a:r>
            <a:endParaRPr lang="en-US" dirty="0"/>
          </a:p>
        </p:txBody>
      </p:sp>
      <p:sp>
        <p:nvSpPr>
          <p:cNvPr id="2" name="Title 1"/>
          <p:cNvSpPr>
            <a:spLocks noGrp="1"/>
          </p:cNvSpPr>
          <p:nvPr>
            <p:ph type="title"/>
          </p:nvPr>
        </p:nvSpPr>
        <p:spPr/>
        <p:txBody>
          <a:bodyPr/>
          <a:lstStyle/>
          <a:p>
            <a:r>
              <a:rPr lang="en-US" dirty="0"/>
              <a:t>And Jael came out to meet </a:t>
            </a:r>
            <a:r>
              <a:rPr lang="en-US" dirty="0" err="1"/>
              <a:t>Sisera</a:t>
            </a:r>
            <a:r>
              <a:rPr lang="en-US" dirty="0"/>
              <a:t> and said to him, “Turn aside, my lord, turn aside to me”</a:t>
            </a:r>
          </a:p>
        </p:txBody>
      </p:sp>
    </p:spTree>
    <p:extLst>
      <p:ext uri="{BB962C8B-B14F-4D97-AF65-F5344CB8AC3E}">
        <p14:creationId xmlns:p14="http://schemas.microsoft.com/office/powerpoint/2010/main" val="15212106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48E04E-9467-4001-B7C3-C0A67905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
        <p:nvSpPr>
          <p:cNvPr id="3" name="Text Placeholder 2"/>
          <p:cNvSpPr>
            <a:spLocks noGrp="1"/>
          </p:cNvSpPr>
          <p:nvPr>
            <p:ph type="body" sz="quarter" idx="10"/>
          </p:nvPr>
        </p:nvSpPr>
        <p:spPr/>
        <p:txBody>
          <a:bodyPr/>
          <a:lstStyle/>
          <a:p>
            <a:r>
              <a:rPr lang="en-US" dirty="0"/>
              <a:t>Ibex (</a:t>
            </a:r>
            <a:r>
              <a:rPr lang="en-US" dirty="0" err="1"/>
              <a:t>jael</a:t>
            </a:r>
            <a:r>
              <a:rPr lang="en-US" dirty="0"/>
              <a:t>) at En Gedi</a:t>
            </a:r>
          </a:p>
        </p:txBody>
      </p:sp>
      <p:sp>
        <p:nvSpPr>
          <p:cNvPr id="4" name="Text Placeholder 3"/>
          <p:cNvSpPr>
            <a:spLocks noGrp="1"/>
          </p:cNvSpPr>
          <p:nvPr>
            <p:ph type="body" sz="quarter" idx="12"/>
          </p:nvPr>
        </p:nvSpPr>
        <p:spPr/>
        <p:txBody>
          <a:bodyPr/>
          <a:lstStyle/>
          <a:p>
            <a:r>
              <a:rPr lang="en-US"/>
              <a:t>4:18</a:t>
            </a:r>
            <a:endParaRPr lang="en-US" dirty="0"/>
          </a:p>
        </p:txBody>
      </p:sp>
      <p:sp>
        <p:nvSpPr>
          <p:cNvPr id="2" name="Title 1"/>
          <p:cNvSpPr>
            <a:spLocks noGrp="1"/>
          </p:cNvSpPr>
          <p:nvPr>
            <p:ph type="title"/>
          </p:nvPr>
        </p:nvSpPr>
        <p:spPr/>
        <p:txBody>
          <a:bodyPr/>
          <a:lstStyle/>
          <a:p>
            <a:r>
              <a:rPr lang="en-US" dirty="0"/>
              <a:t>And Jael came out to meet </a:t>
            </a:r>
            <a:r>
              <a:rPr lang="en-US" dirty="0" err="1"/>
              <a:t>Sisera</a:t>
            </a:r>
            <a:r>
              <a:rPr lang="en-US" dirty="0"/>
              <a:t> and said to him, “Turn aside, my lord, turn aside to me”</a:t>
            </a:r>
          </a:p>
        </p:txBody>
      </p:sp>
    </p:spTree>
    <p:extLst>
      <p:ext uri="{BB962C8B-B14F-4D97-AF65-F5344CB8AC3E}">
        <p14:creationId xmlns:p14="http://schemas.microsoft.com/office/powerpoint/2010/main" val="39939412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Bedouin tent of Sheikh Abu </a:t>
            </a:r>
            <a:r>
              <a:rPr lang="en-US" dirty="0" err="1"/>
              <a:t>Miamar</a:t>
            </a:r>
            <a:r>
              <a:rPr lang="en-US" dirty="0"/>
              <a:t> near Beersheba</a:t>
            </a:r>
          </a:p>
        </p:txBody>
      </p:sp>
      <p:sp>
        <p:nvSpPr>
          <p:cNvPr id="4" name="Text Placeholder 3"/>
          <p:cNvSpPr>
            <a:spLocks noGrp="1"/>
          </p:cNvSpPr>
          <p:nvPr>
            <p:ph type="body" sz="quarter" idx="12"/>
          </p:nvPr>
        </p:nvSpPr>
        <p:spPr/>
        <p:txBody>
          <a:bodyPr/>
          <a:lstStyle/>
          <a:p>
            <a:r>
              <a:rPr lang="en-US"/>
              <a:t>4:18</a:t>
            </a:r>
            <a:endParaRPr lang="en-US" dirty="0"/>
          </a:p>
        </p:txBody>
      </p:sp>
      <p:sp>
        <p:nvSpPr>
          <p:cNvPr id="2" name="Title 1"/>
          <p:cNvSpPr>
            <a:spLocks noGrp="1"/>
          </p:cNvSpPr>
          <p:nvPr>
            <p:ph type="title"/>
          </p:nvPr>
        </p:nvSpPr>
        <p:spPr/>
        <p:txBody>
          <a:bodyPr/>
          <a:lstStyle/>
          <a:p>
            <a:r>
              <a:rPr lang="en-US"/>
              <a:t>And he turned aside to her into the tent, and she covered him with a rug</a:t>
            </a:r>
            <a:endParaRPr lang="en-US" dirty="0"/>
          </a:p>
        </p:txBody>
      </p:sp>
    </p:spTree>
    <p:extLst>
      <p:ext uri="{BB962C8B-B14F-4D97-AF65-F5344CB8AC3E}">
        <p14:creationId xmlns:p14="http://schemas.microsoft.com/office/powerpoint/2010/main" val="18439035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Women seated on a carpet in Bethlehem</a:t>
            </a:r>
          </a:p>
        </p:txBody>
      </p:sp>
      <p:sp>
        <p:nvSpPr>
          <p:cNvPr id="4" name="Text Placeholder 3"/>
          <p:cNvSpPr>
            <a:spLocks noGrp="1"/>
          </p:cNvSpPr>
          <p:nvPr>
            <p:ph type="body" sz="quarter" idx="12"/>
          </p:nvPr>
        </p:nvSpPr>
        <p:spPr/>
        <p:txBody>
          <a:bodyPr/>
          <a:lstStyle/>
          <a:p>
            <a:r>
              <a:rPr lang="en-US"/>
              <a:t>4:18</a:t>
            </a:r>
            <a:endParaRPr lang="en-US" dirty="0"/>
          </a:p>
        </p:txBody>
      </p:sp>
      <p:sp>
        <p:nvSpPr>
          <p:cNvPr id="2" name="Title 1"/>
          <p:cNvSpPr>
            <a:spLocks noGrp="1"/>
          </p:cNvSpPr>
          <p:nvPr>
            <p:ph type="title"/>
          </p:nvPr>
        </p:nvSpPr>
        <p:spPr/>
        <p:txBody>
          <a:bodyPr/>
          <a:lstStyle/>
          <a:p>
            <a:r>
              <a:rPr lang="en-US"/>
              <a:t>And he turned aside to her into the tent, and she covered him with a rug</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4380"/>
            <a:ext cx="9144000" cy="5349240"/>
          </a:xfrm>
          <a:prstGeom prst="rect">
            <a:avLst/>
          </a:prstGeom>
        </p:spPr>
      </p:pic>
    </p:spTree>
    <p:extLst>
      <p:ext uri="{BB962C8B-B14F-4D97-AF65-F5344CB8AC3E}">
        <p14:creationId xmlns:p14="http://schemas.microsoft.com/office/powerpoint/2010/main" val="41109088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with a man drinking from a waterskin, circa 700 BC (sketch)</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He said to her, “Please give me a little water to drink, for I am thirsty”</a:t>
            </a:r>
          </a:p>
        </p:txBody>
      </p:sp>
      <p:pic>
        <p:nvPicPr>
          <p:cNvPr id="5" name="Picture 4" descr="Man drinking from waterskin, Sennacherib, Layar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9883"/>
            <a:ext cx="9144000" cy="4998234"/>
          </a:xfrm>
          <a:prstGeom prst="rect">
            <a:avLst/>
          </a:prstGeom>
        </p:spPr>
      </p:pic>
    </p:spTree>
    <p:extLst>
      <p:ext uri="{BB962C8B-B14F-4D97-AF65-F5344CB8AC3E}">
        <p14:creationId xmlns:p14="http://schemas.microsoft.com/office/powerpoint/2010/main" val="409412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east, tbs11228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102096"/>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east)</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28175177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edouin woman milking goats, mat06051-001.jpg"/>
          <p:cNvPicPr>
            <a:picLocks noChangeAspect="1"/>
          </p:cNvPicPr>
          <p:nvPr/>
        </p:nvPicPr>
        <p:blipFill rotWithShape="1">
          <a:blip r:embed="rId3">
            <a:extLst>
              <a:ext uri="{28A0092B-C50C-407E-A947-70E740481C1C}">
                <a14:useLocalDpi xmlns:a14="http://schemas.microsoft.com/office/drawing/2010/main" val="0"/>
              </a:ext>
            </a:extLst>
          </a:blip>
          <a:srcRect t="6693" b="17424"/>
          <a:stretch/>
        </p:blipFill>
        <p:spPr>
          <a:xfrm>
            <a:off x="859221" y="-1"/>
            <a:ext cx="7425559" cy="6716111"/>
          </a:xfrm>
          <a:prstGeom prst="rect">
            <a:avLst/>
          </a:prstGeom>
        </p:spPr>
      </p:pic>
      <p:sp>
        <p:nvSpPr>
          <p:cNvPr id="2" name="Text Placeholder 1"/>
          <p:cNvSpPr>
            <a:spLocks noGrp="1"/>
          </p:cNvSpPr>
          <p:nvPr>
            <p:ph type="body" sz="quarter" idx="10"/>
          </p:nvPr>
        </p:nvSpPr>
        <p:spPr/>
        <p:txBody>
          <a:bodyPr/>
          <a:lstStyle/>
          <a:p>
            <a:r>
              <a:rPr lang="en-US" dirty="0"/>
              <a:t>Bedouin woman milking goats</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And she opened a skin of milk and gave him a drink and covered him</a:t>
            </a:r>
          </a:p>
        </p:txBody>
      </p:sp>
    </p:spTree>
    <p:extLst>
      <p:ext uri="{BB962C8B-B14F-4D97-AF65-F5344CB8AC3E}">
        <p14:creationId xmlns:p14="http://schemas.microsoft.com/office/powerpoint/2010/main" val="18453999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douin woman milking goats, mat01317-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Bedouin woman milking goats</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And she opened a skin of milk and gave him a drink and covered him</a:t>
            </a:r>
          </a:p>
        </p:txBody>
      </p:sp>
    </p:spTree>
    <p:extLst>
      <p:ext uri="{BB962C8B-B14F-4D97-AF65-F5344CB8AC3E}">
        <p14:creationId xmlns:p14="http://schemas.microsoft.com/office/powerpoint/2010/main" val="35284178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PLBL\Israel Museums\Upper Galilee Museum of Prehistory, Maayan Baruch\Goatskin butter churn, tb12190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278"/>
            <a:ext cx="9144741" cy="685855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a:t>Goatskin butter churn</a:t>
            </a:r>
            <a:endParaRPr lang="en-US" dirty="0"/>
          </a:p>
        </p:txBody>
      </p:sp>
      <p:sp>
        <p:nvSpPr>
          <p:cNvPr id="4" name="Text Placeholder 3"/>
          <p:cNvSpPr>
            <a:spLocks noGrp="1"/>
          </p:cNvSpPr>
          <p:nvPr>
            <p:ph type="body" sz="quarter" idx="12"/>
          </p:nvPr>
        </p:nvSpPr>
        <p:spPr/>
        <p:txBody>
          <a:bodyPr/>
          <a:lstStyle/>
          <a:p>
            <a:r>
              <a:rPr lang="en-US"/>
              <a:t>4:19</a:t>
            </a:r>
            <a:endParaRPr lang="en-US" dirty="0"/>
          </a:p>
        </p:txBody>
      </p:sp>
      <p:sp>
        <p:nvSpPr>
          <p:cNvPr id="2" name="Title 1"/>
          <p:cNvSpPr>
            <a:spLocks noGrp="1"/>
          </p:cNvSpPr>
          <p:nvPr>
            <p:ph type="title"/>
          </p:nvPr>
        </p:nvSpPr>
        <p:spPr/>
        <p:txBody>
          <a:bodyPr/>
          <a:lstStyle/>
          <a:p>
            <a:r>
              <a:rPr lang="en-US" dirty="0"/>
              <a:t>And she opened a skin of milk and gave him a drink and covered him</a:t>
            </a:r>
          </a:p>
        </p:txBody>
      </p:sp>
    </p:spTree>
    <p:extLst>
      <p:ext uri="{BB962C8B-B14F-4D97-AF65-F5344CB8AC3E}">
        <p14:creationId xmlns:p14="http://schemas.microsoft.com/office/powerpoint/2010/main" val="22492780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PLBL\06 Jordan\Petra\Petra skin churn, tb0530088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Skin churn at Petra</a:t>
            </a:r>
          </a:p>
        </p:txBody>
      </p:sp>
      <p:sp>
        <p:nvSpPr>
          <p:cNvPr id="4" name="Text Placeholder 3"/>
          <p:cNvSpPr>
            <a:spLocks noGrp="1"/>
          </p:cNvSpPr>
          <p:nvPr>
            <p:ph type="body" sz="quarter" idx="12"/>
          </p:nvPr>
        </p:nvSpPr>
        <p:spPr/>
        <p:txBody>
          <a:bodyPr/>
          <a:lstStyle/>
          <a:p>
            <a:r>
              <a:rPr lang="en-US"/>
              <a:t>4:19</a:t>
            </a:r>
            <a:endParaRPr lang="en-US" dirty="0"/>
          </a:p>
        </p:txBody>
      </p:sp>
      <p:sp>
        <p:nvSpPr>
          <p:cNvPr id="2" name="Title 1"/>
          <p:cNvSpPr>
            <a:spLocks noGrp="1"/>
          </p:cNvSpPr>
          <p:nvPr>
            <p:ph type="title"/>
          </p:nvPr>
        </p:nvSpPr>
        <p:spPr/>
        <p:txBody>
          <a:bodyPr/>
          <a:lstStyle/>
          <a:p>
            <a:r>
              <a:rPr lang="en-US" dirty="0"/>
              <a:t>And she opened a skin of milk and gave him a drink and covered him</a:t>
            </a:r>
          </a:p>
        </p:txBody>
      </p:sp>
    </p:spTree>
    <p:extLst>
      <p:ext uri="{BB962C8B-B14F-4D97-AF65-F5344CB8AC3E}">
        <p14:creationId xmlns:p14="http://schemas.microsoft.com/office/powerpoint/2010/main" val="15201172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75" b="9194"/>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Late Cypriot II round-bottomed milk bowl, circa 1450–1200 BC</a:t>
            </a:r>
          </a:p>
        </p:txBody>
      </p:sp>
      <p:sp>
        <p:nvSpPr>
          <p:cNvPr id="4" name="Text Placeholder 3"/>
          <p:cNvSpPr>
            <a:spLocks noGrp="1"/>
          </p:cNvSpPr>
          <p:nvPr>
            <p:ph type="body" sz="quarter" idx="12"/>
          </p:nvPr>
        </p:nvSpPr>
        <p:spPr/>
        <p:txBody>
          <a:bodyPr/>
          <a:lstStyle/>
          <a:p>
            <a:r>
              <a:rPr lang="en-US"/>
              <a:t>4:19</a:t>
            </a:r>
            <a:endParaRPr lang="en-US" dirty="0"/>
          </a:p>
        </p:txBody>
      </p:sp>
      <p:sp>
        <p:nvSpPr>
          <p:cNvPr id="2" name="Title 1"/>
          <p:cNvSpPr>
            <a:spLocks noGrp="1"/>
          </p:cNvSpPr>
          <p:nvPr>
            <p:ph type="title"/>
          </p:nvPr>
        </p:nvSpPr>
        <p:spPr/>
        <p:txBody>
          <a:bodyPr/>
          <a:lstStyle/>
          <a:p>
            <a:r>
              <a:rPr lang="en-US" dirty="0"/>
              <a:t>And she opened a skin of milk and gave him a drink and covered him</a:t>
            </a:r>
          </a:p>
        </p:txBody>
      </p:sp>
    </p:spTree>
    <p:extLst>
      <p:ext uri="{BB962C8B-B14F-4D97-AF65-F5344CB8AC3E}">
        <p14:creationId xmlns:p14="http://schemas.microsoft.com/office/powerpoint/2010/main" val="3946723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PLBL\17 Cultural Images of the Holy Land\Dwellings and Domestic Life\Bedouin tent in Gilead mountains, tb110603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
            <a:ext cx="9144000" cy="6859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Bedouin tent in the mountains of Gilead</a:t>
            </a:r>
          </a:p>
        </p:txBody>
      </p:sp>
      <p:sp>
        <p:nvSpPr>
          <p:cNvPr id="4" name="Text Placeholder 3"/>
          <p:cNvSpPr>
            <a:spLocks noGrp="1"/>
          </p:cNvSpPr>
          <p:nvPr>
            <p:ph type="body" sz="quarter" idx="12"/>
          </p:nvPr>
        </p:nvSpPr>
        <p:spPr/>
        <p:txBody>
          <a:bodyPr/>
          <a:lstStyle/>
          <a:p>
            <a:r>
              <a:rPr lang="en-US" dirty="0"/>
              <a:t>4:20</a:t>
            </a:r>
          </a:p>
        </p:txBody>
      </p:sp>
      <p:sp>
        <p:nvSpPr>
          <p:cNvPr id="2" name="Title 1"/>
          <p:cNvSpPr>
            <a:spLocks noGrp="1"/>
          </p:cNvSpPr>
          <p:nvPr>
            <p:ph type="title"/>
          </p:nvPr>
        </p:nvSpPr>
        <p:spPr/>
        <p:txBody>
          <a:bodyPr/>
          <a:lstStyle/>
          <a:p>
            <a:r>
              <a:rPr lang="en-US" dirty="0"/>
              <a:t>And he said to her, “Stand in the opening of the tent”</a:t>
            </a:r>
          </a:p>
        </p:txBody>
      </p:sp>
    </p:spTree>
    <p:extLst>
      <p:ext uri="{BB962C8B-B14F-4D97-AF65-F5344CB8AC3E}">
        <p14:creationId xmlns:p14="http://schemas.microsoft.com/office/powerpoint/2010/main" val="40044303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624" b="12663"/>
          <a:stretch/>
        </p:blipFill>
        <p:spPr>
          <a:xfrm>
            <a:off x="1292771" y="0"/>
            <a:ext cx="6432331" cy="6858000"/>
          </a:xfrm>
          <a:prstGeom prst="rect">
            <a:avLst/>
          </a:prstGeom>
        </p:spPr>
      </p:pic>
      <p:sp>
        <p:nvSpPr>
          <p:cNvPr id="3" name="Text Placeholder 2"/>
          <p:cNvSpPr>
            <a:spLocks noGrp="1"/>
          </p:cNvSpPr>
          <p:nvPr>
            <p:ph type="body" sz="quarter" idx="10"/>
          </p:nvPr>
        </p:nvSpPr>
        <p:spPr/>
        <p:txBody>
          <a:bodyPr/>
          <a:lstStyle/>
          <a:p>
            <a:r>
              <a:rPr lang="en-US" dirty="0"/>
              <a:t>Bedouin woman of southern Palestine</a:t>
            </a:r>
          </a:p>
        </p:txBody>
      </p:sp>
      <p:sp>
        <p:nvSpPr>
          <p:cNvPr id="4" name="Text Placeholder 3"/>
          <p:cNvSpPr>
            <a:spLocks noGrp="1"/>
          </p:cNvSpPr>
          <p:nvPr>
            <p:ph type="body" sz="quarter" idx="12"/>
          </p:nvPr>
        </p:nvSpPr>
        <p:spPr/>
        <p:txBody>
          <a:bodyPr/>
          <a:lstStyle/>
          <a:p>
            <a:r>
              <a:rPr lang="en-US" dirty="0"/>
              <a:t>4:20</a:t>
            </a:r>
          </a:p>
        </p:txBody>
      </p:sp>
      <p:sp>
        <p:nvSpPr>
          <p:cNvPr id="2" name="Title 1"/>
          <p:cNvSpPr>
            <a:spLocks noGrp="1"/>
          </p:cNvSpPr>
          <p:nvPr>
            <p:ph type="title"/>
          </p:nvPr>
        </p:nvSpPr>
        <p:spPr/>
        <p:txBody>
          <a:bodyPr/>
          <a:lstStyle/>
          <a:p>
            <a:r>
              <a:rPr lang="en-US" dirty="0"/>
              <a:t>And he said to her, “Stand in the opening of the tent”</a:t>
            </a:r>
          </a:p>
        </p:txBody>
      </p:sp>
    </p:spTree>
    <p:extLst>
      <p:ext uri="{BB962C8B-B14F-4D97-AF65-F5344CB8AC3E}">
        <p14:creationId xmlns:p14="http://schemas.microsoft.com/office/powerpoint/2010/main" val="16626159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9"/>
            <a:ext cx="9144000" cy="6483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Guards conversing with hand gestures, from Tell el-Amarna, circa 1350 BC</a:t>
            </a:r>
          </a:p>
        </p:txBody>
      </p:sp>
      <p:sp>
        <p:nvSpPr>
          <p:cNvPr id="4" name="Text Placeholder 3"/>
          <p:cNvSpPr>
            <a:spLocks noGrp="1"/>
          </p:cNvSpPr>
          <p:nvPr>
            <p:ph type="body" sz="quarter" idx="12"/>
          </p:nvPr>
        </p:nvSpPr>
        <p:spPr/>
        <p:txBody>
          <a:bodyPr/>
          <a:lstStyle/>
          <a:p>
            <a:r>
              <a:rPr lang="en-US" dirty="0"/>
              <a:t>4:20</a:t>
            </a:r>
          </a:p>
        </p:txBody>
      </p:sp>
      <p:sp>
        <p:nvSpPr>
          <p:cNvPr id="2" name="Title 1"/>
          <p:cNvSpPr>
            <a:spLocks noGrp="1"/>
          </p:cNvSpPr>
          <p:nvPr>
            <p:ph type="title"/>
          </p:nvPr>
        </p:nvSpPr>
        <p:spPr/>
        <p:txBody>
          <a:bodyPr/>
          <a:lstStyle/>
          <a:p>
            <a:r>
              <a:rPr lang="en-US" dirty="0"/>
              <a:t>If anyone comes and asks you, “Is anyone here?” you will say “No”</a:t>
            </a:r>
          </a:p>
        </p:txBody>
      </p:sp>
    </p:spTree>
    <p:extLst>
      <p:ext uri="{BB962C8B-B14F-4D97-AF65-F5344CB8AC3E}">
        <p14:creationId xmlns:p14="http://schemas.microsoft.com/office/powerpoint/2010/main" val="31270545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4" y="1737223"/>
            <a:ext cx="9157214" cy="338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dirty="0"/>
              <a:t>Toggle pins from Syria-Palestine</a:t>
            </a:r>
          </a:p>
        </p:txBody>
      </p:sp>
      <p:sp>
        <p:nvSpPr>
          <p:cNvPr id="4" name="Text Placeholder 3"/>
          <p:cNvSpPr>
            <a:spLocks noGrp="1"/>
          </p:cNvSpPr>
          <p:nvPr>
            <p:ph type="body" sz="quarter" idx="12"/>
          </p:nvPr>
        </p:nvSpPr>
        <p:spPr/>
        <p:txBody>
          <a:bodyPr/>
          <a:lstStyle/>
          <a:p>
            <a:r>
              <a:rPr lang="en-US"/>
              <a:t>4:21</a:t>
            </a:r>
            <a:endParaRPr lang="en-US" dirty="0"/>
          </a:p>
        </p:txBody>
      </p:sp>
      <p:sp>
        <p:nvSpPr>
          <p:cNvPr id="2" name="Title 1"/>
          <p:cNvSpPr>
            <a:spLocks noGrp="1"/>
          </p:cNvSpPr>
          <p:nvPr>
            <p:ph type="title"/>
          </p:nvPr>
        </p:nvSpPr>
        <p:spPr/>
        <p:txBody>
          <a:bodyPr/>
          <a:lstStyle/>
          <a:p>
            <a:r>
              <a:rPr lang="en-US" dirty="0"/>
              <a:t>Then Jael, Heber’s wife, took a tent peg, and took a hammer in her hand</a:t>
            </a:r>
          </a:p>
        </p:txBody>
      </p:sp>
    </p:spTree>
    <p:extLst>
      <p:ext uri="{BB962C8B-B14F-4D97-AF65-F5344CB8AC3E}">
        <p14:creationId xmlns:p14="http://schemas.microsoft.com/office/powerpoint/2010/main" val="12129584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PLBL\Turkey Museums\Gordion Museum\Gordion, Middle Bronze bronze pins, adr10060286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1669" t="8309" r="817"/>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Bronze pins from Gordion, 1900–1500 BC</a:t>
            </a:r>
          </a:p>
        </p:txBody>
      </p:sp>
      <p:sp>
        <p:nvSpPr>
          <p:cNvPr id="4" name="Text Placeholder 3"/>
          <p:cNvSpPr>
            <a:spLocks noGrp="1"/>
          </p:cNvSpPr>
          <p:nvPr>
            <p:ph type="body" sz="quarter" idx="12"/>
          </p:nvPr>
        </p:nvSpPr>
        <p:spPr/>
        <p:txBody>
          <a:bodyPr/>
          <a:lstStyle/>
          <a:p>
            <a:r>
              <a:rPr lang="en-US"/>
              <a:t>4:21</a:t>
            </a:r>
            <a:endParaRPr lang="en-US" dirty="0"/>
          </a:p>
        </p:txBody>
      </p:sp>
      <p:sp>
        <p:nvSpPr>
          <p:cNvPr id="2" name="Title 1"/>
          <p:cNvSpPr>
            <a:spLocks noGrp="1"/>
          </p:cNvSpPr>
          <p:nvPr>
            <p:ph type="title"/>
          </p:nvPr>
        </p:nvSpPr>
        <p:spPr/>
        <p:txBody>
          <a:bodyPr/>
          <a:lstStyle/>
          <a:p>
            <a:r>
              <a:rPr lang="en-US" dirty="0"/>
              <a:t>Then Jael, Heber’s wife, took a tent peg, and took a hammer in her hand</a:t>
            </a:r>
          </a:p>
        </p:txBody>
      </p:sp>
    </p:spTree>
    <p:extLst>
      <p:ext uri="{BB962C8B-B14F-4D97-AF65-F5344CB8AC3E}">
        <p14:creationId xmlns:p14="http://schemas.microsoft.com/office/powerpoint/2010/main" val="3712191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102096"/>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west)</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37756772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PLBL\Israel Museums\Nazareth Village\Nazareth Village carpenter tools, tb0527041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Display of hammers at the Nazareth Village</a:t>
            </a:r>
          </a:p>
        </p:txBody>
      </p:sp>
      <p:sp>
        <p:nvSpPr>
          <p:cNvPr id="4" name="Text Placeholder 3"/>
          <p:cNvSpPr>
            <a:spLocks noGrp="1"/>
          </p:cNvSpPr>
          <p:nvPr>
            <p:ph type="body" sz="quarter" idx="12"/>
          </p:nvPr>
        </p:nvSpPr>
        <p:spPr/>
        <p:txBody>
          <a:bodyPr/>
          <a:lstStyle/>
          <a:p>
            <a:r>
              <a:rPr lang="en-US"/>
              <a:t>4:21</a:t>
            </a:r>
            <a:endParaRPr lang="en-US" dirty="0"/>
          </a:p>
        </p:txBody>
      </p:sp>
      <p:sp>
        <p:nvSpPr>
          <p:cNvPr id="2" name="Title 1"/>
          <p:cNvSpPr>
            <a:spLocks noGrp="1"/>
          </p:cNvSpPr>
          <p:nvPr>
            <p:ph type="title"/>
          </p:nvPr>
        </p:nvSpPr>
        <p:spPr/>
        <p:txBody>
          <a:bodyPr/>
          <a:lstStyle/>
          <a:p>
            <a:r>
              <a:rPr lang="en-US" dirty="0"/>
              <a:t>Then Jael, Heber’s wife, took a tent peg, and took a hammer in her hand</a:t>
            </a:r>
          </a:p>
        </p:txBody>
      </p:sp>
    </p:spTree>
    <p:extLst>
      <p:ext uri="{BB962C8B-B14F-4D97-AF65-F5344CB8AC3E}">
        <p14:creationId xmlns:p14="http://schemas.microsoft.com/office/powerpoint/2010/main" val="28965489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36" b="2141"/>
          <a:stretch/>
        </p:blipFill>
        <p:spPr bwMode="auto">
          <a:xfrm>
            <a:off x="0" y="133350"/>
            <a:ext cx="914400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i="1" dirty="0"/>
              <a:t>Jael Smote Sisera, and Slew Him</a:t>
            </a:r>
            <a:r>
              <a:rPr lang="en-US" dirty="0"/>
              <a:t>, by James </a:t>
            </a:r>
            <a:r>
              <a:rPr lang="en-US" dirty="0" err="1"/>
              <a:t>Tissot</a:t>
            </a:r>
            <a:r>
              <a:rPr lang="en-US" dirty="0"/>
              <a:t>, circa 1899</a:t>
            </a:r>
          </a:p>
        </p:txBody>
      </p:sp>
      <p:sp>
        <p:nvSpPr>
          <p:cNvPr id="3" name="Text Placeholder 2"/>
          <p:cNvSpPr>
            <a:spLocks noGrp="1"/>
          </p:cNvSpPr>
          <p:nvPr>
            <p:ph type="body" sz="quarter" idx="12"/>
          </p:nvPr>
        </p:nvSpPr>
        <p:spPr/>
        <p:txBody>
          <a:bodyPr/>
          <a:lstStyle/>
          <a:p>
            <a:r>
              <a:rPr lang="en-US"/>
              <a:t>4:21</a:t>
            </a:r>
          </a:p>
        </p:txBody>
      </p:sp>
      <p:sp>
        <p:nvSpPr>
          <p:cNvPr id="4" name="Title 3"/>
          <p:cNvSpPr>
            <a:spLocks noGrp="1"/>
          </p:cNvSpPr>
          <p:nvPr>
            <p:ph type="title"/>
          </p:nvPr>
        </p:nvSpPr>
        <p:spPr/>
        <p:txBody>
          <a:bodyPr/>
          <a:lstStyle/>
          <a:p>
            <a:r>
              <a:rPr lang="en-US" dirty="0"/>
              <a:t>And went softly to him, and hammered the peg into his temples, and it pierced . . . to the ground</a:t>
            </a:r>
          </a:p>
        </p:txBody>
      </p:sp>
    </p:spTree>
    <p:extLst>
      <p:ext uri="{BB962C8B-B14F-4D97-AF65-F5344CB8AC3E}">
        <p14:creationId xmlns:p14="http://schemas.microsoft.com/office/powerpoint/2010/main" val="9200774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257175"/>
            <a:ext cx="914400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Men sleeping next to a campfire, from Tell el-Amarna, circa 1350 BC</a:t>
            </a:r>
          </a:p>
        </p:txBody>
      </p:sp>
      <p:sp>
        <p:nvSpPr>
          <p:cNvPr id="3" name="Text Placeholder 2"/>
          <p:cNvSpPr>
            <a:spLocks noGrp="1"/>
          </p:cNvSpPr>
          <p:nvPr>
            <p:ph type="body" sz="quarter" idx="12"/>
          </p:nvPr>
        </p:nvSpPr>
        <p:spPr/>
        <p:txBody>
          <a:bodyPr/>
          <a:lstStyle/>
          <a:p>
            <a:r>
              <a:rPr lang="en-US"/>
              <a:t>4:21</a:t>
            </a:r>
          </a:p>
        </p:txBody>
      </p:sp>
      <p:sp>
        <p:nvSpPr>
          <p:cNvPr id="4" name="Title 3"/>
          <p:cNvSpPr>
            <a:spLocks noGrp="1"/>
          </p:cNvSpPr>
          <p:nvPr>
            <p:ph type="title"/>
          </p:nvPr>
        </p:nvSpPr>
        <p:spPr/>
        <p:txBody>
          <a:bodyPr/>
          <a:lstStyle/>
          <a:p>
            <a:r>
              <a:rPr lang="en-US" dirty="0"/>
              <a:t>For he was in a deep sleep, so he died</a:t>
            </a:r>
          </a:p>
        </p:txBody>
      </p:sp>
    </p:spTree>
    <p:extLst>
      <p:ext uri="{BB962C8B-B14F-4D97-AF65-F5344CB8AC3E}">
        <p14:creationId xmlns:p14="http://schemas.microsoft.com/office/powerpoint/2010/main" val="4252308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“Barak Street” sign in Jerusalem</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As Barak pursued Sisera, Jael came out to meet him</a:t>
            </a:r>
          </a:p>
        </p:txBody>
      </p:sp>
      <p:pic>
        <p:nvPicPr>
          <p:cNvPr id="6" name="Picture 5">
            <a:extLst>
              <a:ext uri="{FF2B5EF4-FFF2-40B4-BE49-F238E27FC236}">
                <a16:creationId xmlns:a16="http://schemas.microsoft.com/office/drawing/2014/main" id="{52FBEFF2-97DE-457E-A9C0-D79AA2B4A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7194065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127" t="18467" r="1127"/>
          <a:stretch/>
        </p:blipFill>
        <p:spPr>
          <a:xfrm>
            <a:off x="1306830" y="0"/>
            <a:ext cx="6530340" cy="6811787"/>
          </a:xfrm>
          <a:prstGeom prst="rect">
            <a:avLst/>
          </a:prstGeom>
        </p:spPr>
      </p:pic>
      <p:sp>
        <p:nvSpPr>
          <p:cNvPr id="2" name="Text Placeholder 1"/>
          <p:cNvSpPr>
            <a:spLocks noGrp="1"/>
          </p:cNvSpPr>
          <p:nvPr>
            <p:ph type="body" sz="quarter" idx="10"/>
          </p:nvPr>
        </p:nvSpPr>
        <p:spPr/>
        <p:txBody>
          <a:bodyPr/>
          <a:lstStyle/>
          <a:p>
            <a:r>
              <a:rPr lang="en-US" dirty="0"/>
              <a:t>Sketch of Jael presenting Sisera to Barak</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Come, and I will show you the man whom you are seeking</a:t>
            </a:r>
          </a:p>
        </p:txBody>
      </p:sp>
    </p:spTree>
    <p:extLst>
      <p:ext uri="{BB962C8B-B14F-4D97-AF65-F5344CB8AC3E}">
        <p14:creationId xmlns:p14="http://schemas.microsoft.com/office/powerpoint/2010/main" val="40478192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35" r="4184"/>
          <a:stretch/>
        </p:blipFill>
        <p:spPr bwMode="auto">
          <a:xfrm>
            <a:off x="0" y="93663"/>
            <a:ext cx="9143999"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i="1" dirty="0"/>
              <a:t>Jael Shows to Barak, Sisera Lying Dead</a:t>
            </a:r>
            <a:r>
              <a:rPr lang="en-US" dirty="0"/>
              <a:t>, by James </a:t>
            </a:r>
            <a:r>
              <a:rPr lang="en-US" dirty="0" err="1"/>
              <a:t>Tissot</a:t>
            </a:r>
            <a:r>
              <a:rPr lang="en-US" dirty="0"/>
              <a:t>, circa 1899</a:t>
            </a:r>
          </a:p>
        </p:txBody>
      </p:sp>
      <p:sp>
        <p:nvSpPr>
          <p:cNvPr id="3" name="Text Placeholder 2"/>
          <p:cNvSpPr>
            <a:spLocks noGrp="1"/>
          </p:cNvSpPr>
          <p:nvPr>
            <p:ph type="body" sz="quarter" idx="12"/>
          </p:nvPr>
        </p:nvSpPr>
        <p:spPr/>
        <p:txBody>
          <a:bodyPr/>
          <a:lstStyle/>
          <a:p>
            <a:r>
              <a:rPr lang="en-US" dirty="0"/>
              <a:t>4:22</a:t>
            </a:r>
          </a:p>
        </p:txBody>
      </p:sp>
      <p:sp>
        <p:nvSpPr>
          <p:cNvPr id="4" name="Title 3"/>
          <p:cNvSpPr>
            <a:spLocks noGrp="1"/>
          </p:cNvSpPr>
          <p:nvPr>
            <p:ph type="title"/>
          </p:nvPr>
        </p:nvSpPr>
        <p:spPr/>
        <p:txBody>
          <a:bodyPr/>
          <a:lstStyle/>
          <a:p>
            <a:r>
              <a:rPr lang="en-US" dirty="0"/>
              <a:t>Come, and I will show you the man whom you are seeking</a:t>
            </a:r>
          </a:p>
        </p:txBody>
      </p:sp>
    </p:spTree>
    <p:extLst>
      <p:ext uri="{BB962C8B-B14F-4D97-AF65-F5344CB8AC3E}">
        <p14:creationId xmlns:p14="http://schemas.microsoft.com/office/powerpoint/2010/main" val="6303658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Enemy tents being set on fire at the end of a victorious Assyrian attack, 7th century BC</a:t>
            </a:r>
          </a:p>
        </p:txBody>
      </p:sp>
      <p:sp>
        <p:nvSpPr>
          <p:cNvPr id="4" name="Text Placeholder 3"/>
          <p:cNvSpPr>
            <a:spLocks noGrp="1"/>
          </p:cNvSpPr>
          <p:nvPr>
            <p:ph type="body" sz="quarter" idx="12"/>
          </p:nvPr>
        </p:nvSpPr>
        <p:spPr/>
        <p:txBody>
          <a:bodyPr/>
          <a:lstStyle/>
          <a:p>
            <a:r>
              <a:rPr lang="en-US" dirty="0"/>
              <a:t>4:23</a:t>
            </a:r>
          </a:p>
        </p:txBody>
      </p:sp>
      <p:sp>
        <p:nvSpPr>
          <p:cNvPr id="2" name="Title 1"/>
          <p:cNvSpPr>
            <a:spLocks noGrp="1"/>
          </p:cNvSpPr>
          <p:nvPr>
            <p:ph type="title"/>
          </p:nvPr>
        </p:nvSpPr>
        <p:spPr/>
        <p:txBody>
          <a:bodyPr/>
          <a:lstStyle/>
          <a:p>
            <a:r>
              <a:rPr lang="en-US" dirty="0"/>
              <a:t>So God subdued Jabin the king of Canaan on that day</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0"/>
          <a:stretch/>
        </p:blipFill>
        <p:spPr bwMode="auto">
          <a:xfrm>
            <a:off x="0" y="728663"/>
            <a:ext cx="9144000"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2513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PLBL\Israel Museums\Israel Museum\Late Bronze Age\Head of Canaanite figure from Hazor, 15th-13th c BC, tb032014090.jpg"/>
          <p:cNvPicPr>
            <a:picLocks noChangeAspect="1" noChangeArrowheads="1"/>
          </p:cNvPicPr>
          <p:nvPr/>
        </p:nvPicPr>
        <p:blipFill rotWithShape="1">
          <a:blip r:embed="rId3">
            <a:extLst>
              <a:ext uri="{28A0092B-C50C-407E-A947-70E740481C1C}">
                <a14:useLocalDpi xmlns:a14="http://schemas.microsoft.com/office/drawing/2010/main" val="0"/>
              </a:ext>
            </a:extLst>
          </a:blip>
          <a:srcRect l="4100" t="15316" r="10655" b="1531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Head of a Canaanite figure, from Hazor, 15th–13th centuries BC</a:t>
            </a:r>
          </a:p>
        </p:txBody>
      </p:sp>
      <p:sp>
        <p:nvSpPr>
          <p:cNvPr id="4" name="Text Placeholder 3"/>
          <p:cNvSpPr>
            <a:spLocks noGrp="1"/>
          </p:cNvSpPr>
          <p:nvPr>
            <p:ph type="body" sz="quarter" idx="12"/>
          </p:nvPr>
        </p:nvSpPr>
        <p:spPr/>
        <p:txBody>
          <a:bodyPr/>
          <a:lstStyle/>
          <a:p>
            <a:r>
              <a:rPr lang="en-US"/>
              <a:t>4:24</a:t>
            </a:r>
            <a:endParaRPr lang="en-US" dirty="0"/>
          </a:p>
        </p:txBody>
      </p:sp>
      <p:sp>
        <p:nvSpPr>
          <p:cNvPr id="2" name="Title 1"/>
          <p:cNvSpPr>
            <a:spLocks noGrp="1"/>
          </p:cNvSpPr>
          <p:nvPr>
            <p:ph type="title"/>
          </p:nvPr>
        </p:nvSpPr>
        <p:spPr/>
        <p:txBody>
          <a:bodyPr/>
          <a:lstStyle/>
          <a:p>
            <a:r>
              <a:rPr lang="en-US"/>
              <a:t>And the hand of the children of Israel prevailed more and more against Jabin king of Canaan</a:t>
            </a:r>
            <a:endParaRPr lang="en-US" dirty="0"/>
          </a:p>
        </p:txBody>
      </p:sp>
    </p:spTree>
    <p:extLst>
      <p:ext uri="{BB962C8B-B14F-4D97-AF65-F5344CB8AC3E}">
        <p14:creationId xmlns:p14="http://schemas.microsoft.com/office/powerpoint/2010/main" val="8647039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102096"/>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west)</a:t>
            </a:r>
          </a:p>
        </p:txBody>
      </p:sp>
      <p:sp>
        <p:nvSpPr>
          <p:cNvPr id="3" name="Text Placeholder 2"/>
          <p:cNvSpPr>
            <a:spLocks noGrp="1"/>
          </p:cNvSpPr>
          <p:nvPr>
            <p:ph type="body" sz="quarter" idx="12"/>
          </p:nvPr>
        </p:nvSpPr>
        <p:spPr/>
        <p:txBody>
          <a:bodyPr/>
          <a:lstStyle/>
          <a:p>
            <a:r>
              <a:rPr lang="en-US" dirty="0"/>
              <a:t>4:24</a:t>
            </a:r>
          </a:p>
        </p:txBody>
      </p:sp>
      <p:sp>
        <p:nvSpPr>
          <p:cNvPr id="4" name="Title 3"/>
          <p:cNvSpPr>
            <a:spLocks noGrp="1"/>
          </p:cNvSpPr>
          <p:nvPr>
            <p:ph type="title"/>
          </p:nvPr>
        </p:nvSpPr>
        <p:spPr/>
        <p:txBody>
          <a:bodyPr/>
          <a:lstStyle/>
          <a:p>
            <a:r>
              <a:rPr lang="en-US" dirty="0"/>
              <a:t>And the hand of the children of Israel prevailed more and more against </a:t>
            </a:r>
            <a:r>
              <a:rPr lang="en-US" dirty="0" err="1"/>
              <a:t>Jabin</a:t>
            </a:r>
            <a:r>
              <a:rPr lang="en-US" dirty="0"/>
              <a:t> king of Canaan</a:t>
            </a:r>
          </a:p>
        </p:txBody>
      </p:sp>
    </p:spTree>
    <p:extLst>
      <p:ext uri="{BB962C8B-B14F-4D97-AF65-F5344CB8AC3E}">
        <p14:creationId xmlns:p14="http://schemas.microsoft.com/office/powerpoint/2010/main" val="22807463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952"/>
            <a:ext cx="9144000" cy="6102096"/>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west)</a:t>
            </a:r>
          </a:p>
        </p:txBody>
      </p:sp>
      <p:sp>
        <p:nvSpPr>
          <p:cNvPr id="3" name="Text Placeholder 2"/>
          <p:cNvSpPr>
            <a:spLocks noGrp="1"/>
          </p:cNvSpPr>
          <p:nvPr>
            <p:ph type="body" sz="quarter" idx="12"/>
          </p:nvPr>
        </p:nvSpPr>
        <p:spPr/>
        <p:txBody>
          <a:bodyPr/>
          <a:lstStyle/>
          <a:p>
            <a:r>
              <a:rPr lang="en-US" dirty="0"/>
              <a:t>4:24</a:t>
            </a:r>
          </a:p>
        </p:txBody>
      </p:sp>
      <p:sp>
        <p:nvSpPr>
          <p:cNvPr id="4" name="Title 3"/>
          <p:cNvSpPr>
            <a:spLocks noGrp="1"/>
          </p:cNvSpPr>
          <p:nvPr>
            <p:ph type="title"/>
          </p:nvPr>
        </p:nvSpPr>
        <p:spPr/>
        <p:txBody>
          <a:bodyPr/>
          <a:lstStyle/>
          <a:p>
            <a:r>
              <a:rPr lang="en-US" dirty="0"/>
              <a:t>And the hand of the children of Israel prevailed more and more against </a:t>
            </a:r>
            <a:r>
              <a:rPr lang="en-US" dirty="0" err="1"/>
              <a:t>Jabin</a:t>
            </a:r>
            <a:r>
              <a:rPr lang="en-US" dirty="0"/>
              <a:t> king of Canaan</a:t>
            </a:r>
          </a:p>
        </p:txBody>
      </p:sp>
      <p:sp>
        <p:nvSpPr>
          <p:cNvPr id="20" name="Line 8"/>
          <p:cNvSpPr>
            <a:spLocks noChangeShapeType="1"/>
          </p:cNvSpPr>
          <p:nvPr/>
        </p:nvSpPr>
        <p:spPr bwMode="auto">
          <a:xfrm flipH="1">
            <a:off x="6705600" y="3000375"/>
            <a:ext cx="511969" cy="482739"/>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1" name="Text Box 15"/>
          <p:cNvSpPr txBox="1">
            <a:spLocks noChangeArrowheads="1"/>
          </p:cNvSpPr>
          <p:nvPr/>
        </p:nvSpPr>
        <p:spPr bwMode="auto">
          <a:xfrm>
            <a:off x="7217569" y="2450217"/>
            <a:ext cx="1590500"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Israelite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water system</a:t>
            </a:r>
          </a:p>
        </p:txBody>
      </p:sp>
      <p:sp>
        <p:nvSpPr>
          <p:cNvPr id="22" name="Line 8"/>
          <p:cNvSpPr>
            <a:spLocks noChangeShapeType="1"/>
          </p:cNvSpPr>
          <p:nvPr/>
        </p:nvSpPr>
        <p:spPr bwMode="auto">
          <a:xfrm flipH="1" flipV="1">
            <a:off x="4572000" y="4549914"/>
            <a:ext cx="762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3" name="Text Box 15"/>
          <p:cNvSpPr txBox="1">
            <a:spLocks noChangeArrowheads="1"/>
          </p:cNvSpPr>
          <p:nvPr/>
        </p:nvSpPr>
        <p:spPr bwMode="auto">
          <a:xfrm>
            <a:off x="4114800" y="5007114"/>
            <a:ext cx="1012717"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Israelite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tower</a:t>
            </a:r>
          </a:p>
        </p:txBody>
      </p:sp>
      <p:sp>
        <p:nvSpPr>
          <p:cNvPr id="24" name="Line 8"/>
          <p:cNvSpPr>
            <a:spLocks noChangeShapeType="1"/>
          </p:cNvSpPr>
          <p:nvPr/>
        </p:nvSpPr>
        <p:spPr bwMode="auto">
          <a:xfrm flipH="1">
            <a:off x="6010275" y="2084457"/>
            <a:ext cx="609600" cy="838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5" name="Text Box 15"/>
          <p:cNvSpPr txBox="1">
            <a:spLocks noChangeArrowheads="1"/>
          </p:cNvSpPr>
          <p:nvPr/>
        </p:nvSpPr>
        <p:spPr bwMode="auto">
          <a:xfrm>
            <a:off x="6143607" y="1389331"/>
            <a:ext cx="1229123"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Canaanite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palace</a:t>
            </a:r>
          </a:p>
        </p:txBody>
      </p:sp>
      <p:sp>
        <p:nvSpPr>
          <p:cNvPr id="26" name="Line 8"/>
          <p:cNvSpPr>
            <a:spLocks noChangeShapeType="1"/>
          </p:cNvSpPr>
          <p:nvPr/>
        </p:nvSpPr>
        <p:spPr bwMode="auto">
          <a:xfrm flipH="1">
            <a:off x="4572000" y="2187714"/>
            <a:ext cx="381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7" name="Text Box 15"/>
          <p:cNvSpPr txBox="1">
            <a:spLocks noChangeArrowheads="1"/>
          </p:cNvSpPr>
          <p:nvPr/>
        </p:nvSpPr>
        <p:spPr bwMode="auto">
          <a:xfrm>
            <a:off x="3954009" y="1424478"/>
            <a:ext cx="127408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Solomonic</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gate</a:t>
            </a:r>
          </a:p>
        </p:txBody>
      </p:sp>
      <p:sp>
        <p:nvSpPr>
          <p:cNvPr id="28" name="Text Box 15"/>
          <p:cNvSpPr txBox="1">
            <a:spLocks noChangeArrowheads="1"/>
          </p:cNvSpPr>
          <p:nvPr/>
        </p:nvSpPr>
        <p:spPr bwMode="auto">
          <a:xfrm>
            <a:off x="2668726" y="1335592"/>
            <a:ext cx="1003801" cy="338554"/>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29" name="Text Box 15"/>
          <p:cNvSpPr txBox="1">
            <a:spLocks noChangeArrowheads="1"/>
          </p:cNvSpPr>
          <p:nvPr/>
        </p:nvSpPr>
        <p:spPr bwMode="auto">
          <a:xfrm>
            <a:off x="49204" y="2187714"/>
            <a:ext cx="1104790" cy="369332"/>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lower city</a:t>
            </a:r>
          </a:p>
        </p:txBody>
      </p:sp>
      <p:sp>
        <p:nvSpPr>
          <p:cNvPr id="32" name="Line 8"/>
          <p:cNvSpPr>
            <a:spLocks noChangeShapeType="1"/>
          </p:cNvSpPr>
          <p:nvPr/>
        </p:nvSpPr>
        <p:spPr bwMode="auto">
          <a:xfrm flipV="1">
            <a:off x="4648200" y="3282950"/>
            <a:ext cx="174625" cy="254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3" name="Text Box 15"/>
          <p:cNvSpPr txBox="1">
            <a:spLocks noChangeArrowheads="1"/>
          </p:cNvSpPr>
          <p:nvPr/>
        </p:nvSpPr>
        <p:spPr bwMode="auto">
          <a:xfrm>
            <a:off x="3472388" y="3432048"/>
            <a:ext cx="1290112"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four-room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house</a:t>
            </a:r>
          </a:p>
        </p:txBody>
      </p:sp>
    </p:spTree>
    <p:extLst>
      <p:ext uri="{BB962C8B-B14F-4D97-AF65-F5344CB8AC3E}">
        <p14:creationId xmlns:p14="http://schemas.microsoft.com/office/powerpoint/2010/main" val="363250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zor upper city aerial from west, tbs11222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7408"/>
            <a:ext cx="9144000" cy="5663184"/>
          </a:xfrm>
          <a:prstGeom prst="rect">
            <a:avLst/>
          </a:prstGeom>
        </p:spPr>
      </p:pic>
      <p:sp>
        <p:nvSpPr>
          <p:cNvPr id="2" name="Text Placeholder 1"/>
          <p:cNvSpPr>
            <a:spLocks noGrp="1"/>
          </p:cNvSpPr>
          <p:nvPr>
            <p:ph type="body" sz="quarter" idx="10"/>
          </p:nvPr>
        </p:nvSpPr>
        <p:spPr/>
        <p:txBody>
          <a:bodyPr/>
          <a:lstStyle/>
          <a:p>
            <a:r>
              <a:rPr lang="en-US" dirty="0"/>
              <a:t>Upper city of Hazor (aerial view from the west)</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21707619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PLBL\01 Galilee and the North\Hazor\Hazor excavations and Canaanite palace, tb1007055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Canaanite palace and other excavations at Hazor</a:t>
            </a:r>
          </a:p>
        </p:txBody>
      </p:sp>
      <p:sp>
        <p:nvSpPr>
          <p:cNvPr id="4" name="Text Placeholder 3"/>
          <p:cNvSpPr>
            <a:spLocks noGrp="1"/>
          </p:cNvSpPr>
          <p:nvPr>
            <p:ph type="body" sz="quarter" idx="12"/>
          </p:nvPr>
        </p:nvSpPr>
        <p:spPr/>
        <p:txBody>
          <a:bodyPr/>
          <a:lstStyle/>
          <a:p>
            <a:r>
              <a:rPr lang="en-US" dirty="0"/>
              <a:t>4:24</a:t>
            </a:r>
          </a:p>
        </p:txBody>
      </p:sp>
      <p:sp>
        <p:nvSpPr>
          <p:cNvPr id="2" name="Title 1"/>
          <p:cNvSpPr>
            <a:spLocks noGrp="1"/>
          </p:cNvSpPr>
          <p:nvPr>
            <p:ph type="title"/>
          </p:nvPr>
        </p:nvSpPr>
        <p:spPr/>
        <p:txBody>
          <a:bodyPr/>
          <a:lstStyle/>
          <a:p>
            <a:r>
              <a:rPr lang="en-US" dirty="0"/>
              <a:t>Until they had destroyed Jabin the king of Canaan</a:t>
            </a:r>
          </a:p>
        </p:txBody>
      </p:sp>
    </p:spTree>
    <p:extLst>
      <p:ext uri="{BB962C8B-B14F-4D97-AF65-F5344CB8AC3E}">
        <p14:creationId xmlns:p14="http://schemas.microsoft.com/office/powerpoint/2010/main" val="31889723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77"/>
          <a:stretch/>
        </p:blipFill>
        <p:spPr bwMode="auto">
          <a:xfrm>
            <a:off x="1" y="369332"/>
            <a:ext cx="9143999"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Canaanite palace at Hazor with basalt orthostats cracking from conflagration</a:t>
            </a:r>
          </a:p>
        </p:txBody>
      </p:sp>
      <p:sp>
        <p:nvSpPr>
          <p:cNvPr id="4" name="Text Placeholder 3"/>
          <p:cNvSpPr>
            <a:spLocks noGrp="1"/>
          </p:cNvSpPr>
          <p:nvPr>
            <p:ph type="body" sz="quarter" idx="12"/>
          </p:nvPr>
        </p:nvSpPr>
        <p:spPr/>
        <p:txBody>
          <a:bodyPr/>
          <a:lstStyle/>
          <a:p>
            <a:r>
              <a:rPr lang="en-US" dirty="0"/>
              <a:t>4:24</a:t>
            </a:r>
          </a:p>
        </p:txBody>
      </p:sp>
      <p:sp>
        <p:nvSpPr>
          <p:cNvPr id="2" name="Title 1"/>
          <p:cNvSpPr>
            <a:spLocks noGrp="1"/>
          </p:cNvSpPr>
          <p:nvPr>
            <p:ph type="title"/>
          </p:nvPr>
        </p:nvSpPr>
        <p:spPr/>
        <p:txBody>
          <a:bodyPr/>
          <a:lstStyle/>
          <a:p>
            <a:r>
              <a:rPr lang="en-US" dirty="0"/>
              <a:t>Until they had destroyed Jabin the king of Canaan</a:t>
            </a:r>
          </a:p>
        </p:txBody>
      </p:sp>
    </p:spTree>
    <p:extLst>
      <p:ext uri="{BB962C8B-B14F-4D97-AF65-F5344CB8AC3E}">
        <p14:creationId xmlns:p14="http://schemas.microsoft.com/office/powerpoint/2010/main" val="16218114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80"/>
          <a:stretch/>
        </p:blipFill>
        <p:spPr bwMode="auto">
          <a:xfrm>
            <a:off x="1" y="369332"/>
            <a:ext cx="9144000"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Wall of Canaanite palace at Hazor</a:t>
            </a:r>
          </a:p>
        </p:txBody>
      </p:sp>
      <p:sp>
        <p:nvSpPr>
          <p:cNvPr id="4" name="Text Placeholder 3"/>
          <p:cNvSpPr>
            <a:spLocks noGrp="1"/>
          </p:cNvSpPr>
          <p:nvPr>
            <p:ph type="body" sz="quarter" idx="12"/>
          </p:nvPr>
        </p:nvSpPr>
        <p:spPr/>
        <p:txBody>
          <a:bodyPr/>
          <a:lstStyle/>
          <a:p>
            <a:r>
              <a:rPr lang="en-US" dirty="0"/>
              <a:t>4:24</a:t>
            </a:r>
          </a:p>
        </p:txBody>
      </p:sp>
      <p:sp>
        <p:nvSpPr>
          <p:cNvPr id="2" name="Title 1"/>
          <p:cNvSpPr>
            <a:spLocks noGrp="1"/>
          </p:cNvSpPr>
          <p:nvPr>
            <p:ph type="title"/>
          </p:nvPr>
        </p:nvSpPr>
        <p:spPr/>
        <p:txBody>
          <a:bodyPr/>
          <a:lstStyle/>
          <a:p>
            <a:r>
              <a:rPr lang="en-US" dirty="0"/>
              <a:t>Until they had destroyed Jabin the king of Canaan</a:t>
            </a:r>
          </a:p>
        </p:txBody>
      </p:sp>
    </p:spTree>
    <p:extLst>
      <p:ext uri="{BB962C8B-B14F-4D97-AF65-F5344CB8AC3E}">
        <p14:creationId xmlns:p14="http://schemas.microsoft.com/office/powerpoint/2010/main" val="26912173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2,800 slides in PowerPoint format. Available now from BiblePlaces.com.</a:t>
            </a:r>
          </a:p>
        </p:txBody>
      </p:sp>
      <p:pic>
        <p:nvPicPr>
          <p:cNvPr id="8" name="Picture 7">
            <a:extLst>
              <a:ext uri="{FF2B5EF4-FFF2-40B4-BE49-F238E27FC236}">
                <a16:creationId xmlns:a16="http://schemas.microsoft.com/office/drawing/2014/main" id="{ED8DDC83-7D03-4822-AFB1-FD1EEB067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52400"/>
            <a:ext cx="6553200" cy="6553200"/>
          </a:xfrm>
          <a:prstGeom prst="rect">
            <a:avLst/>
          </a:prstGeom>
        </p:spPr>
      </p:pic>
    </p:spTree>
    <p:extLst>
      <p:ext uri="{BB962C8B-B14F-4D97-AF65-F5344CB8AC3E}">
        <p14:creationId xmlns:p14="http://schemas.microsoft.com/office/powerpoint/2010/main" val="1793122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Drone\drone-pcb\1 Galilee\Hazor\Hazor aerial from south, ws011315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319"/>
            <a:ext cx="9144001" cy="6583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Hazor (aerial view from the south)</a:t>
            </a:r>
          </a:p>
        </p:txBody>
      </p:sp>
      <p:sp>
        <p:nvSpPr>
          <p:cNvPr id="5" name="Text Placeholder 4"/>
          <p:cNvSpPr>
            <a:spLocks noGrp="1"/>
          </p:cNvSpPr>
          <p:nvPr>
            <p:ph type="body" sz="quarter" idx="12"/>
          </p:nvPr>
        </p:nvSpPr>
        <p:spPr/>
        <p:txBody>
          <a:bodyPr/>
          <a:lstStyle/>
          <a:p>
            <a:r>
              <a:rPr lang="en-US"/>
              <a:t>4:2</a:t>
            </a:r>
            <a:endParaRPr lang="en-US" dirty="0"/>
          </a:p>
        </p:txBody>
      </p:sp>
      <p:sp>
        <p:nvSpPr>
          <p:cNvPr id="3" name="Title 2"/>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421525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LBL\Drone\drone-pcb\1 Galilee\Hazor\Hazor aerial from southwest with Huleh Valley and Mount Hermon, ws011315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25"/>
            <a:ext cx="9144000" cy="6254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Hazor (aerial view from the southwest)</a:t>
            </a:r>
          </a:p>
        </p:txBody>
      </p:sp>
      <p:sp>
        <p:nvSpPr>
          <p:cNvPr id="5" name="Text Placeholder 4"/>
          <p:cNvSpPr>
            <a:spLocks noGrp="1"/>
          </p:cNvSpPr>
          <p:nvPr>
            <p:ph type="body" sz="quarter" idx="12"/>
          </p:nvPr>
        </p:nvSpPr>
        <p:spPr/>
        <p:txBody>
          <a:bodyPr/>
          <a:lstStyle/>
          <a:p>
            <a:r>
              <a:rPr lang="en-US" dirty="0"/>
              <a:t>4:2</a:t>
            </a:r>
          </a:p>
        </p:txBody>
      </p:sp>
      <p:sp>
        <p:nvSpPr>
          <p:cNvPr id="3" name="Title 2"/>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68105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LBL\01 Galilee and the North\Hazor\Hazor Canaanite palace, tb0326077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8158"/>
            <a:ext cx="9144000" cy="612168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Canaanite palace at Hazor, 14th–13th centuries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361620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2E13BF-C197-4469-8486-1422B7C14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JUDGES 4</a:t>
            </a:r>
          </a:p>
        </p:txBody>
      </p:sp>
      <p:pic>
        <p:nvPicPr>
          <p:cNvPr id="11" name="Picture 10">
            <a:extLst>
              <a:ext uri="{FF2B5EF4-FFF2-40B4-BE49-F238E27FC236}">
                <a16:creationId xmlns:a16="http://schemas.microsoft.com/office/drawing/2014/main" id="{95EE3468-5041-41FC-AC49-3556A9D63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6" name="Title 4">
            <a:extLst>
              <a:ext uri="{FF2B5EF4-FFF2-40B4-BE49-F238E27FC236}">
                <a16:creationId xmlns:a16="http://schemas.microsoft.com/office/drawing/2014/main" id="{AC4ABFCC-3140-42A6-8DCB-D2D7C7359FC7}"/>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Judges 4 presentation from the </a:t>
            </a:r>
            <a:r>
              <a:rPr lang="en-US" sz="2000" i="1" dirty="0"/>
              <a:t>Photo Companion to the Bible.</a:t>
            </a:r>
            <a:r>
              <a:rPr lang="en-US" sz="2000" dirty="0"/>
              <a:t> To purchase the full volume, visit https://www.bibleplaces.com/judges/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7" name="Arrow: Right 6">
            <a:extLst>
              <a:ext uri="{FF2B5EF4-FFF2-40B4-BE49-F238E27FC236}">
                <a16:creationId xmlns:a16="http://schemas.microsoft.com/office/drawing/2014/main" id="{6385CCCF-91D6-44D8-B10A-38C711486FDD}"/>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294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giddo and Jezreel Valley aerial from west, tb1217049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7096"/>
            <a:ext cx="9144000" cy="6083808"/>
          </a:xfrm>
          <a:prstGeom prst="rect">
            <a:avLst/>
          </a:prstGeom>
        </p:spPr>
      </p:pic>
      <p:sp>
        <p:nvSpPr>
          <p:cNvPr id="2" name="Text Placeholder 1"/>
          <p:cNvSpPr>
            <a:spLocks noGrp="1"/>
          </p:cNvSpPr>
          <p:nvPr>
            <p:ph type="body" sz="quarter" idx="10"/>
          </p:nvPr>
        </p:nvSpPr>
        <p:spPr/>
        <p:txBody>
          <a:bodyPr/>
          <a:lstStyle/>
          <a:p>
            <a:r>
              <a:rPr lang="en-US" dirty="0"/>
              <a:t>Megiddo and the Jezreel Valley, possible area of Harosheth-hagoiim (aerial view from the west)</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The commander of his army was Sisera, who lived in Harosheth-hagoiim</a:t>
            </a:r>
          </a:p>
        </p:txBody>
      </p:sp>
    </p:spTree>
    <p:extLst>
      <p:ext uri="{BB962C8B-B14F-4D97-AF65-F5344CB8AC3E}">
        <p14:creationId xmlns:p14="http://schemas.microsoft.com/office/powerpoint/2010/main" val="2602948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25FD3-384A-4608-8750-2D7336026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El-</a:t>
            </a:r>
            <a:r>
              <a:rPr lang="en-US" dirty="0" err="1"/>
              <a:t>Ahwat</a:t>
            </a:r>
            <a:r>
              <a:rPr lang="en-US" dirty="0"/>
              <a:t>, proposed location of </a:t>
            </a:r>
            <a:r>
              <a:rPr lang="en-US" dirty="0" err="1"/>
              <a:t>Harosheth-hagoiim</a:t>
            </a:r>
            <a:r>
              <a:rPr lang="en-US" dirty="0"/>
              <a:t>, and Arunah Pass (aerial from southwest)</a:t>
            </a:r>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351691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7FC36C-B34A-47CA-987E-95ED6A064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El-</a:t>
            </a:r>
            <a:r>
              <a:rPr lang="en-US" dirty="0" err="1"/>
              <a:t>Ahwat</a:t>
            </a:r>
            <a:r>
              <a:rPr lang="en-US" dirty="0"/>
              <a:t>, proposed location of </a:t>
            </a:r>
            <a:r>
              <a:rPr lang="en-US" dirty="0" err="1"/>
              <a:t>Harosheth-hagoiim</a:t>
            </a:r>
            <a:endParaRPr lang="en-US" dirty="0"/>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390346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909450-8E14-4BE5-9B7C-3099BBD5B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El-</a:t>
            </a:r>
            <a:r>
              <a:rPr lang="en-US" dirty="0" err="1"/>
              <a:t>Ahwat</a:t>
            </a:r>
            <a:r>
              <a:rPr lang="en-US" dirty="0"/>
              <a:t>, proposed location of </a:t>
            </a:r>
            <a:r>
              <a:rPr lang="en-US" dirty="0" err="1"/>
              <a:t>Harosheth-hagoiim</a:t>
            </a:r>
            <a:r>
              <a:rPr lang="en-US" dirty="0"/>
              <a:t>, Area A excavations</a:t>
            </a:r>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1972093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45DCF8-8305-4078-A5DB-0A0323D29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El-</a:t>
            </a:r>
            <a:r>
              <a:rPr lang="en-US" dirty="0" err="1"/>
              <a:t>Ahwat</a:t>
            </a:r>
            <a:r>
              <a:rPr lang="en-US" dirty="0"/>
              <a:t>, proposed location of </a:t>
            </a:r>
            <a:r>
              <a:rPr lang="en-US" dirty="0" err="1"/>
              <a:t>Harosheth-hagoiim</a:t>
            </a:r>
            <a:r>
              <a:rPr lang="en-US" dirty="0"/>
              <a:t>, city gate in Area A</a:t>
            </a:r>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126711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AFFE72-2B0E-487B-A456-9E9E6C7A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El-</a:t>
            </a:r>
            <a:r>
              <a:rPr lang="en-US" dirty="0" err="1"/>
              <a:t>Ahwat</a:t>
            </a:r>
            <a:r>
              <a:rPr lang="en-US" dirty="0"/>
              <a:t>, Complex 100 possible governor’s residence in Area A3</a:t>
            </a:r>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2256876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70D878-F36A-4F67-A16C-7FD4EE83B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64" y="0"/>
            <a:ext cx="7366273" cy="6858000"/>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Woman’s head bronze plaque, from el-</a:t>
            </a:r>
            <a:r>
              <a:rPr lang="en-US" dirty="0" err="1"/>
              <a:t>Ahwat</a:t>
            </a:r>
            <a:r>
              <a:rPr lang="en-US" dirty="0"/>
              <a:t>, 13th–12th centuries BC</a:t>
            </a:r>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147683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C52AF-CB08-4A37-9F54-95522413A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a:extLst>
              <a:ext uri="{FF2B5EF4-FFF2-40B4-BE49-F238E27FC236}">
                <a16:creationId xmlns:a16="http://schemas.microsoft.com/office/drawing/2014/main" id="{9E73C322-357B-4303-AF27-F15400DD9E28}"/>
              </a:ext>
            </a:extLst>
          </p:cNvPr>
          <p:cNvSpPr>
            <a:spLocks noGrp="1"/>
          </p:cNvSpPr>
          <p:nvPr>
            <p:ph type="body" sz="quarter" idx="10"/>
          </p:nvPr>
        </p:nvSpPr>
        <p:spPr/>
        <p:txBody>
          <a:bodyPr/>
          <a:lstStyle/>
          <a:p>
            <a:r>
              <a:rPr lang="en-US" dirty="0"/>
              <a:t>View of Sharon Plain from el-</a:t>
            </a:r>
            <a:r>
              <a:rPr lang="en-US" dirty="0" err="1"/>
              <a:t>Ahwat</a:t>
            </a:r>
            <a:r>
              <a:rPr lang="en-US" dirty="0"/>
              <a:t> (from the northeast)</a:t>
            </a:r>
          </a:p>
        </p:txBody>
      </p:sp>
      <p:sp>
        <p:nvSpPr>
          <p:cNvPr id="3" name="Text Placeholder 2">
            <a:extLst>
              <a:ext uri="{FF2B5EF4-FFF2-40B4-BE49-F238E27FC236}">
                <a16:creationId xmlns:a16="http://schemas.microsoft.com/office/drawing/2014/main" id="{82FE9CE2-0739-4D58-9FB7-1809B6BB91A3}"/>
              </a:ext>
            </a:extLst>
          </p:cNvPr>
          <p:cNvSpPr>
            <a:spLocks noGrp="1"/>
          </p:cNvSpPr>
          <p:nvPr>
            <p:ph type="body" sz="quarter" idx="12"/>
          </p:nvPr>
        </p:nvSpPr>
        <p:spPr/>
        <p:txBody>
          <a:bodyPr/>
          <a:lstStyle/>
          <a:p>
            <a:r>
              <a:rPr lang="en-US" dirty="0"/>
              <a:t>4:2</a:t>
            </a:r>
          </a:p>
        </p:txBody>
      </p:sp>
      <p:sp>
        <p:nvSpPr>
          <p:cNvPr id="4" name="Title 3">
            <a:extLst>
              <a:ext uri="{FF2B5EF4-FFF2-40B4-BE49-F238E27FC236}">
                <a16:creationId xmlns:a16="http://schemas.microsoft.com/office/drawing/2014/main" id="{5CDB671B-A0E4-45A3-8EB8-68BD57340DDE}"/>
              </a:ext>
            </a:extLst>
          </p:cNvPr>
          <p:cNvSpPr>
            <a:spLocks noGrp="1"/>
          </p:cNvSpPr>
          <p:nvPr>
            <p:ph type="title"/>
          </p:nvPr>
        </p:nvSpPr>
        <p:spPr/>
        <p:txBody>
          <a:bodyPr/>
          <a:lstStyle/>
          <a:p>
            <a:r>
              <a:rPr lang="en-US" dirty="0"/>
              <a:t>The commander of his army was Sisera, who lived in </a:t>
            </a:r>
            <a:r>
              <a:rPr lang="en-US" dirty="0" err="1"/>
              <a:t>Harosheth-hagoiim</a:t>
            </a:r>
            <a:endParaRPr lang="en-US" dirty="0"/>
          </a:p>
        </p:txBody>
      </p:sp>
    </p:spTree>
    <p:extLst>
      <p:ext uri="{BB962C8B-B14F-4D97-AF65-F5344CB8AC3E}">
        <p14:creationId xmlns:p14="http://schemas.microsoft.com/office/powerpoint/2010/main" val="2940723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9144000" cy="5257800"/>
          </a:xfrm>
          <a:prstGeom prst="rect">
            <a:avLst/>
          </a:prstGeom>
        </p:spPr>
      </p:pic>
    </p:spTree>
    <p:extLst>
      <p:ext uri="{BB962C8B-B14F-4D97-AF65-F5344CB8AC3E}">
        <p14:creationId xmlns:p14="http://schemas.microsoft.com/office/powerpoint/2010/main" val="575647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017"/>
          <a:stretch/>
        </p:blipFill>
        <p:spPr>
          <a:xfrm>
            <a:off x="0" y="0"/>
            <a:ext cx="9143999" cy="6852664"/>
          </a:xfrm>
          <a:prstGeom prst="rect">
            <a:avLst/>
          </a:prstGeom>
        </p:spPr>
      </p:pic>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324286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1228D4-5408-40C2-BE49-D6B141A18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p:txBody>
          <a:bodyPr/>
          <a:lstStyle/>
          <a:p>
            <a:r>
              <a:rPr lang="en-US" dirty="0"/>
              <a:t>“Ehud Street” sign in Jerusalem</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And the people of Israel did what was evil in the sight of Yahweh after Ehud died</a:t>
            </a:r>
          </a:p>
        </p:txBody>
      </p:sp>
    </p:spTree>
    <p:extLst>
      <p:ext uri="{BB962C8B-B14F-4D97-AF65-F5344CB8AC3E}">
        <p14:creationId xmlns:p14="http://schemas.microsoft.com/office/powerpoint/2010/main" val="2771987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8348"/>
            <a:ext cx="9144000" cy="5861304"/>
          </a:xfrm>
          <a:prstGeom prst="rect">
            <a:avLst/>
          </a:prstGeom>
        </p:spPr>
      </p:pic>
    </p:spTree>
    <p:extLst>
      <p:ext uri="{BB962C8B-B14F-4D97-AF65-F5344CB8AC3E}">
        <p14:creationId xmlns:p14="http://schemas.microsoft.com/office/powerpoint/2010/main" val="314819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
            <a:ext cx="9144000" cy="6144768"/>
          </a:xfrm>
          <a:prstGeom prst="rect">
            <a:avLst/>
          </a:prstGeom>
        </p:spPr>
      </p:pic>
    </p:spTree>
    <p:extLst>
      <p:ext uri="{BB962C8B-B14F-4D97-AF65-F5344CB8AC3E}">
        <p14:creationId xmlns:p14="http://schemas.microsoft.com/office/powerpoint/2010/main" val="2287083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531" y="0"/>
            <a:ext cx="5218938" cy="6858000"/>
          </a:xfrm>
          <a:prstGeom prst="rect">
            <a:avLst/>
          </a:prstGeom>
        </p:spPr>
      </p:pic>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3873119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841103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Ceremonial chariot of Tutankhamun, from the Valley of the Kings, 14th century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254138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of an Egyptian chariot workshop, overview</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pic>
        <p:nvPicPr>
          <p:cNvPr id="6" name="Picture 5" descr="Egyptian chariot workshop, adr16011799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2315089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of an Egyptian chariot workshop, finished chariot</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pic>
        <p:nvPicPr>
          <p:cNvPr id="5" name="Picture 4" descr="Egyptian chariot workshop, adr16011799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5256"/>
            <a:ext cx="9144000" cy="5047488"/>
          </a:xfrm>
          <a:prstGeom prst="rect">
            <a:avLst/>
          </a:prstGeom>
        </p:spPr>
      </p:pic>
    </p:spTree>
    <p:extLst>
      <p:ext uri="{BB962C8B-B14F-4D97-AF65-F5344CB8AC3E}">
        <p14:creationId xmlns:p14="http://schemas.microsoft.com/office/powerpoint/2010/main" val="455939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14" b="1136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Chariot wheel hub, from tomb of Amenhotep III, 14th century BC</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2759505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gyptian two-horse chariot of Tutankhamun replica, ca 1320 BC, adr16011797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332" y="0"/>
            <a:ext cx="6117336" cy="6858000"/>
          </a:xfrm>
          <a:prstGeom prst="rect">
            <a:avLst/>
          </a:prstGeom>
        </p:spPr>
      </p:pic>
      <p:sp>
        <p:nvSpPr>
          <p:cNvPr id="2" name="Text Placeholder 1"/>
          <p:cNvSpPr>
            <a:spLocks noGrp="1"/>
          </p:cNvSpPr>
          <p:nvPr>
            <p:ph type="body" sz="quarter" idx="10"/>
          </p:nvPr>
        </p:nvSpPr>
        <p:spPr/>
        <p:txBody>
          <a:bodyPr/>
          <a:lstStyle/>
          <a:p>
            <a:r>
              <a:rPr lang="en-US" dirty="0"/>
              <a:t>Egyptian two-horse chariot of Tutankhamun, circa 1320 BC (replica)</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3799620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496" y="369332"/>
            <a:ext cx="5824372"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Restored chariot wheel with bronze components, from Susa, circa 2800–1900 BC</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65786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52" b="24447"/>
          <a:stretch/>
        </p:blipFill>
        <p:spPr bwMode="auto">
          <a:xfrm>
            <a:off x="762000" y="0"/>
            <a:ext cx="7620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Fisherman selling fish in Tiberias</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Jabin king of Canaan</a:t>
            </a:r>
          </a:p>
        </p:txBody>
      </p:sp>
    </p:spTree>
    <p:extLst>
      <p:ext uri="{BB962C8B-B14F-4D97-AF65-F5344CB8AC3E}">
        <p14:creationId xmlns:p14="http://schemas.microsoft.com/office/powerpoint/2010/main" val="437604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2441"/>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Restored chariot wheel with bronze components, from Susa, circa 2800–1900 BC</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1136885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326" y="365760"/>
            <a:ext cx="5653505"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dirty="0"/>
              <a:t>Relief of Assyrian chariots and horsemen, 645 BC</a:t>
            </a:r>
          </a:p>
        </p:txBody>
      </p:sp>
      <p:sp>
        <p:nvSpPr>
          <p:cNvPr id="4" name="Text Placeholder 3"/>
          <p:cNvSpPr>
            <a:spLocks noGrp="1"/>
          </p:cNvSpPr>
          <p:nvPr>
            <p:ph type="body" sz="quarter" idx="12"/>
          </p:nvPr>
        </p:nvSpPr>
        <p:spPr/>
        <p:txBody>
          <a:bodyPr/>
          <a:lstStyle/>
          <a:p>
            <a:r>
              <a:rPr lang="en-US"/>
              <a:t>4:3</a:t>
            </a:r>
            <a:endParaRPr lang="en-US" dirty="0"/>
          </a:p>
        </p:txBody>
      </p:sp>
      <p:sp>
        <p:nvSpPr>
          <p:cNvPr id="2" name="Title 1"/>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1857284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34" y="369332"/>
            <a:ext cx="7445932" cy="615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Vase painted with a chariot scene, from the Larnaca region in Cyprus, 1300–1100 BC</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He had nine hundred iron chariots, and he oppressed the sons of Israel severely for twenty years</a:t>
            </a:r>
          </a:p>
        </p:txBody>
      </p:sp>
    </p:spTree>
    <p:extLst>
      <p:ext uri="{BB962C8B-B14F-4D97-AF65-F5344CB8AC3E}">
        <p14:creationId xmlns:p14="http://schemas.microsoft.com/office/powerpoint/2010/main" val="3743754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DDD035-79E1-4685-9C9D-8F31C63EA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3" name="Text Placeholder 2"/>
          <p:cNvSpPr>
            <a:spLocks noGrp="1"/>
          </p:cNvSpPr>
          <p:nvPr>
            <p:ph type="body" sz="quarter" idx="10"/>
          </p:nvPr>
        </p:nvSpPr>
        <p:spPr/>
        <p:txBody>
          <a:bodyPr/>
          <a:lstStyle/>
          <a:p>
            <a:r>
              <a:rPr lang="en-US" dirty="0"/>
              <a:t>“Deborah the Prophetess Street” sign in Jerusalem</a:t>
            </a:r>
          </a:p>
        </p:txBody>
      </p:sp>
      <p:sp>
        <p:nvSpPr>
          <p:cNvPr id="4" name="Text Placeholder 3"/>
          <p:cNvSpPr>
            <a:spLocks noGrp="1"/>
          </p:cNvSpPr>
          <p:nvPr>
            <p:ph type="body" sz="quarter" idx="12"/>
          </p:nvPr>
        </p:nvSpPr>
        <p:spPr/>
        <p:txBody>
          <a:bodyPr/>
          <a:lstStyle/>
          <a:p>
            <a:r>
              <a:rPr lang="en-US" dirty="0"/>
              <a:t>4:4</a:t>
            </a:r>
          </a:p>
        </p:txBody>
      </p:sp>
      <p:sp>
        <p:nvSpPr>
          <p:cNvPr id="2" name="Title 1"/>
          <p:cNvSpPr>
            <a:spLocks noGrp="1"/>
          </p:cNvSpPr>
          <p:nvPr>
            <p:ph type="title"/>
          </p:nvPr>
        </p:nvSpPr>
        <p:spPr/>
        <p:txBody>
          <a:bodyPr/>
          <a:lstStyle/>
          <a:p>
            <a:r>
              <a:rPr lang="en-US"/>
              <a:t>Now Deborah, a prophetess, the wife of Lappidoth, was judging Israel at that time</a:t>
            </a:r>
            <a:endParaRPr lang="en-US" dirty="0"/>
          </a:p>
        </p:txBody>
      </p:sp>
    </p:spTree>
    <p:extLst>
      <p:ext uri="{BB962C8B-B14F-4D97-AF65-F5344CB8AC3E}">
        <p14:creationId xmlns:p14="http://schemas.microsoft.com/office/powerpoint/2010/main" val="360760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52EC7D-81E0-4D51-B1D2-77EAF02F4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768"/>
            <a:ext cx="9144000" cy="5998464"/>
          </a:xfrm>
          <a:prstGeom prst="rect">
            <a:avLst/>
          </a:prstGeom>
        </p:spPr>
      </p:pic>
      <p:sp>
        <p:nvSpPr>
          <p:cNvPr id="3" name="Text Placeholder 2"/>
          <p:cNvSpPr>
            <a:spLocks noGrp="1"/>
          </p:cNvSpPr>
          <p:nvPr>
            <p:ph type="body" sz="quarter" idx="10"/>
          </p:nvPr>
        </p:nvSpPr>
        <p:spPr/>
        <p:txBody>
          <a:bodyPr/>
          <a:lstStyle/>
          <a:p>
            <a:r>
              <a:rPr lang="en-US" dirty="0"/>
              <a:t>Palm tree at Jarmuth</a:t>
            </a:r>
          </a:p>
        </p:txBody>
      </p:sp>
      <p:sp>
        <p:nvSpPr>
          <p:cNvPr id="4" name="Text Placeholder 3"/>
          <p:cNvSpPr>
            <a:spLocks noGrp="1"/>
          </p:cNvSpPr>
          <p:nvPr>
            <p:ph type="body" sz="quarter" idx="12"/>
          </p:nvPr>
        </p:nvSpPr>
        <p:spPr/>
        <p:txBody>
          <a:bodyPr/>
          <a:lstStyle/>
          <a:p>
            <a:r>
              <a:rPr lang="en-US"/>
              <a:t>4:5</a:t>
            </a:r>
            <a:endParaRPr lang="en-US" dirty="0"/>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39139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LBL\04 Judah and the Dead Sea\Dead Sea\Date palm trees near Dead Sea, tb011703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836"/>
            <a:ext cx="9144741" cy="6859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Date palm trees near the Dead Sea</a:t>
            </a:r>
          </a:p>
        </p:txBody>
      </p:sp>
      <p:sp>
        <p:nvSpPr>
          <p:cNvPr id="4" name="Text Placeholder 3"/>
          <p:cNvSpPr>
            <a:spLocks noGrp="1"/>
          </p:cNvSpPr>
          <p:nvPr>
            <p:ph type="body" sz="quarter" idx="12"/>
          </p:nvPr>
        </p:nvSpPr>
        <p:spPr/>
        <p:txBody>
          <a:bodyPr/>
          <a:lstStyle/>
          <a:p>
            <a:r>
              <a:rPr lang="en-US"/>
              <a:t>4:5</a:t>
            </a:r>
            <a:endParaRPr lang="en-US" dirty="0"/>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2388955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Cult stand decorated with women flanking a palm tree, from Yavneh, 9th century BC</a:t>
            </a:r>
          </a:p>
        </p:txBody>
      </p:sp>
      <p:sp>
        <p:nvSpPr>
          <p:cNvPr id="4" name="Text Placeholder 3"/>
          <p:cNvSpPr>
            <a:spLocks noGrp="1"/>
          </p:cNvSpPr>
          <p:nvPr>
            <p:ph type="body" sz="quarter" idx="12"/>
          </p:nvPr>
        </p:nvSpPr>
        <p:spPr/>
        <p:txBody>
          <a:bodyPr/>
          <a:lstStyle/>
          <a:p>
            <a:r>
              <a:rPr lang="en-US"/>
              <a:t>4:5</a:t>
            </a:r>
            <a:endParaRPr lang="en-US" dirty="0"/>
          </a:p>
        </p:txBody>
      </p:sp>
      <p:sp>
        <p:nvSpPr>
          <p:cNvPr id="2" name="Title 1"/>
          <p:cNvSpPr>
            <a:spLocks noGrp="1"/>
          </p:cNvSpPr>
          <p:nvPr>
            <p:ph type="title"/>
          </p:nvPr>
        </p:nvSpPr>
        <p:spPr/>
        <p:txBody>
          <a:bodyPr/>
          <a:lstStyle/>
          <a:p>
            <a:r>
              <a:rPr lang="en-US" dirty="0"/>
              <a:t>She sat under the palm tree of Deborah between Ramah and Bethel in . . . Ephraim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21" b="3948"/>
          <a:stretch/>
        </p:blipFill>
        <p:spPr>
          <a:xfrm>
            <a:off x="0" y="369332"/>
            <a:ext cx="9144000" cy="6150340"/>
          </a:xfrm>
          <a:prstGeom prst="rect">
            <a:avLst/>
          </a:prstGeom>
        </p:spPr>
      </p:pic>
    </p:spTree>
    <p:extLst>
      <p:ext uri="{BB962C8B-B14F-4D97-AF65-F5344CB8AC3E}">
        <p14:creationId xmlns:p14="http://schemas.microsoft.com/office/powerpoint/2010/main" val="2475275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PLBL\02 Samaria and the Center\Benjamin\Central Benjamin Plateau aerial from south, tb010703103.jpg"/>
          <p:cNvPicPr>
            <a:picLocks noChangeAspect="1" noChangeArrowheads="1"/>
          </p:cNvPicPr>
          <p:nvPr/>
        </p:nvPicPr>
        <p:blipFill rotWithShape="1">
          <a:blip r:embed="rId3">
            <a:extLst>
              <a:ext uri="{28A0092B-C50C-407E-A947-70E740481C1C}">
                <a14:useLocalDpi xmlns:a14="http://schemas.microsoft.com/office/drawing/2010/main" val="0"/>
              </a:ext>
            </a:extLst>
          </a:blip>
          <a:srcRect t="73"/>
          <a:stretch/>
        </p:blipFill>
        <p:spPr bwMode="auto">
          <a:xfrm>
            <a:off x="-370" y="0"/>
            <a:ext cx="914474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Central Benjamin Plateau (aerial view from the south)</a:t>
            </a:r>
          </a:p>
        </p:txBody>
      </p:sp>
      <p:sp>
        <p:nvSpPr>
          <p:cNvPr id="4" name="Text Placeholder 3"/>
          <p:cNvSpPr>
            <a:spLocks noGrp="1"/>
          </p:cNvSpPr>
          <p:nvPr>
            <p:ph type="body" sz="quarter" idx="12"/>
          </p:nvPr>
        </p:nvSpPr>
        <p:spPr/>
        <p:txBody>
          <a:bodyPr/>
          <a:lstStyle/>
          <a:p>
            <a:r>
              <a:rPr lang="en-US"/>
              <a:t>4:5</a:t>
            </a:r>
            <a:endParaRPr lang="en-US" dirty="0"/>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370468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PLBL\02 Samaria and the Center\Benjamin\Central Benjamin Plateau aerial from south, tb010703103.jpg"/>
          <p:cNvPicPr>
            <a:picLocks noChangeAspect="1" noChangeArrowheads="1"/>
          </p:cNvPicPr>
          <p:nvPr/>
        </p:nvPicPr>
        <p:blipFill rotWithShape="1">
          <a:blip r:embed="rId3">
            <a:extLst>
              <a:ext uri="{28A0092B-C50C-407E-A947-70E740481C1C}">
                <a14:useLocalDpi xmlns:a14="http://schemas.microsoft.com/office/drawing/2010/main" val="0"/>
              </a:ext>
            </a:extLst>
          </a:blip>
          <a:srcRect t="73"/>
          <a:stretch/>
        </p:blipFill>
        <p:spPr bwMode="auto">
          <a:xfrm>
            <a:off x="0" y="0"/>
            <a:ext cx="914474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Central Benjamin Plateau (aerial view from the south)</a:t>
            </a:r>
          </a:p>
        </p:txBody>
      </p:sp>
      <p:sp>
        <p:nvSpPr>
          <p:cNvPr id="4" name="Text Placeholder 3"/>
          <p:cNvSpPr>
            <a:spLocks noGrp="1"/>
          </p:cNvSpPr>
          <p:nvPr>
            <p:ph type="body" sz="quarter" idx="12"/>
          </p:nvPr>
        </p:nvSpPr>
        <p:spPr/>
        <p:txBody>
          <a:bodyPr/>
          <a:lstStyle/>
          <a:p>
            <a:r>
              <a:rPr lang="en-US"/>
              <a:t>4:5</a:t>
            </a:r>
            <a:endParaRPr lang="en-US" dirty="0"/>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
        <p:nvSpPr>
          <p:cNvPr id="28" name="Text Box 1030"/>
          <p:cNvSpPr txBox="1">
            <a:spLocks noChangeArrowheads="1"/>
          </p:cNvSpPr>
          <p:nvPr/>
        </p:nvSpPr>
        <p:spPr bwMode="auto">
          <a:xfrm>
            <a:off x="4114800" y="3714690"/>
            <a:ext cx="938077"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Gibeon</a:t>
            </a:r>
          </a:p>
        </p:txBody>
      </p:sp>
      <p:sp>
        <p:nvSpPr>
          <p:cNvPr id="29" name="Text Box 1032"/>
          <p:cNvSpPr txBox="1">
            <a:spLocks noChangeArrowheads="1"/>
          </p:cNvSpPr>
          <p:nvPr/>
        </p:nvSpPr>
        <p:spPr bwMode="auto">
          <a:xfrm>
            <a:off x="6358713" y="2362200"/>
            <a:ext cx="957313"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err="1">
                <a:solidFill>
                  <a:srgbClr val="FFFFFF"/>
                </a:solidFill>
                <a:effectLst>
                  <a:glow rad="76200">
                    <a:srgbClr val="000000">
                      <a:alpha val="60000"/>
                    </a:srgbClr>
                  </a:glow>
                </a:effectLst>
                <a:cs typeface="Calibri" pitchFamily="34" charset="0"/>
              </a:rPr>
              <a:t>Mizpah</a:t>
            </a:r>
            <a:endParaRPr lang="en-US" sz="2000" dirty="0">
              <a:solidFill>
                <a:srgbClr val="FFFFFF"/>
              </a:solidFill>
              <a:effectLst>
                <a:glow rad="76200">
                  <a:srgbClr val="000000">
                    <a:alpha val="60000"/>
                  </a:srgbClr>
                </a:glow>
              </a:effectLst>
              <a:cs typeface="Calibri" pitchFamily="34" charset="0"/>
            </a:endParaRPr>
          </a:p>
        </p:txBody>
      </p:sp>
      <p:sp>
        <p:nvSpPr>
          <p:cNvPr id="30" name="Line 1033"/>
          <p:cNvSpPr>
            <a:spLocks noChangeShapeType="1"/>
          </p:cNvSpPr>
          <p:nvPr/>
        </p:nvSpPr>
        <p:spPr bwMode="auto">
          <a:xfrm>
            <a:off x="8610600" y="2438400"/>
            <a:ext cx="4572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cs typeface="Arial" charset="0"/>
            </a:endParaRPr>
          </a:p>
        </p:txBody>
      </p:sp>
      <p:sp>
        <p:nvSpPr>
          <p:cNvPr id="31" name="Text Box 1034"/>
          <p:cNvSpPr txBox="1">
            <a:spLocks noChangeArrowheads="1"/>
          </p:cNvSpPr>
          <p:nvPr/>
        </p:nvSpPr>
        <p:spPr bwMode="auto">
          <a:xfrm>
            <a:off x="7924800" y="2057400"/>
            <a:ext cx="910827"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Ramah</a:t>
            </a:r>
          </a:p>
        </p:txBody>
      </p:sp>
      <p:sp>
        <p:nvSpPr>
          <p:cNvPr id="34" name="Line 1037"/>
          <p:cNvSpPr>
            <a:spLocks noChangeShapeType="1"/>
          </p:cNvSpPr>
          <p:nvPr/>
        </p:nvSpPr>
        <p:spPr bwMode="auto">
          <a:xfrm>
            <a:off x="4267200" y="1447800"/>
            <a:ext cx="4572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cs typeface="Arial" charset="0"/>
            </a:endParaRPr>
          </a:p>
        </p:txBody>
      </p:sp>
      <p:sp>
        <p:nvSpPr>
          <p:cNvPr id="35" name="Text Box 1038"/>
          <p:cNvSpPr txBox="1">
            <a:spLocks noChangeArrowheads="1"/>
          </p:cNvSpPr>
          <p:nvPr/>
        </p:nvSpPr>
        <p:spPr bwMode="auto">
          <a:xfrm>
            <a:off x="2261459" y="1219200"/>
            <a:ext cx="2007345" cy="40011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el-</a:t>
            </a:r>
            <a:r>
              <a:rPr lang="en-US" sz="2000" dirty="0" err="1">
                <a:solidFill>
                  <a:srgbClr val="FFFFFF"/>
                </a:solidFill>
                <a:effectLst>
                  <a:glow rad="76200">
                    <a:srgbClr val="000000">
                      <a:alpha val="60000"/>
                    </a:srgbClr>
                  </a:glow>
                </a:effectLst>
                <a:cs typeface="Calibri" pitchFamily="34" charset="0"/>
              </a:rPr>
              <a:t>Bireh</a:t>
            </a:r>
            <a:r>
              <a:rPr lang="en-US" sz="2000" dirty="0">
                <a:solidFill>
                  <a:srgbClr val="FFFFFF"/>
                </a:solidFill>
                <a:effectLst>
                  <a:glow rad="76200">
                    <a:srgbClr val="000000">
                      <a:alpha val="60000"/>
                    </a:srgbClr>
                  </a:glow>
                </a:effectLst>
                <a:cs typeface="Calibri" pitchFamily="34" charset="0"/>
              </a:rPr>
              <a:t> (Bethel?)</a:t>
            </a:r>
          </a:p>
        </p:txBody>
      </p:sp>
      <p:sp>
        <p:nvSpPr>
          <p:cNvPr id="36" name="Text Box 1040"/>
          <p:cNvSpPr txBox="1">
            <a:spLocks noChangeArrowheads="1"/>
          </p:cNvSpPr>
          <p:nvPr/>
        </p:nvSpPr>
        <p:spPr bwMode="auto">
          <a:xfrm>
            <a:off x="3390900" y="438090"/>
            <a:ext cx="1521570"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Mt. </a:t>
            </a:r>
            <a:r>
              <a:rPr lang="en-US" sz="2000" dirty="0" err="1">
                <a:solidFill>
                  <a:srgbClr val="FFFFFF"/>
                </a:solidFill>
                <a:effectLst>
                  <a:glow rad="76200">
                    <a:srgbClr val="000000">
                      <a:alpha val="60000"/>
                    </a:srgbClr>
                  </a:glow>
                </a:effectLst>
                <a:cs typeface="Calibri" pitchFamily="34" charset="0"/>
              </a:rPr>
              <a:t>Hermon</a:t>
            </a:r>
            <a:endParaRPr lang="en-US" sz="2000" dirty="0">
              <a:solidFill>
                <a:srgbClr val="FFFFFF"/>
              </a:solidFill>
              <a:effectLst>
                <a:glow rad="76200">
                  <a:srgbClr val="000000">
                    <a:alpha val="60000"/>
                  </a:srgbClr>
                </a:glow>
              </a:effectLst>
              <a:cs typeface="Calibri" pitchFamily="34" charset="0"/>
            </a:endParaRPr>
          </a:p>
        </p:txBody>
      </p:sp>
      <p:sp>
        <p:nvSpPr>
          <p:cNvPr id="38" name="Oval 37"/>
          <p:cNvSpPr/>
          <p:nvPr/>
        </p:nvSpPr>
        <p:spPr>
          <a:xfrm>
            <a:off x="2590800" y="3733800"/>
            <a:ext cx="1676400" cy="13716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Oval 39"/>
          <p:cNvSpPr/>
          <p:nvPr/>
        </p:nvSpPr>
        <p:spPr>
          <a:xfrm>
            <a:off x="4724400" y="762000"/>
            <a:ext cx="457200" cy="4572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Oval 40"/>
          <p:cNvSpPr/>
          <p:nvPr/>
        </p:nvSpPr>
        <p:spPr>
          <a:xfrm>
            <a:off x="5715000" y="1981200"/>
            <a:ext cx="685800" cy="6096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p:txBody>
      </p:sp>
      <p:sp>
        <p:nvSpPr>
          <p:cNvPr id="45" name="Text Box 1032"/>
          <p:cNvSpPr txBox="1">
            <a:spLocks noChangeArrowheads="1"/>
          </p:cNvSpPr>
          <p:nvPr/>
        </p:nvSpPr>
        <p:spPr bwMode="auto">
          <a:xfrm>
            <a:off x="5337748" y="512802"/>
            <a:ext cx="1135504" cy="707886"/>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Beitin </a:t>
            </a:r>
          </a:p>
          <a:p>
            <a:pPr algn="ctr" fontAlgn="base">
              <a:spcBef>
                <a:spcPct val="0"/>
              </a:spcBef>
              <a:spcAft>
                <a:spcPct val="0"/>
              </a:spcAft>
              <a:defRPr/>
            </a:pPr>
            <a:r>
              <a:rPr lang="en-US" sz="2000" dirty="0">
                <a:solidFill>
                  <a:srgbClr val="FFFFFF"/>
                </a:solidFill>
                <a:effectLst>
                  <a:glow rad="76200">
                    <a:srgbClr val="000000">
                      <a:alpha val="60000"/>
                    </a:srgbClr>
                  </a:glow>
                </a:effectLst>
                <a:cs typeface="Calibri" pitchFamily="34" charset="0"/>
              </a:rPr>
              <a:t>(Bethel?)</a:t>
            </a:r>
          </a:p>
        </p:txBody>
      </p:sp>
      <p:sp>
        <p:nvSpPr>
          <p:cNvPr id="26" name="Line 1037"/>
          <p:cNvSpPr>
            <a:spLocks noChangeShapeType="1"/>
          </p:cNvSpPr>
          <p:nvPr/>
        </p:nvSpPr>
        <p:spPr bwMode="auto">
          <a:xfrm>
            <a:off x="5920740" y="1219200"/>
            <a:ext cx="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cs typeface="Arial" charset="0"/>
            </a:endParaRPr>
          </a:p>
        </p:txBody>
      </p:sp>
    </p:spTree>
    <p:extLst>
      <p:ext uri="{BB962C8B-B14F-4D97-AF65-F5344CB8AC3E}">
        <p14:creationId xmlns:p14="http://schemas.microsoft.com/office/powerpoint/2010/main" val="2487516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51" descr="Central Benjamin Plateau aerial from southwest"/>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Central Benjamin Plateau (aerial view from the south)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3629020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Buyers and sellers at outdoor market in Arahova</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Yahweh sold them into the hand of Jabin king of Canaan</a:t>
            </a:r>
          </a:p>
        </p:txBody>
      </p:sp>
    </p:spTree>
    <p:extLst>
      <p:ext uri="{BB962C8B-B14F-4D97-AF65-F5344CB8AC3E}">
        <p14:creationId xmlns:p14="http://schemas.microsoft.com/office/powerpoint/2010/main" val="1378288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51" descr="Central Benjamin Plateau aerial from southwest"/>
          <p:cNvPicPr preferRelativeResize="0">
            <a:picLocks noChangeAspect="1" noChangeArrowheads="1"/>
          </p:cNvPicPr>
          <p:nvPr>
            <p:custDataLst>
              <p:tags r:id="rId1"/>
            </p:custDataLst>
          </p:nvPr>
        </p:nvPicPr>
        <p:blipFill>
          <a:blip r:embed="rId4" cstate="print"/>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Central Benjamin Plateau (aerial view from the south)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
        <p:nvSpPr>
          <p:cNvPr id="24" name="Text Box 2054"/>
          <p:cNvSpPr txBox="1">
            <a:spLocks noChangeArrowheads="1"/>
          </p:cNvSpPr>
          <p:nvPr/>
        </p:nvSpPr>
        <p:spPr bwMode="auto">
          <a:xfrm>
            <a:off x="7370563" y="5229255"/>
            <a:ext cx="93807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Gibeon</a:t>
            </a:r>
          </a:p>
        </p:txBody>
      </p:sp>
      <p:sp>
        <p:nvSpPr>
          <p:cNvPr id="25" name="Text Box 2056"/>
          <p:cNvSpPr txBox="1">
            <a:spLocks noChangeArrowheads="1"/>
          </p:cNvSpPr>
          <p:nvPr/>
        </p:nvSpPr>
        <p:spPr bwMode="auto">
          <a:xfrm>
            <a:off x="5638800" y="2133600"/>
            <a:ext cx="957313"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Mizpah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6" name="Text Box 2057"/>
          <p:cNvSpPr txBox="1">
            <a:spLocks noChangeArrowheads="1"/>
          </p:cNvSpPr>
          <p:nvPr/>
        </p:nvSpPr>
        <p:spPr bwMode="auto">
          <a:xfrm>
            <a:off x="7620000" y="2667000"/>
            <a:ext cx="910827"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Ramah</a:t>
            </a:r>
          </a:p>
        </p:txBody>
      </p:sp>
      <p:sp>
        <p:nvSpPr>
          <p:cNvPr id="28" name="Text Box 2062"/>
          <p:cNvSpPr txBox="1">
            <a:spLocks noChangeArrowheads="1"/>
          </p:cNvSpPr>
          <p:nvPr/>
        </p:nvSpPr>
        <p:spPr bwMode="auto">
          <a:xfrm>
            <a:off x="141656" y="1006614"/>
            <a:ext cx="2296744" cy="40005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e</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l-</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Bireh</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(Bethel?)</a:t>
            </a:r>
          </a:p>
        </p:txBody>
      </p:sp>
      <p:sp>
        <p:nvSpPr>
          <p:cNvPr id="29" name="Oval 28"/>
          <p:cNvSpPr/>
          <p:nvPr/>
        </p:nvSpPr>
        <p:spPr>
          <a:xfrm rot="283953">
            <a:off x="5255224" y="5426839"/>
            <a:ext cx="2582087" cy="967828"/>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1" name="Line 1033"/>
          <p:cNvSpPr>
            <a:spLocks noChangeShapeType="1"/>
          </p:cNvSpPr>
          <p:nvPr/>
        </p:nvSpPr>
        <p:spPr bwMode="auto">
          <a:xfrm>
            <a:off x="8534400" y="2971800"/>
            <a:ext cx="5334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33" name="Oval 32"/>
          <p:cNvSpPr/>
          <p:nvPr/>
        </p:nvSpPr>
        <p:spPr>
          <a:xfrm>
            <a:off x="4724400" y="2362200"/>
            <a:ext cx="990600" cy="6096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4" name="Oval 33"/>
          <p:cNvSpPr/>
          <p:nvPr/>
        </p:nvSpPr>
        <p:spPr>
          <a:xfrm>
            <a:off x="228600" y="1447800"/>
            <a:ext cx="762000" cy="7620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5" name="Oval 34"/>
          <p:cNvSpPr/>
          <p:nvPr/>
        </p:nvSpPr>
        <p:spPr>
          <a:xfrm>
            <a:off x="2819400" y="1295400"/>
            <a:ext cx="533400" cy="533400"/>
          </a:xfrm>
          <a:prstGeom prst="ellipse">
            <a:avLst/>
          </a:prstGeom>
          <a:noFill/>
          <a:ln w="22225" cap="flat" cmpd="sng" algn="ctr">
            <a:solidFill>
              <a:srgbClr val="FFFFFF"/>
            </a:solidFill>
            <a:prstDash val="solid"/>
            <a:round/>
            <a:headEnd type="none" w="med" len="med"/>
            <a:tailEnd type="none" w="med" len="med"/>
          </a:ln>
          <a:effectLst>
            <a:glow rad="50800">
              <a:srgbClr val="000000">
                <a:alpha val="60000"/>
              </a:srgbClr>
            </a:glow>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36" name="Text Box 2056"/>
          <p:cNvSpPr txBox="1">
            <a:spLocks noChangeArrowheads="1"/>
          </p:cNvSpPr>
          <p:nvPr/>
        </p:nvSpPr>
        <p:spPr bwMode="auto">
          <a:xfrm>
            <a:off x="2819400" y="873204"/>
            <a:ext cx="1802096"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Beitin (Bethel?)</a:t>
            </a:r>
          </a:p>
        </p:txBody>
      </p:sp>
    </p:spTree>
    <p:extLst>
      <p:ext uri="{BB962C8B-B14F-4D97-AF65-F5344CB8AC3E}">
        <p14:creationId xmlns:p14="http://schemas.microsoft.com/office/powerpoint/2010/main" val="1709354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zpah, Tell en-Nasbeh, view south with Jerusalem airport, tbs983198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108192"/>
          </a:xfrm>
          <a:prstGeom prst="rect">
            <a:avLst/>
          </a:prstGeom>
        </p:spPr>
      </p:pic>
      <p:sp>
        <p:nvSpPr>
          <p:cNvPr id="2" name="Text Placeholder 1"/>
          <p:cNvSpPr>
            <a:spLocks noGrp="1"/>
          </p:cNvSpPr>
          <p:nvPr>
            <p:ph type="body" sz="quarter" idx="10"/>
          </p:nvPr>
        </p:nvSpPr>
        <p:spPr/>
        <p:txBody>
          <a:bodyPr/>
          <a:lstStyle/>
          <a:p>
            <a:r>
              <a:rPr lang="en-US" dirty="0"/>
              <a:t>Ramah, modern </a:t>
            </a:r>
            <a:r>
              <a:rPr lang="en-US" dirty="0" err="1"/>
              <a:t>er</a:t>
            </a:r>
            <a:r>
              <a:rPr lang="en-US" dirty="0"/>
              <a:t>-Ram (from the north)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1291988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zpah, Tell en-Nasbeh, view south with Jerusalem airport, tbs983198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108192"/>
          </a:xfrm>
          <a:prstGeom prst="rect">
            <a:avLst/>
          </a:prstGeom>
        </p:spPr>
      </p:pic>
      <p:sp>
        <p:nvSpPr>
          <p:cNvPr id="2" name="Text Placeholder 1"/>
          <p:cNvSpPr>
            <a:spLocks noGrp="1"/>
          </p:cNvSpPr>
          <p:nvPr>
            <p:ph type="body" sz="quarter" idx="10"/>
          </p:nvPr>
        </p:nvSpPr>
        <p:spPr/>
        <p:txBody>
          <a:bodyPr/>
          <a:lstStyle/>
          <a:p>
            <a:r>
              <a:rPr lang="en-US" dirty="0"/>
              <a:t>Ramah, modern </a:t>
            </a:r>
            <a:r>
              <a:rPr lang="en-US" dirty="0" err="1"/>
              <a:t>er</a:t>
            </a:r>
            <a:r>
              <a:rPr lang="en-US" dirty="0"/>
              <a:t>-Ram (from the north)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
        <p:nvSpPr>
          <p:cNvPr id="15" name="Text Box 15"/>
          <p:cNvSpPr txBox="1">
            <a:spLocks noChangeArrowheads="1"/>
          </p:cNvSpPr>
          <p:nvPr/>
        </p:nvSpPr>
        <p:spPr bwMode="auto">
          <a:xfrm>
            <a:off x="1218423" y="2514600"/>
            <a:ext cx="91082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Ramah</a:t>
            </a:r>
          </a:p>
        </p:txBody>
      </p:sp>
      <p:sp>
        <p:nvSpPr>
          <p:cNvPr id="16" name="Line 8"/>
          <p:cNvSpPr>
            <a:spLocks noChangeShapeType="1"/>
          </p:cNvSpPr>
          <p:nvPr/>
        </p:nvSpPr>
        <p:spPr bwMode="auto">
          <a:xfrm flipH="1">
            <a:off x="3809998" y="2781300"/>
            <a:ext cx="198119" cy="2667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7" name="Text Box 15"/>
          <p:cNvSpPr txBox="1">
            <a:spLocks noChangeArrowheads="1"/>
          </p:cNvSpPr>
          <p:nvPr/>
        </p:nvSpPr>
        <p:spPr bwMode="auto">
          <a:xfrm>
            <a:off x="3881443" y="2409767"/>
            <a:ext cx="92685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Gibeah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9" name="Line 8"/>
          <p:cNvSpPr>
            <a:spLocks noChangeShapeType="1"/>
          </p:cNvSpPr>
          <p:nvPr/>
        </p:nvSpPr>
        <p:spPr bwMode="auto">
          <a:xfrm>
            <a:off x="3276600" y="2286000"/>
            <a:ext cx="2286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0" name="Text Box 15"/>
          <p:cNvSpPr txBox="1">
            <a:spLocks noChangeArrowheads="1"/>
          </p:cNvSpPr>
          <p:nvPr/>
        </p:nvSpPr>
        <p:spPr bwMode="auto">
          <a:xfrm>
            <a:off x="1621174" y="1866900"/>
            <a:ext cx="269016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Mt. of Olives, Jerusalem</a:t>
            </a:r>
          </a:p>
        </p:txBody>
      </p:sp>
      <p:sp>
        <p:nvSpPr>
          <p:cNvPr id="12" name="Line 8"/>
          <p:cNvSpPr>
            <a:spLocks noChangeShapeType="1"/>
          </p:cNvSpPr>
          <p:nvPr/>
        </p:nvSpPr>
        <p:spPr bwMode="auto">
          <a:xfrm>
            <a:off x="1900650" y="2871788"/>
            <a:ext cx="228600" cy="23574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111998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PLBL\HVHL - the 1900s\01 Northern Palestine\Benjamin\Ramah of Benjamin, modern er-Ram, mat0104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125"/>
          <a:stretch/>
        </p:blipFill>
        <p:spPr bwMode="auto">
          <a:xfrm>
            <a:off x="0" y="365760"/>
            <a:ext cx="9144000" cy="6492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Ramah of Benjamin, modern </a:t>
            </a:r>
            <a:r>
              <a:rPr lang="en-US" dirty="0" err="1"/>
              <a:t>er</a:t>
            </a:r>
            <a:r>
              <a:rPr lang="en-US" dirty="0"/>
              <a:t>-Ram</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1592855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ah tell aerial from north, tbs108149900-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032"/>
            <a:ext cx="9144000" cy="6345936"/>
          </a:xfrm>
          <a:prstGeom prst="rect">
            <a:avLst/>
          </a:prstGeom>
        </p:spPr>
      </p:pic>
      <p:sp>
        <p:nvSpPr>
          <p:cNvPr id="2" name="Text Placeholder 1"/>
          <p:cNvSpPr>
            <a:spLocks noGrp="1"/>
          </p:cNvSpPr>
          <p:nvPr>
            <p:ph type="body" sz="quarter" idx="10"/>
          </p:nvPr>
        </p:nvSpPr>
        <p:spPr/>
        <p:txBody>
          <a:bodyPr/>
          <a:lstStyle/>
          <a:p>
            <a:r>
              <a:rPr lang="en-US" dirty="0"/>
              <a:t>Ramah, modern </a:t>
            </a:r>
            <a:r>
              <a:rPr lang="en-US" dirty="0" err="1"/>
              <a:t>er</a:t>
            </a:r>
            <a:r>
              <a:rPr lang="en-US" dirty="0"/>
              <a:t>-Ram (aerial view from the north)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1010264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Ramah, modern </a:t>
            </a:r>
            <a:r>
              <a:rPr lang="en-US" dirty="0" err="1"/>
              <a:t>er</a:t>
            </a:r>
            <a:r>
              <a:rPr lang="en-US" dirty="0"/>
              <a:t>-Ram (from the east)</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She sat under the palm tree of Deborah between Ramah and Bethel in . . . Ephraim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285192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Ramah, modern </a:t>
            </a:r>
            <a:r>
              <a:rPr lang="en-US" dirty="0" err="1"/>
              <a:t>er</a:t>
            </a:r>
            <a:r>
              <a:rPr lang="en-US" dirty="0"/>
              <a:t>-Ram (aerial view from the north)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pic>
        <p:nvPicPr>
          <p:cNvPr id="7" name="Picture 6" descr="A picture containing nature, valley&#10;&#10;Description generated with very high confidence">
            <a:extLst>
              <a:ext uri="{FF2B5EF4-FFF2-40B4-BE49-F238E27FC236}">
                <a16:creationId xmlns:a16="http://schemas.microsoft.com/office/drawing/2014/main" id="{18C92A51-616F-4537-A89B-6C95B781D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Tree>
    <p:extLst>
      <p:ext uri="{BB962C8B-B14F-4D97-AF65-F5344CB8AC3E}">
        <p14:creationId xmlns:p14="http://schemas.microsoft.com/office/powerpoint/2010/main" val="414132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59" r="10386"/>
          <a:stretch/>
        </p:blipFill>
        <p:spPr bwMode="auto">
          <a:xfrm>
            <a:off x="0" y="365760"/>
            <a:ext cx="9144000" cy="615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err="1"/>
              <a:t>Beitin</a:t>
            </a:r>
            <a:r>
              <a:rPr lang="en-US" dirty="0"/>
              <a:t>, a possible location of Bethel (aerial view from the northwest)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3964436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thel excavation, 1954, Canaanite houses, mat13005.jpg"/>
          <p:cNvPicPr>
            <a:picLocks noChangeAspect="1"/>
          </p:cNvPicPr>
          <p:nvPr/>
        </p:nvPicPr>
        <p:blipFill rotWithShape="1">
          <a:blip r:embed="rId3">
            <a:extLst>
              <a:ext uri="{28A0092B-C50C-407E-A947-70E740481C1C}">
                <a14:useLocalDpi xmlns:a14="http://schemas.microsoft.com/office/drawing/2010/main" val="0"/>
              </a:ext>
            </a:extLst>
          </a:blip>
          <a:srcRect r="1887"/>
          <a:stretch/>
        </p:blipFill>
        <p:spPr>
          <a:xfrm>
            <a:off x="0" y="228952"/>
            <a:ext cx="9144000" cy="6281576"/>
          </a:xfrm>
          <a:prstGeom prst="rect">
            <a:avLst/>
          </a:prstGeom>
        </p:spPr>
      </p:pic>
      <p:sp>
        <p:nvSpPr>
          <p:cNvPr id="2" name="Text Placeholder 1"/>
          <p:cNvSpPr>
            <a:spLocks noGrp="1"/>
          </p:cNvSpPr>
          <p:nvPr>
            <p:ph type="body" sz="quarter" idx="10"/>
          </p:nvPr>
        </p:nvSpPr>
        <p:spPr/>
        <p:txBody>
          <a:bodyPr/>
          <a:lstStyle/>
          <a:p>
            <a:r>
              <a:rPr lang="en-US" dirty="0"/>
              <a:t>Canaanite houses at Beitin, a possible location of Bethel </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2461506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PLBL\HVHL - the 1900s\01 Northern Palestine\Ephraim and Manasseh\Bethel excavation, 1954, house from Judges period, mat13006.jpg"/>
          <p:cNvPicPr>
            <a:picLocks noChangeAspect="1" noChangeArrowheads="1"/>
          </p:cNvPicPr>
          <p:nvPr/>
        </p:nvPicPr>
        <p:blipFill rotWithShape="1">
          <a:blip r:embed="rId3">
            <a:extLst>
              <a:ext uri="{28A0092B-C50C-407E-A947-70E740481C1C}">
                <a14:useLocalDpi xmlns:a14="http://schemas.microsoft.com/office/drawing/2010/main" val="0"/>
              </a:ext>
            </a:extLst>
          </a:blip>
          <a:srcRect l="378" r="1324" b="6568"/>
          <a:stretch/>
        </p:blipFill>
        <p:spPr bwMode="auto">
          <a:xfrm>
            <a:off x="0" y="105651"/>
            <a:ext cx="9144000" cy="6752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House from the Judges period at Beitin, a possible location of Bethel </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39490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6745" t="31941" r="25337" b="25787"/>
          <a:stretch/>
        </p:blipFill>
        <p:spPr>
          <a:xfrm>
            <a:off x="737937" y="219088"/>
            <a:ext cx="7668126" cy="6419824"/>
          </a:xfrm>
          <a:prstGeom prst="rect">
            <a:avLst/>
          </a:prstGeom>
        </p:spPr>
      </p:pic>
      <p:sp>
        <p:nvSpPr>
          <p:cNvPr id="3" name="Text Placeholder 2"/>
          <p:cNvSpPr>
            <a:spLocks noGrp="1"/>
          </p:cNvSpPr>
          <p:nvPr>
            <p:ph type="body" sz="quarter" idx="10"/>
          </p:nvPr>
        </p:nvSpPr>
        <p:spPr/>
        <p:txBody>
          <a:bodyPr/>
          <a:lstStyle/>
          <a:p>
            <a:r>
              <a:rPr lang="en-US" dirty="0"/>
              <a:t>Cuneiform letter to Jabin-</a:t>
            </a:r>
            <a:r>
              <a:rPr lang="en-US" dirty="0" err="1"/>
              <a:t>Addu</a:t>
            </a:r>
            <a:r>
              <a:rPr lang="en-US" dirty="0"/>
              <a:t> king of Hazor, discovered at Hazor, 18th–17th centuries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1051899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El-</a:t>
            </a:r>
            <a:r>
              <a:rPr lang="en-US" dirty="0" err="1"/>
              <a:t>Bireh</a:t>
            </a:r>
            <a:r>
              <a:rPr lang="en-US" dirty="0"/>
              <a:t> (Ras et-</a:t>
            </a:r>
            <a:r>
              <a:rPr lang="en-US" dirty="0" err="1"/>
              <a:t>Tahuneh</a:t>
            </a:r>
            <a:r>
              <a:rPr lang="en-US" dirty="0"/>
              <a:t>), a possible location of Bethel (aerial view from the northwest)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1979034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PLBL\02 Samaria and the Center\Bethel-Ai\El-Bireh, Ras et-Tahuneh, from south, tb122201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El-</a:t>
            </a:r>
            <a:r>
              <a:rPr lang="en-US" dirty="0" err="1"/>
              <a:t>Bireh</a:t>
            </a:r>
            <a:r>
              <a:rPr lang="en-US" dirty="0"/>
              <a:t> (Ras et-</a:t>
            </a:r>
            <a:r>
              <a:rPr lang="en-US" dirty="0" err="1"/>
              <a:t>Tahuneh</a:t>
            </a:r>
            <a:r>
              <a:rPr lang="en-US" dirty="0"/>
              <a:t>), a possible location of Bethel (from the south)</a:t>
            </a:r>
          </a:p>
        </p:txBody>
      </p:sp>
      <p:sp>
        <p:nvSpPr>
          <p:cNvPr id="4" name="Text Placeholder 3"/>
          <p:cNvSpPr>
            <a:spLocks noGrp="1"/>
          </p:cNvSpPr>
          <p:nvPr>
            <p:ph type="body" sz="quarter" idx="12"/>
          </p:nvPr>
        </p:nvSpPr>
        <p:spPr/>
        <p:txBody>
          <a:bodyPr/>
          <a:lstStyle/>
          <a:p>
            <a:r>
              <a:rPr lang="en-US" dirty="0"/>
              <a:t>4:5</a:t>
            </a:r>
          </a:p>
        </p:txBody>
      </p:sp>
      <p:sp>
        <p:nvSpPr>
          <p:cNvPr id="2" name="Title 1"/>
          <p:cNvSpPr>
            <a:spLocks noGrp="1"/>
          </p:cNvSpPr>
          <p:nvPr>
            <p:ph type="title"/>
          </p:nvPr>
        </p:nvSpPr>
        <p:spPr/>
        <p:txBody>
          <a:bodyPr/>
          <a:lstStyle/>
          <a:p>
            <a:r>
              <a:rPr lang="en-US" dirty="0"/>
              <a:t>She sat under the palm tree of Deborah between Ramah and Bethel in . . . Ephraim</a:t>
            </a:r>
          </a:p>
        </p:txBody>
      </p:sp>
    </p:spTree>
    <p:extLst>
      <p:ext uri="{BB962C8B-B14F-4D97-AF65-F5344CB8AC3E}">
        <p14:creationId xmlns:p14="http://schemas.microsoft.com/office/powerpoint/2010/main" val="1425948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PLBL\18 Signs of the Holy Land\Biblical People\Judges\Barak street sign in Jerusalem, tb0724047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698"/>
            <a:ext cx="9144000" cy="6080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“Barak Street” sign in Jerusalem</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Tree>
    <p:extLst>
      <p:ext uri="{BB962C8B-B14F-4D97-AF65-F5344CB8AC3E}">
        <p14:creationId xmlns:p14="http://schemas.microsoft.com/office/powerpoint/2010/main" val="493784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“Naphtali Street” sign in Jerusalem</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8601"/>
            <a:ext cx="9144000" cy="6080798"/>
          </a:xfrm>
          <a:prstGeom prst="rect">
            <a:avLst/>
          </a:prstGeom>
        </p:spPr>
      </p:pic>
    </p:spTree>
    <p:extLst>
      <p:ext uri="{BB962C8B-B14F-4D97-AF65-F5344CB8AC3E}">
        <p14:creationId xmlns:p14="http://schemas.microsoft.com/office/powerpoint/2010/main" val="488990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LBL\01 Galilee and the North\Sea of Galilee-West Side\Kedesh-naphtali from northwest, tb033005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836"/>
            <a:ext cx="9144741" cy="6859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Kedesh of Naphtali, modern Khirbet </a:t>
            </a:r>
            <a:r>
              <a:rPr lang="en-US" dirty="0" err="1"/>
              <a:t>Qedish</a:t>
            </a:r>
            <a:r>
              <a:rPr lang="en-US" dirty="0"/>
              <a:t> (from the northwest)</a:t>
            </a:r>
          </a:p>
        </p:txBody>
      </p:sp>
      <p:sp>
        <p:nvSpPr>
          <p:cNvPr id="8" name="Text Placeholder 7"/>
          <p:cNvSpPr>
            <a:spLocks noGrp="1"/>
          </p:cNvSpPr>
          <p:nvPr>
            <p:ph type="body" sz="quarter" idx="12"/>
          </p:nvPr>
        </p:nvSpPr>
        <p:spPr/>
        <p:txBody>
          <a:bodyPr/>
          <a:lstStyle/>
          <a:p>
            <a:r>
              <a:rPr lang="en-US"/>
              <a:t>4:6</a:t>
            </a:r>
            <a:endParaRPr lang="en-US" dirty="0"/>
          </a:p>
        </p:txBody>
      </p:sp>
      <p:sp>
        <p:nvSpPr>
          <p:cNvPr id="3" name="Title 2"/>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Tree>
    <p:extLst>
      <p:ext uri="{BB962C8B-B14F-4D97-AF65-F5344CB8AC3E}">
        <p14:creationId xmlns:p14="http://schemas.microsoft.com/office/powerpoint/2010/main" val="3432849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LBL\01 Galilee and the North\Sea of Galilee-West Side\Kedesh-naphtali from northwest, tb033005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836"/>
            <a:ext cx="9144741" cy="6859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Kedesh of Naphtali, modern Khirbet </a:t>
            </a:r>
            <a:r>
              <a:rPr lang="en-US" dirty="0" err="1"/>
              <a:t>Qedish</a:t>
            </a:r>
            <a:r>
              <a:rPr lang="en-US" dirty="0"/>
              <a:t> (from the northwest)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
        <p:nvSpPr>
          <p:cNvPr id="9" name="Oval 8"/>
          <p:cNvSpPr/>
          <p:nvPr/>
        </p:nvSpPr>
        <p:spPr>
          <a:xfrm rot="21239631">
            <a:off x="786051" y="2439648"/>
            <a:ext cx="6629400" cy="136909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244078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LBL\01 Galilee and the North\Kedesh\Kedesh from above with Mount Hermon, tb051700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278"/>
            <a:ext cx="9144741" cy="6858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Kedesh (Tell </a:t>
            </a:r>
            <a:r>
              <a:rPr lang="en-US" dirty="0" err="1"/>
              <a:t>Qades</a:t>
            </a:r>
            <a:r>
              <a:rPr lang="en-US" dirty="0"/>
              <a:t>) and Mount Hermon</a:t>
            </a:r>
          </a:p>
        </p:txBody>
      </p:sp>
      <p:sp>
        <p:nvSpPr>
          <p:cNvPr id="8" name="Text Placeholder 7"/>
          <p:cNvSpPr>
            <a:spLocks noGrp="1"/>
          </p:cNvSpPr>
          <p:nvPr>
            <p:ph type="body" sz="quarter" idx="12"/>
          </p:nvPr>
        </p:nvSpPr>
        <p:spPr/>
        <p:txBody>
          <a:bodyPr/>
          <a:lstStyle/>
          <a:p>
            <a:r>
              <a:rPr lang="en-US" dirty="0"/>
              <a:t>4:6</a:t>
            </a:r>
          </a:p>
        </p:txBody>
      </p:sp>
      <p:sp>
        <p:nvSpPr>
          <p:cNvPr id="3" name="Title 2"/>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Tree>
    <p:extLst>
      <p:ext uri="{BB962C8B-B14F-4D97-AF65-F5344CB8AC3E}">
        <p14:creationId xmlns:p14="http://schemas.microsoft.com/office/powerpoint/2010/main" val="2691714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PLBL\01 Galilee and the North\Kedesh\Kedesh from above with Mount Hermon, tb051700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278"/>
            <a:ext cx="9144741" cy="6858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Kedesh (Tell </a:t>
            </a:r>
            <a:r>
              <a:rPr lang="en-US" dirty="0" err="1"/>
              <a:t>Qades</a:t>
            </a:r>
            <a:r>
              <a:rPr lang="en-US" dirty="0"/>
              <a:t>) and Mount Hermon</a:t>
            </a:r>
          </a:p>
        </p:txBody>
      </p:sp>
      <p:sp>
        <p:nvSpPr>
          <p:cNvPr id="8" name="Text Placeholder 7"/>
          <p:cNvSpPr>
            <a:spLocks noGrp="1"/>
          </p:cNvSpPr>
          <p:nvPr>
            <p:ph type="body" sz="quarter" idx="12"/>
          </p:nvPr>
        </p:nvSpPr>
        <p:spPr/>
        <p:txBody>
          <a:bodyPr/>
          <a:lstStyle/>
          <a:p>
            <a:r>
              <a:rPr lang="en-US" dirty="0"/>
              <a:t>4:6</a:t>
            </a:r>
          </a:p>
        </p:txBody>
      </p:sp>
      <p:sp>
        <p:nvSpPr>
          <p:cNvPr id="3" name="Title 2"/>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
        <p:nvSpPr>
          <p:cNvPr id="6" name="Freeform 5"/>
          <p:cNvSpPr/>
          <p:nvPr/>
        </p:nvSpPr>
        <p:spPr>
          <a:xfrm>
            <a:off x="345195" y="3037553"/>
            <a:ext cx="8153961" cy="686902"/>
          </a:xfrm>
          <a:custGeom>
            <a:avLst/>
            <a:gdLst>
              <a:gd name="connsiteX0" fmla="*/ 7972425 w 7972425"/>
              <a:gd name="connsiteY0" fmla="*/ 209550 h 685800"/>
              <a:gd name="connsiteX1" fmla="*/ 5267325 w 7972425"/>
              <a:gd name="connsiteY1" fmla="*/ 57150 h 685800"/>
              <a:gd name="connsiteX2" fmla="*/ 3562350 w 7972425"/>
              <a:gd name="connsiteY2" fmla="*/ 0 h 685800"/>
              <a:gd name="connsiteX3" fmla="*/ 2095500 w 7972425"/>
              <a:gd name="connsiteY3" fmla="*/ 28575 h 685800"/>
              <a:gd name="connsiteX4" fmla="*/ 1447800 w 7972425"/>
              <a:gd name="connsiteY4" fmla="*/ 114300 h 685800"/>
              <a:gd name="connsiteX5" fmla="*/ 923925 w 7972425"/>
              <a:gd name="connsiteY5" fmla="*/ 190500 h 685800"/>
              <a:gd name="connsiteX6" fmla="*/ 0 w 7972425"/>
              <a:gd name="connsiteY6" fmla="*/ 371475 h 685800"/>
              <a:gd name="connsiteX7" fmla="*/ 219075 w 7972425"/>
              <a:gd name="connsiteY7" fmla="*/ 561975 h 685800"/>
              <a:gd name="connsiteX8" fmla="*/ 1581150 w 7972425"/>
              <a:gd name="connsiteY8" fmla="*/ 600075 h 685800"/>
              <a:gd name="connsiteX9" fmla="*/ 3829050 w 7972425"/>
              <a:gd name="connsiteY9" fmla="*/ 619125 h 685800"/>
              <a:gd name="connsiteX10" fmla="*/ 5781675 w 7972425"/>
              <a:gd name="connsiteY10" fmla="*/ 638175 h 685800"/>
              <a:gd name="connsiteX11" fmla="*/ 7115175 w 7972425"/>
              <a:gd name="connsiteY11" fmla="*/ 685800 h 685800"/>
              <a:gd name="connsiteX12" fmla="*/ 7600950 w 7972425"/>
              <a:gd name="connsiteY12" fmla="*/ 619125 h 685800"/>
              <a:gd name="connsiteX13" fmla="*/ 7972425 w 7972425"/>
              <a:gd name="connsiteY13" fmla="*/ 209550 h 685800"/>
              <a:gd name="connsiteX0" fmla="*/ 7972425 w 7972425"/>
              <a:gd name="connsiteY0" fmla="*/ 209550 h 685800"/>
              <a:gd name="connsiteX1" fmla="*/ 5267325 w 7972425"/>
              <a:gd name="connsiteY1" fmla="*/ 57150 h 685800"/>
              <a:gd name="connsiteX2" fmla="*/ 3562350 w 7972425"/>
              <a:gd name="connsiteY2" fmla="*/ 0 h 685800"/>
              <a:gd name="connsiteX3" fmla="*/ 2095500 w 7972425"/>
              <a:gd name="connsiteY3" fmla="*/ 28575 h 685800"/>
              <a:gd name="connsiteX4" fmla="*/ 1447800 w 7972425"/>
              <a:gd name="connsiteY4" fmla="*/ 114300 h 685800"/>
              <a:gd name="connsiteX5" fmla="*/ 923925 w 7972425"/>
              <a:gd name="connsiteY5" fmla="*/ 190500 h 685800"/>
              <a:gd name="connsiteX6" fmla="*/ 0 w 7972425"/>
              <a:gd name="connsiteY6" fmla="*/ 371475 h 685800"/>
              <a:gd name="connsiteX7" fmla="*/ 219075 w 7972425"/>
              <a:gd name="connsiteY7" fmla="*/ 561975 h 685800"/>
              <a:gd name="connsiteX8" fmla="*/ 1581150 w 7972425"/>
              <a:gd name="connsiteY8" fmla="*/ 600075 h 685800"/>
              <a:gd name="connsiteX9" fmla="*/ 3829050 w 7972425"/>
              <a:gd name="connsiteY9" fmla="*/ 619125 h 685800"/>
              <a:gd name="connsiteX10" fmla="*/ 5781675 w 7972425"/>
              <a:gd name="connsiteY10" fmla="*/ 638175 h 685800"/>
              <a:gd name="connsiteX11" fmla="*/ 7115175 w 7972425"/>
              <a:gd name="connsiteY11" fmla="*/ 685800 h 685800"/>
              <a:gd name="connsiteX12" fmla="*/ 7600950 w 7972425"/>
              <a:gd name="connsiteY12" fmla="*/ 619125 h 685800"/>
              <a:gd name="connsiteX13" fmla="*/ 7972425 w 7972425"/>
              <a:gd name="connsiteY13" fmla="*/ 209550 h 685800"/>
              <a:gd name="connsiteX0" fmla="*/ 8027280 w 8027280"/>
              <a:gd name="connsiteY0" fmla="*/ 209550 h 685800"/>
              <a:gd name="connsiteX1" fmla="*/ 5322180 w 8027280"/>
              <a:gd name="connsiteY1" fmla="*/ 57150 h 685800"/>
              <a:gd name="connsiteX2" fmla="*/ 3617205 w 8027280"/>
              <a:gd name="connsiteY2" fmla="*/ 0 h 685800"/>
              <a:gd name="connsiteX3" fmla="*/ 2150355 w 8027280"/>
              <a:gd name="connsiteY3" fmla="*/ 28575 h 685800"/>
              <a:gd name="connsiteX4" fmla="*/ 1502655 w 8027280"/>
              <a:gd name="connsiteY4" fmla="*/ 114300 h 685800"/>
              <a:gd name="connsiteX5" fmla="*/ 978780 w 8027280"/>
              <a:gd name="connsiteY5" fmla="*/ 190500 h 685800"/>
              <a:gd name="connsiteX6" fmla="*/ 54855 w 8027280"/>
              <a:gd name="connsiteY6" fmla="*/ 371475 h 685800"/>
              <a:gd name="connsiteX7" fmla="*/ 273930 w 8027280"/>
              <a:gd name="connsiteY7" fmla="*/ 561975 h 685800"/>
              <a:gd name="connsiteX8" fmla="*/ 1636005 w 8027280"/>
              <a:gd name="connsiteY8" fmla="*/ 600075 h 685800"/>
              <a:gd name="connsiteX9" fmla="*/ 3883905 w 8027280"/>
              <a:gd name="connsiteY9" fmla="*/ 619125 h 685800"/>
              <a:gd name="connsiteX10" fmla="*/ 5836530 w 8027280"/>
              <a:gd name="connsiteY10" fmla="*/ 638175 h 685800"/>
              <a:gd name="connsiteX11" fmla="*/ 7170030 w 8027280"/>
              <a:gd name="connsiteY11" fmla="*/ 685800 h 685800"/>
              <a:gd name="connsiteX12" fmla="*/ 7655805 w 8027280"/>
              <a:gd name="connsiteY12" fmla="*/ 619125 h 685800"/>
              <a:gd name="connsiteX13" fmla="*/ 8027280 w 8027280"/>
              <a:gd name="connsiteY13" fmla="*/ 209550 h 685800"/>
              <a:gd name="connsiteX0" fmla="*/ 8027280 w 8027280"/>
              <a:gd name="connsiteY0" fmla="*/ 210472 h 686722"/>
              <a:gd name="connsiteX1" fmla="*/ 5322180 w 8027280"/>
              <a:gd name="connsiteY1" fmla="*/ 58072 h 686722"/>
              <a:gd name="connsiteX2" fmla="*/ 3617205 w 8027280"/>
              <a:gd name="connsiteY2" fmla="*/ 922 h 686722"/>
              <a:gd name="connsiteX3" fmla="*/ 2150355 w 8027280"/>
              <a:gd name="connsiteY3" fmla="*/ 29497 h 686722"/>
              <a:gd name="connsiteX4" fmla="*/ 1502655 w 8027280"/>
              <a:gd name="connsiteY4" fmla="*/ 115222 h 686722"/>
              <a:gd name="connsiteX5" fmla="*/ 978780 w 8027280"/>
              <a:gd name="connsiteY5" fmla="*/ 191422 h 686722"/>
              <a:gd name="connsiteX6" fmla="*/ 54855 w 8027280"/>
              <a:gd name="connsiteY6" fmla="*/ 372397 h 686722"/>
              <a:gd name="connsiteX7" fmla="*/ 273930 w 8027280"/>
              <a:gd name="connsiteY7" fmla="*/ 562897 h 686722"/>
              <a:gd name="connsiteX8" fmla="*/ 1636005 w 8027280"/>
              <a:gd name="connsiteY8" fmla="*/ 600997 h 686722"/>
              <a:gd name="connsiteX9" fmla="*/ 3883905 w 8027280"/>
              <a:gd name="connsiteY9" fmla="*/ 620047 h 686722"/>
              <a:gd name="connsiteX10" fmla="*/ 5836530 w 8027280"/>
              <a:gd name="connsiteY10" fmla="*/ 639097 h 686722"/>
              <a:gd name="connsiteX11" fmla="*/ 7170030 w 8027280"/>
              <a:gd name="connsiteY11" fmla="*/ 686722 h 686722"/>
              <a:gd name="connsiteX12" fmla="*/ 7655805 w 8027280"/>
              <a:gd name="connsiteY12" fmla="*/ 620047 h 686722"/>
              <a:gd name="connsiteX13" fmla="*/ 8027280 w 8027280"/>
              <a:gd name="connsiteY13" fmla="*/ 210472 h 686722"/>
              <a:gd name="connsiteX0" fmla="*/ 8027280 w 8153961"/>
              <a:gd name="connsiteY0" fmla="*/ 210472 h 686722"/>
              <a:gd name="connsiteX1" fmla="*/ 5322180 w 8153961"/>
              <a:gd name="connsiteY1" fmla="*/ 58072 h 686722"/>
              <a:gd name="connsiteX2" fmla="*/ 3617205 w 8153961"/>
              <a:gd name="connsiteY2" fmla="*/ 922 h 686722"/>
              <a:gd name="connsiteX3" fmla="*/ 2150355 w 8153961"/>
              <a:gd name="connsiteY3" fmla="*/ 29497 h 686722"/>
              <a:gd name="connsiteX4" fmla="*/ 1502655 w 8153961"/>
              <a:gd name="connsiteY4" fmla="*/ 115222 h 686722"/>
              <a:gd name="connsiteX5" fmla="*/ 978780 w 8153961"/>
              <a:gd name="connsiteY5" fmla="*/ 191422 h 686722"/>
              <a:gd name="connsiteX6" fmla="*/ 54855 w 8153961"/>
              <a:gd name="connsiteY6" fmla="*/ 372397 h 686722"/>
              <a:gd name="connsiteX7" fmla="*/ 273930 w 8153961"/>
              <a:gd name="connsiteY7" fmla="*/ 562897 h 686722"/>
              <a:gd name="connsiteX8" fmla="*/ 1636005 w 8153961"/>
              <a:gd name="connsiteY8" fmla="*/ 600997 h 686722"/>
              <a:gd name="connsiteX9" fmla="*/ 3883905 w 8153961"/>
              <a:gd name="connsiteY9" fmla="*/ 620047 h 686722"/>
              <a:gd name="connsiteX10" fmla="*/ 5836530 w 8153961"/>
              <a:gd name="connsiteY10" fmla="*/ 639097 h 686722"/>
              <a:gd name="connsiteX11" fmla="*/ 7170030 w 8153961"/>
              <a:gd name="connsiteY11" fmla="*/ 686722 h 686722"/>
              <a:gd name="connsiteX12" fmla="*/ 7655805 w 8153961"/>
              <a:gd name="connsiteY12" fmla="*/ 620047 h 686722"/>
              <a:gd name="connsiteX13" fmla="*/ 8027280 w 8153961"/>
              <a:gd name="connsiteY13" fmla="*/ 210472 h 686722"/>
              <a:gd name="connsiteX0" fmla="*/ 8027280 w 8153961"/>
              <a:gd name="connsiteY0" fmla="*/ 210472 h 686902"/>
              <a:gd name="connsiteX1" fmla="*/ 5322180 w 8153961"/>
              <a:gd name="connsiteY1" fmla="*/ 58072 h 686902"/>
              <a:gd name="connsiteX2" fmla="*/ 3617205 w 8153961"/>
              <a:gd name="connsiteY2" fmla="*/ 922 h 686902"/>
              <a:gd name="connsiteX3" fmla="*/ 2150355 w 8153961"/>
              <a:gd name="connsiteY3" fmla="*/ 29497 h 686902"/>
              <a:gd name="connsiteX4" fmla="*/ 1502655 w 8153961"/>
              <a:gd name="connsiteY4" fmla="*/ 115222 h 686902"/>
              <a:gd name="connsiteX5" fmla="*/ 978780 w 8153961"/>
              <a:gd name="connsiteY5" fmla="*/ 191422 h 686902"/>
              <a:gd name="connsiteX6" fmla="*/ 54855 w 8153961"/>
              <a:gd name="connsiteY6" fmla="*/ 372397 h 686902"/>
              <a:gd name="connsiteX7" fmla="*/ 273930 w 8153961"/>
              <a:gd name="connsiteY7" fmla="*/ 562897 h 686902"/>
              <a:gd name="connsiteX8" fmla="*/ 1636005 w 8153961"/>
              <a:gd name="connsiteY8" fmla="*/ 600997 h 686902"/>
              <a:gd name="connsiteX9" fmla="*/ 3883905 w 8153961"/>
              <a:gd name="connsiteY9" fmla="*/ 620047 h 686902"/>
              <a:gd name="connsiteX10" fmla="*/ 5836530 w 8153961"/>
              <a:gd name="connsiteY10" fmla="*/ 639097 h 686902"/>
              <a:gd name="connsiteX11" fmla="*/ 7170030 w 8153961"/>
              <a:gd name="connsiteY11" fmla="*/ 686722 h 686902"/>
              <a:gd name="connsiteX12" fmla="*/ 7655805 w 8153961"/>
              <a:gd name="connsiteY12" fmla="*/ 620047 h 686902"/>
              <a:gd name="connsiteX13" fmla="*/ 8027280 w 8153961"/>
              <a:gd name="connsiteY13" fmla="*/ 210472 h 68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53961" h="686902">
                <a:moveTo>
                  <a:pt x="8027280" y="210472"/>
                </a:moveTo>
                <a:lnTo>
                  <a:pt x="5322180" y="58072"/>
                </a:lnTo>
                <a:lnTo>
                  <a:pt x="3617205" y="922"/>
                </a:lnTo>
                <a:cubicBezTo>
                  <a:pt x="3088568" y="-3840"/>
                  <a:pt x="2502780" y="10447"/>
                  <a:pt x="2150355" y="29497"/>
                </a:cubicBezTo>
                <a:cubicBezTo>
                  <a:pt x="1797930" y="48547"/>
                  <a:pt x="1697918" y="88235"/>
                  <a:pt x="1502655" y="115222"/>
                </a:cubicBezTo>
                <a:lnTo>
                  <a:pt x="978780" y="191422"/>
                </a:lnTo>
                <a:cubicBezTo>
                  <a:pt x="737480" y="234284"/>
                  <a:pt x="172330" y="310484"/>
                  <a:pt x="54855" y="372397"/>
                </a:cubicBezTo>
                <a:cubicBezTo>
                  <a:pt x="-62620" y="434310"/>
                  <a:pt x="7769" y="555452"/>
                  <a:pt x="273930" y="562897"/>
                </a:cubicBezTo>
                <a:lnTo>
                  <a:pt x="1636005" y="600997"/>
                </a:lnTo>
                <a:lnTo>
                  <a:pt x="3883905" y="620047"/>
                </a:lnTo>
                <a:lnTo>
                  <a:pt x="5836530" y="639097"/>
                </a:lnTo>
                <a:cubicBezTo>
                  <a:pt x="6384217" y="650209"/>
                  <a:pt x="6866818" y="689897"/>
                  <a:pt x="7170030" y="686722"/>
                </a:cubicBezTo>
                <a:cubicBezTo>
                  <a:pt x="7473242" y="683547"/>
                  <a:pt x="7512930" y="699422"/>
                  <a:pt x="7655805" y="620047"/>
                </a:cubicBezTo>
                <a:cubicBezTo>
                  <a:pt x="7798680" y="540672"/>
                  <a:pt x="8416217" y="304134"/>
                  <a:pt x="8027280" y="210472"/>
                </a:cubicBezTo>
                <a:close/>
              </a:path>
            </a:pathLst>
          </a:cu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190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PLBL\01 Galilee and the North\Kedesh\Kedesh from west, tb0328079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Kedesh, modern Tell </a:t>
            </a:r>
            <a:r>
              <a:rPr lang="en-US" dirty="0" err="1"/>
              <a:t>Qades</a:t>
            </a:r>
            <a:r>
              <a:rPr lang="en-US" dirty="0"/>
              <a:t> (from the 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Tree>
    <p:extLst>
      <p:ext uri="{BB962C8B-B14F-4D97-AF65-F5344CB8AC3E}">
        <p14:creationId xmlns:p14="http://schemas.microsoft.com/office/powerpoint/2010/main" val="2755862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PLBL\01 Galilee and the North\Kedesh\Kedesh from northwest, tb03280796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4"/>
          <a:stretch/>
        </p:blipFill>
        <p:spPr bwMode="auto">
          <a:xfrm>
            <a:off x="0" y="364981"/>
            <a:ext cx="9144000" cy="612803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Kedesh, modern Tell </a:t>
            </a:r>
            <a:r>
              <a:rPr lang="en-US" dirty="0" err="1"/>
              <a:t>Qades</a:t>
            </a:r>
            <a:r>
              <a:rPr lang="en-US" dirty="0"/>
              <a:t> (from the northwest)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Tree>
    <p:extLst>
      <p:ext uri="{BB962C8B-B14F-4D97-AF65-F5344CB8AC3E}">
        <p14:creationId xmlns:p14="http://schemas.microsoft.com/office/powerpoint/2010/main" val="158608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53"/>
          <a:stretch/>
        </p:blipFill>
        <p:spPr>
          <a:xfrm>
            <a:off x="0" y="22523"/>
            <a:ext cx="9144000" cy="6812954"/>
          </a:xfrm>
          <a:prstGeom prst="rect">
            <a:avLst/>
          </a:prstGeom>
        </p:spPr>
      </p:pic>
      <p:sp>
        <p:nvSpPr>
          <p:cNvPr id="3" name="Text Placeholder 2"/>
          <p:cNvSpPr>
            <a:spLocks noGrp="1"/>
          </p:cNvSpPr>
          <p:nvPr>
            <p:ph type="body" sz="quarter" idx="10"/>
          </p:nvPr>
        </p:nvSpPr>
        <p:spPr/>
        <p:txBody>
          <a:bodyPr/>
          <a:lstStyle/>
          <a:p>
            <a:r>
              <a:rPr lang="en-US" dirty="0"/>
              <a:t>Ramses II’s list of cities on the Great Hypostyle Hall at the Karnak Temple, 13th century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27449341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LBL\01 Galilee and the North\Kedesh\Trees and flowers at Kedesh, tb0328079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367910"/>
            <a:ext cx="9144741" cy="6122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Trees and flowers at Kedesh (Tell </a:t>
            </a:r>
            <a:r>
              <a:rPr lang="en-US" dirty="0" err="1"/>
              <a:t>Qades</a:t>
            </a:r>
            <a:r>
              <a:rPr lang="en-US" dirty="0"/>
              <a:t>)</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spTree>
    <p:extLst>
      <p:ext uri="{BB962C8B-B14F-4D97-AF65-F5344CB8AC3E}">
        <p14:creationId xmlns:p14="http://schemas.microsoft.com/office/powerpoint/2010/main" val="2613685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Tel Kedesh near Megiddo</a:t>
            </a:r>
          </a:p>
        </p:txBody>
      </p:sp>
      <p:sp>
        <p:nvSpPr>
          <p:cNvPr id="4" name="Text Placeholder 3"/>
          <p:cNvSpPr>
            <a:spLocks noGrp="1"/>
          </p:cNvSpPr>
          <p:nvPr>
            <p:ph type="body" sz="quarter" idx="12"/>
          </p:nvPr>
        </p:nvSpPr>
        <p:spPr/>
        <p:txBody>
          <a:bodyPr/>
          <a:lstStyle/>
          <a:p>
            <a:r>
              <a:rPr lang="en-US" dirty="0"/>
              <a:t>4:6</a:t>
            </a:r>
          </a:p>
        </p:txBody>
      </p:sp>
      <p:sp>
        <p:nvSpPr>
          <p:cNvPr id="2" name="Title 1"/>
          <p:cNvSpPr>
            <a:spLocks noGrp="1"/>
          </p:cNvSpPr>
          <p:nvPr>
            <p:ph type="title"/>
          </p:nvPr>
        </p:nvSpPr>
        <p:spPr/>
        <p:txBody>
          <a:bodyPr/>
          <a:lstStyle/>
          <a:p>
            <a:r>
              <a:rPr lang="en-US" dirty="0"/>
              <a:t>She sent and called Barak the son of </a:t>
            </a:r>
            <a:r>
              <a:rPr lang="en-US" dirty="0" err="1"/>
              <a:t>Abinoam</a:t>
            </a:r>
            <a:r>
              <a:rPr lang="en-US" dirty="0"/>
              <a:t> from Kedesh of Naphtali</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247"/>
            <a:ext cx="9144000" cy="6121506"/>
          </a:xfrm>
          <a:prstGeom prst="rect">
            <a:avLst/>
          </a:prstGeom>
        </p:spPr>
      </p:pic>
    </p:spTree>
    <p:extLst>
      <p:ext uri="{BB962C8B-B14F-4D97-AF65-F5344CB8AC3E}">
        <p14:creationId xmlns:p14="http://schemas.microsoft.com/office/powerpoint/2010/main" val="4249805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80" y="359997"/>
            <a:ext cx="6578440" cy="615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Silver amulet mentioning “Yahweh,” from Ketef Hinnom in Jerusalem, circa 600 BC</a:t>
            </a:r>
          </a:p>
        </p:txBody>
      </p:sp>
      <p:sp>
        <p:nvSpPr>
          <p:cNvPr id="3" name="Text Placeholder 2"/>
          <p:cNvSpPr>
            <a:spLocks noGrp="1"/>
          </p:cNvSpPr>
          <p:nvPr>
            <p:ph type="body" sz="quarter" idx="12"/>
          </p:nvPr>
        </p:nvSpPr>
        <p:spPr/>
        <p:txBody>
          <a:bodyPr/>
          <a:lstStyle/>
          <a:p>
            <a:r>
              <a:rPr lang="en-US" dirty="0"/>
              <a:t>4:6</a:t>
            </a:r>
          </a:p>
        </p:txBody>
      </p:sp>
      <p:sp>
        <p:nvSpPr>
          <p:cNvPr id="4" name="Title 3"/>
          <p:cNvSpPr>
            <a:spLocks noGrp="1"/>
          </p:cNvSpPr>
          <p:nvPr>
            <p:ph type="title"/>
          </p:nvPr>
        </p:nvSpPr>
        <p:spPr/>
        <p:txBody>
          <a:bodyPr/>
          <a:lstStyle/>
          <a:p>
            <a:r>
              <a:rPr lang="en-US" dirty="0"/>
              <a:t>Has not Yahweh, the God of Israel commanded you</a:t>
            </a:r>
          </a:p>
        </p:txBody>
      </p:sp>
    </p:spTree>
    <p:extLst>
      <p:ext uri="{BB962C8B-B14F-4D97-AF65-F5344CB8AC3E}">
        <p14:creationId xmlns:p14="http://schemas.microsoft.com/office/powerpoint/2010/main" val="3315257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780" y="359997"/>
            <a:ext cx="6578440" cy="615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Silver amulet mentioning “Yahweh,” from Ketef Hinnom in Jerusalem, circa 600 BC</a:t>
            </a:r>
          </a:p>
        </p:txBody>
      </p:sp>
      <p:sp>
        <p:nvSpPr>
          <p:cNvPr id="3" name="Text Placeholder 2"/>
          <p:cNvSpPr>
            <a:spLocks noGrp="1"/>
          </p:cNvSpPr>
          <p:nvPr>
            <p:ph type="body" sz="quarter" idx="12"/>
          </p:nvPr>
        </p:nvSpPr>
        <p:spPr/>
        <p:txBody>
          <a:bodyPr/>
          <a:lstStyle/>
          <a:p>
            <a:r>
              <a:rPr lang="en-US" dirty="0"/>
              <a:t>4:6</a:t>
            </a:r>
          </a:p>
        </p:txBody>
      </p:sp>
      <p:sp>
        <p:nvSpPr>
          <p:cNvPr id="4" name="Title 3"/>
          <p:cNvSpPr>
            <a:spLocks noGrp="1"/>
          </p:cNvSpPr>
          <p:nvPr>
            <p:ph type="title"/>
          </p:nvPr>
        </p:nvSpPr>
        <p:spPr/>
        <p:txBody>
          <a:bodyPr/>
          <a:lstStyle/>
          <a:p>
            <a:r>
              <a:rPr lang="en-US" dirty="0"/>
              <a:t>Has not Yahweh, the God of Israel commanded you</a:t>
            </a:r>
          </a:p>
        </p:txBody>
      </p:sp>
      <p:sp>
        <p:nvSpPr>
          <p:cNvPr id="6" name="Freeform 5"/>
          <p:cNvSpPr/>
          <p:nvPr/>
        </p:nvSpPr>
        <p:spPr>
          <a:xfrm>
            <a:off x="4410075" y="2185988"/>
            <a:ext cx="184150" cy="392112"/>
          </a:xfrm>
          <a:custGeom>
            <a:avLst/>
            <a:gdLst>
              <a:gd name="connsiteX0" fmla="*/ 127000 w 184150"/>
              <a:gd name="connsiteY0" fmla="*/ 0 h 368300"/>
              <a:gd name="connsiteX1" fmla="*/ 0 w 184150"/>
              <a:gd name="connsiteY1" fmla="*/ 120650 h 368300"/>
              <a:gd name="connsiteX2" fmla="*/ 184150 w 184150"/>
              <a:gd name="connsiteY2" fmla="*/ 47625 h 368300"/>
              <a:gd name="connsiteX3" fmla="*/ 38100 w 184150"/>
              <a:gd name="connsiteY3" fmla="*/ 184150 h 368300"/>
              <a:gd name="connsiteX4" fmla="*/ 85725 w 184150"/>
              <a:gd name="connsiteY4" fmla="*/ 146050 h 368300"/>
              <a:gd name="connsiteX5" fmla="*/ 73025 w 184150"/>
              <a:gd name="connsiteY5" fmla="*/ 79375 h 368300"/>
              <a:gd name="connsiteX6" fmla="*/ 130175 w 184150"/>
              <a:gd name="connsiteY6" fmla="*/ 368300 h 368300"/>
              <a:gd name="connsiteX0" fmla="*/ 160337 w 184150"/>
              <a:gd name="connsiteY0" fmla="*/ 0 h 392112"/>
              <a:gd name="connsiteX1" fmla="*/ 0 w 184150"/>
              <a:gd name="connsiteY1" fmla="*/ 144462 h 392112"/>
              <a:gd name="connsiteX2" fmla="*/ 184150 w 184150"/>
              <a:gd name="connsiteY2" fmla="*/ 71437 h 392112"/>
              <a:gd name="connsiteX3" fmla="*/ 38100 w 184150"/>
              <a:gd name="connsiteY3" fmla="*/ 207962 h 392112"/>
              <a:gd name="connsiteX4" fmla="*/ 85725 w 184150"/>
              <a:gd name="connsiteY4" fmla="*/ 169862 h 392112"/>
              <a:gd name="connsiteX5" fmla="*/ 73025 w 184150"/>
              <a:gd name="connsiteY5" fmla="*/ 103187 h 392112"/>
              <a:gd name="connsiteX6" fmla="*/ 130175 w 184150"/>
              <a:gd name="connsiteY6" fmla="*/ 392112 h 39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 h="392112">
                <a:moveTo>
                  <a:pt x="160337" y="0"/>
                </a:moveTo>
                <a:lnTo>
                  <a:pt x="0" y="144462"/>
                </a:lnTo>
                <a:lnTo>
                  <a:pt x="184150" y="71437"/>
                </a:lnTo>
                <a:lnTo>
                  <a:pt x="38100" y="207962"/>
                </a:lnTo>
                <a:lnTo>
                  <a:pt x="85725" y="169862"/>
                </a:lnTo>
                <a:lnTo>
                  <a:pt x="73025" y="103187"/>
                </a:lnTo>
                <a:lnTo>
                  <a:pt x="130175" y="392112"/>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02894" y="2300288"/>
            <a:ext cx="202406" cy="226218"/>
          </a:xfrm>
          <a:custGeom>
            <a:avLst/>
            <a:gdLst>
              <a:gd name="connsiteX0" fmla="*/ 195262 w 195262"/>
              <a:gd name="connsiteY0" fmla="*/ 0 h 226218"/>
              <a:gd name="connsiteX1" fmla="*/ 0 w 195262"/>
              <a:gd name="connsiteY1" fmla="*/ 133350 h 226218"/>
              <a:gd name="connsiteX2" fmla="*/ 154781 w 195262"/>
              <a:gd name="connsiteY2" fmla="*/ 30956 h 226218"/>
              <a:gd name="connsiteX3" fmla="*/ 164306 w 195262"/>
              <a:gd name="connsiteY3" fmla="*/ 83343 h 226218"/>
              <a:gd name="connsiteX4" fmla="*/ 47625 w 195262"/>
              <a:gd name="connsiteY4" fmla="*/ 150018 h 226218"/>
              <a:gd name="connsiteX5" fmla="*/ 166687 w 195262"/>
              <a:gd name="connsiteY5" fmla="*/ 85725 h 226218"/>
              <a:gd name="connsiteX6" fmla="*/ 190500 w 195262"/>
              <a:gd name="connsiteY6" fmla="*/ 226218 h 226218"/>
              <a:gd name="connsiteX0" fmla="*/ 195262 w 202406"/>
              <a:gd name="connsiteY0" fmla="*/ 0 h 226218"/>
              <a:gd name="connsiteX1" fmla="*/ 0 w 202406"/>
              <a:gd name="connsiteY1" fmla="*/ 133350 h 226218"/>
              <a:gd name="connsiteX2" fmla="*/ 154781 w 202406"/>
              <a:gd name="connsiteY2" fmla="*/ 30956 h 226218"/>
              <a:gd name="connsiteX3" fmla="*/ 164306 w 202406"/>
              <a:gd name="connsiteY3" fmla="*/ 83343 h 226218"/>
              <a:gd name="connsiteX4" fmla="*/ 47625 w 202406"/>
              <a:gd name="connsiteY4" fmla="*/ 150018 h 226218"/>
              <a:gd name="connsiteX5" fmla="*/ 202406 w 202406"/>
              <a:gd name="connsiteY5" fmla="*/ 61912 h 226218"/>
              <a:gd name="connsiteX6" fmla="*/ 166687 w 202406"/>
              <a:gd name="connsiteY6" fmla="*/ 85725 h 226218"/>
              <a:gd name="connsiteX7" fmla="*/ 190500 w 202406"/>
              <a:gd name="connsiteY7" fmla="*/ 226218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06" h="226218">
                <a:moveTo>
                  <a:pt x="195262" y="0"/>
                </a:moveTo>
                <a:lnTo>
                  <a:pt x="0" y="133350"/>
                </a:lnTo>
                <a:lnTo>
                  <a:pt x="154781" y="30956"/>
                </a:lnTo>
                <a:lnTo>
                  <a:pt x="164306" y="83343"/>
                </a:lnTo>
                <a:lnTo>
                  <a:pt x="47625" y="150018"/>
                </a:lnTo>
                <a:cubicBezTo>
                  <a:pt x="75406" y="135731"/>
                  <a:pt x="174625" y="76199"/>
                  <a:pt x="202406" y="61912"/>
                </a:cubicBezTo>
                <a:lnTo>
                  <a:pt x="166687" y="85725"/>
                </a:lnTo>
                <a:lnTo>
                  <a:pt x="190500" y="226218"/>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651925" y="2247900"/>
            <a:ext cx="184393" cy="266699"/>
          </a:xfrm>
          <a:custGeom>
            <a:avLst/>
            <a:gdLst>
              <a:gd name="connsiteX0" fmla="*/ 121443 w 202406"/>
              <a:gd name="connsiteY0" fmla="*/ 252412 h 252412"/>
              <a:gd name="connsiteX1" fmla="*/ 114300 w 202406"/>
              <a:gd name="connsiteY1" fmla="*/ 152400 h 252412"/>
              <a:gd name="connsiteX2" fmla="*/ 180975 w 202406"/>
              <a:gd name="connsiteY2" fmla="*/ 109537 h 252412"/>
              <a:gd name="connsiteX3" fmla="*/ 35718 w 202406"/>
              <a:gd name="connsiteY3" fmla="*/ 195262 h 252412"/>
              <a:gd name="connsiteX4" fmla="*/ 114300 w 202406"/>
              <a:gd name="connsiteY4" fmla="*/ 145256 h 252412"/>
              <a:gd name="connsiteX5" fmla="*/ 102393 w 202406"/>
              <a:gd name="connsiteY5" fmla="*/ 109537 h 252412"/>
              <a:gd name="connsiteX6" fmla="*/ 202406 w 202406"/>
              <a:gd name="connsiteY6" fmla="*/ 47625 h 252412"/>
              <a:gd name="connsiteX7" fmla="*/ 0 w 202406"/>
              <a:gd name="connsiteY7" fmla="*/ 164306 h 252412"/>
              <a:gd name="connsiteX8" fmla="*/ 107156 w 202406"/>
              <a:gd name="connsiteY8" fmla="*/ 102393 h 252412"/>
              <a:gd name="connsiteX9" fmla="*/ 95250 w 202406"/>
              <a:gd name="connsiteY9" fmla="*/ 57150 h 252412"/>
              <a:gd name="connsiteX10" fmla="*/ 195262 w 202406"/>
              <a:gd name="connsiteY10" fmla="*/ 0 h 252412"/>
              <a:gd name="connsiteX11" fmla="*/ 0 w 202406"/>
              <a:gd name="connsiteY11" fmla="*/ 114300 h 252412"/>
              <a:gd name="connsiteX0" fmla="*/ 121443 w 202406"/>
              <a:gd name="connsiteY0" fmla="*/ 259555 h 259555"/>
              <a:gd name="connsiteX1" fmla="*/ 114300 w 202406"/>
              <a:gd name="connsiteY1" fmla="*/ 159543 h 259555"/>
              <a:gd name="connsiteX2" fmla="*/ 180975 w 202406"/>
              <a:gd name="connsiteY2" fmla="*/ 116680 h 259555"/>
              <a:gd name="connsiteX3" fmla="*/ 35718 w 202406"/>
              <a:gd name="connsiteY3" fmla="*/ 202405 h 259555"/>
              <a:gd name="connsiteX4" fmla="*/ 114300 w 202406"/>
              <a:gd name="connsiteY4" fmla="*/ 152399 h 259555"/>
              <a:gd name="connsiteX5" fmla="*/ 102393 w 202406"/>
              <a:gd name="connsiteY5" fmla="*/ 116680 h 259555"/>
              <a:gd name="connsiteX6" fmla="*/ 202406 w 202406"/>
              <a:gd name="connsiteY6" fmla="*/ 54768 h 259555"/>
              <a:gd name="connsiteX7" fmla="*/ 0 w 202406"/>
              <a:gd name="connsiteY7" fmla="*/ 171449 h 259555"/>
              <a:gd name="connsiteX8" fmla="*/ 107156 w 202406"/>
              <a:gd name="connsiteY8" fmla="*/ 109536 h 259555"/>
              <a:gd name="connsiteX9" fmla="*/ 95250 w 202406"/>
              <a:gd name="connsiteY9" fmla="*/ 64293 h 259555"/>
              <a:gd name="connsiteX10" fmla="*/ 185737 w 202406"/>
              <a:gd name="connsiteY10" fmla="*/ 0 h 259555"/>
              <a:gd name="connsiteX11" fmla="*/ 0 w 202406"/>
              <a:gd name="connsiteY11" fmla="*/ 121443 h 259555"/>
              <a:gd name="connsiteX0" fmla="*/ 121443 w 202406"/>
              <a:gd name="connsiteY0" fmla="*/ 266699 h 266699"/>
              <a:gd name="connsiteX1" fmla="*/ 114300 w 202406"/>
              <a:gd name="connsiteY1" fmla="*/ 166687 h 266699"/>
              <a:gd name="connsiteX2" fmla="*/ 180975 w 202406"/>
              <a:gd name="connsiteY2" fmla="*/ 123824 h 266699"/>
              <a:gd name="connsiteX3" fmla="*/ 35718 w 202406"/>
              <a:gd name="connsiteY3" fmla="*/ 209549 h 266699"/>
              <a:gd name="connsiteX4" fmla="*/ 114300 w 202406"/>
              <a:gd name="connsiteY4" fmla="*/ 159543 h 266699"/>
              <a:gd name="connsiteX5" fmla="*/ 102393 w 202406"/>
              <a:gd name="connsiteY5" fmla="*/ 123824 h 266699"/>
              <a:gd name="connsiteX6" fmla="*/ 202406 w 202406"/>
              <a:gd name="connsiteY6" fmla="*/ 61912 h 266699"/>
              <a:gd name="connsiteX7" fmla="*/ 0 w 202406"/>
              <a:gd name="connsiteY7" fmla="*/ 178593 h 266699"/>
              <a:gd name="connsiteX8" fmla="*/ 107156 w 202406"/>
              <a:gd name="connsiteY8" fmla="*/ 116680 h 266699"/>
              <a:gd name="connsiteX9" fmla="*/ 95250 w 202406"/>
              <a:gd name="connsiteY9" fmla="*/ 71437 h 266699"/>
              <a:gd name="connsiteX10" fmla="*/ 183356 w 202406"/>
              <a:gd name="connsiteY10" fmla="*/ 0 h 266699"/>
              <a:gd name="connsiteX11" fmla="*/ 0 w 202406"/>
              <a:gd name="connsiteY11" fmla="*/ 128587 h 266699"/>
              <a:gd name="connsiteX0" fmla="*/ 121443 w 202406"/>
              <a:gd name="connsiteY0" fmla="*/ 266699 h 266699"/>
              <a:gd name="connsiteX1" fmla="*/ 114300 w 202406"/>
              <a:gd name="connsiteY1" fmla="*/ 166687 h 266699"/>
              <a:gd name="connsiteX2" fmla="*/ 180975 w 202406"/>
              <a:gd name="connsiteY2" fmla="*/ 123824 h 266699"/>
              <a:gd name="connsiteX3" fmla="*/ 35718 w 202406"/>
              <a:gd name="connsiteY3" fmla="*/ 209549 h 266699"/>
              <a:gd name="connsiteX4" fmla="*/ 114300 w 202406"/>
              <a:gd name="connsiteY4" fmla="*/ 159543 h 266699"/>
              <a:gd name="connsiteX5" fmla="*/ 102393 w 202406"/>
              <a:gd name="connsiteY5" fmla="*/ 123824 h 266699"/>
              <a:gd name="connsiteX6" fmla="*/ 202406 w 202406"/>
              <a:gd name="connsiteY6" fmla="*/ 61912 h 266699"/>
              <a:gd name="connsiteX7" fmla="*/ 0 w 202406"/>
              <a:gd name="connsiteY7" fmla="*/ 178593 h 266699"/>
              <a:gd name="connsiteX8" fmla="*/ 107156 w 202406"/>
              <a:gd name="connsiteY8" fmla="*/ 116680 h 266699"/>
              <a:gd name="connsiteX9" fmla="*/ 95250 w 202406"/>
              <a:gd name="connsiteY9" fmla="*/ 71437 h 266699"/>
              <a:gd name="connsiteX10" fmla="*/ 183356 w 202406"/>
              <a:gd name="connsiteY10" fmla="*/ 0 h 266699"/>
              <a:gd name="connsiteX11" fmla="*/ 0 w 202406"/>
              <a:gd name="connsiteY11" fmla="*/ 128587 h 266699"/>
              <a:gd name="connsiteX0" fmla="*/ 123032 w 203995"/>
              <a:gd name="connsiteY0" fmla="*/ 266699 h 266699"/>
              <a:gd name="connsiteX1" fmla="*/ 115889 w 203995"/>
              <a:gd name="connsiteY1" fmla="*/ 166687 h 266699"/>
              <a:gd name="connsiteX2" fmla="*/ 182564 w 203995"/>
              <a:gd name="connsiteY2" fmla="*/ 123824 h 266699"/>
              <a:gd name="connsiteX3" fmla="*/ 37307 w 203995"/>
              <a:gd name="connsiteY3" fmla="*/ 209549 h 266699"/>
              <a:gd name="connsiteX4" fmla="*/ 115889 w 203995"/>
              <a:gd name="connsiteY4" fmla="*/ 159543 h 266699"/>
              <a:gd name="connsiteX5" fmla="*/ 103982 w 203995"/>
              <a:gd name="connsiteY5" fmla="*/ 123824 h 266699"/>
              <a:gd name="connsiteX6" fmla="*/ 203995 w 203995"/>
              <a:gd name="connsiteY6" fmla="*/ 61912 h 266699"/>
              <a:gd name="connsiteX7" fmla="*/ 1589 w 203995"/>
              <a:gd name="connsiteY7" fmla="*/ 178593 h 266699"/>
              <a:gd name="connsiteX8" fmla="*/ 115889 w 203995"/>
              <a:gd name="connsiteY8" fmla="*/ 114299 h 266699"/>
              <a:gd name="connsiteX9" fmla="*/ 96839 w 203995"/>
              <a:gd name="connsiteY9" fmla="*/ 71437 h 266699"/>
              <a:gd name="connsiteX10" fmla="*/ 184945 w 203995"/>
              <a:gd name="connsiteY10" fmla="*/ 0 h 266699"/>
              <a:gd name="connsiteX11" fmla="*/ 1589 w 203995"/>
              <a:gd name="connsiteY11" fmla="*/ 128587 h 266699"/>
              <a:gd name="connsiteX0" fmla="*/ 123674 w 204637"/>
              <a:gd name="connsiteY0" fmla="*/ 266699 h 266699"/>
              <a:gd name="connsiteX1" fmla="*/ 116531 w 204637"/>
              <a:gd name="connsiteY1" fmla="*/ 166687 h 266699"/>
              <a:gd name="connsiteX2" fmla="*/ 183206 w 204637"/>
              <a:gd name="connsiteY2" fmla="*/ 123824 h 266699"/>
              <a:gd name="connsiteX3" fmla="*/ 37949 w 204637"/>
              <a:gd name="connsiteY3" fmla="*/ 209549 h 266699"/>
              <a:gd name="connsiteX4" fmla="*/ 116531 w 204637"/>
              <a:gd name="connsiteY4" fmla="*/ 159543 h 266699"/>
              <a:gd name="connsiteX5" fmla="*/ 104624 w 204637"/>
              <a:gd name="connsiteY5" fmla="*/ 123824 h 266699"/>
              <a:gd name="connsiteX6" fmla="*/ 204637 w 204637"/>
              <a:gd name="connsiteY6" fmla="*/ 61912 h 266699"/>
              <a:gd name="connsiteX7" fmla="*/ 2231 w 204637"/>
              <a:gd name="connsiteY7" fmla="*/ 178593 h 266699"/>
              <a:gd name="connsiteX8" fmla="*/ 104624 w 204637"/>
              <a:gd name="connsiteY8" fmla="*/ 119061 h 266699"/>
              <a:gd name="connsiteX9" fmla="*/ 97481 w 204637"/>
              <a:gd name="connsiteY9" fmla="*/ 71437 h 266699"/>
              <a:gd name="connsiteX10" fmla="*/ 185587 w 204637"/>
              <a:gd name="connsiteY10" fmla="*/ 0 h 266699"/>
              <a:gd name="connsiteX11" fmla="*/ 2231 w 204637"/>
              <a:gd name="connsiteY11" fmla="*/ 128587 h 266699"/>
              <a:gd name="connsiteX0" fmla="*/ 122480 w 184393"/>
              <a:gd name="connsiteY0" fmla="*/ 266699 h 266699"/>
              <a:gd name="connsiteX1" fmla="*/ 115337 w 184393"/>
              <a:gd name="connsiteY1" fmla="*/ 166687 h 266699"/>
              <a:gd name="connsiteX2" fmla="*/ 182012 w 184393"/>
              <a:gd name="connsiteY2" fmla="*/ 123824 h 266699"/>
              <a:gd name="connsiteX3" fmla="*/ 36755 w 184393"/>
              <a:gd name="connsiteY3" fmla="*/ 209549 h 266699"/>
              <a:gd name="connsiteX4" fmla="*/ 115337 w 184393"/>
              <a:gd name="connsiteY4" fmla="*/ 159543 h 266699"/>
              <a:gd name="connsiteX5" fmla="*/ 103430 w 184393"/>
              <a:gd name="connsiteY5" fmla="*/ 123824 h 266699"/>
              <a:gd name="connsiteX6" fmla="*/ 167724 w 184393"/>
              <a:gd name="connsiteY6" fmla="*/ 80962 h 266699"/>
              <a:gd name="connsiteX7" fmla="*/ 1037 w 184393"/>
              <a:gd name="connsiteY7" fmla="*/ 178593 h 266699"/>
              <a:gd name="connsiteX8" fmla="*/ 103430 w 184393"/>
              <a:gd name="connsiteY8" fmla="*/ 119061 h 266699"/>
              <a:gd name="connsiteX9" fmla="*/ 96287 w 184393"/>
              <a:gd name="connsiteY9" fmla="*/ 71437 h 266699"/>
              <a:gd name="connsiteX10" fmla="*/ 184393 w 184393"/>
              <a:gd name="connsiteY10" fmla="*/ 0 h 266699"/>
              <a:gd name="connsiteX11" fmla="*/ 1037 w 184393"/>
              <a:gd name="connsiteY11" fmla="*/ 128587 h 266699"/>
              <a:gd name="connsiteX0" fmla="*/ 122480 w 184393"/>
              <a:gd name="connsiteY0" fmla="*/ 266699 h 266699"/>
              <a:gd name="connsiteX1" fmla="*/ 115337 w 184393"/>
              <a:gd name="connsiteY1" fmla="*/ 166687 h 266699"/>
              <a:gd name="connsiteX2" fmla="*/ 146293 w 184393"/>
              <a:gd name="connsiteY2" fmla="*/ 140493 h 266699"/>
              <a:gd name="connsiteX3" fmla="*/ 36755 w 184393"/>
              <a:gd name="connsiteY3" fmla="*/ 209549 h 266699"/>
              <a:gd name="connsiteX4" fmla="*/ 115337 w 184393"/>
              <a:gd name="connsiteY4" fmla="*/ 159543 h 266699"/>
              <a:gd name="connsiteX5" fmla="*/ 103430 w 184393"/>
              <a:gd name="connsiteY5" fmla="*/ 123824 h 266699"/>
              <a:gd name="connsiteX6" fmla="*/ 167724 w 184393"/>
              <a:gd name="connsiteY6" fmla="*/ 80962 h 266699"/>
              <a:gd name="connsiteX7" fmla="*/ 1037 w 184393"/>
              <a:gd name="connsiteY7" fmla="*/ 178593 h 266699"/>
              <a:gd name="connsiteX8" fmla="*/ 103430 w 184393"/>
              <a:gd name="connsiteY8" fmla="*/ 119061 h 266699"/>
              <a:gd name="connsiteX9" fmla="*/ 96287 w 184393"/>
              <a:gd name="connsiteY9" fmla="*/ 71437 h 266699"/>
              <a:gd name="connsiteX10" fmla="*/ 184393 w 184393"/>
              <a:gd name="connsiteY10" fmla="*/ 0 h 266699"/>
              <a:gd name="connsiteX11" fmla="*/ 1037 w 184393"/>
              <a:gd name="connsiteY11" fmla="*/ 128587 h 2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393" h="266699">
                <a:moveTo>
                  <a:pt x="122480" y="266699"/>
                </a:moveTo>
                <a:lnTo>
                  <a:pt x="115337" y="166687"/>
                </a:lnTo>
                <a:lnTo>
                  <a:pt x="146293" y="140493"/>
                </a:lnTo>
                <a:lnTo>
                  <a:pt x="36755" y="209549"/>
                </a:lnTo>
                <a:lnTo>
                  <a:pt x="115337" y="159543"/>
                </a:lnTo>
                <a:lnTo>
                  <a:pt x="103430" y="123824"/>
                </a:lnTo>
                <a:lnTo>
                  <a:pt x="167724" y="80962"/>
                </a:lnTo>
                <a:lnTo>
                  <a:pt x="1037" y="178593"/>
                </a:lnTo>
                <a:cubicBezTo>
                  <a:pt x="-9679" y="184943"/>
                  <a:pt x="65330" y="140492"/>
                  <a:pt x="103430" y="119061"/>
                </a:cubicBezTo>
                <a:lnTo>
                  <a:pt x="96287" y="71437"/>
                </a:lnTo>
                <a:lnTo>
                  <a:pt x="184393" y="0"/>
                </a:lnTo>
                <a:cubicBezTo>
                  <a:pt x="120893" y="54768"/>
                  <a:pt x="62156" y="85725"/>
                  <a:pt x="1037" y="128587"/>
                </a:cubicBez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919663" y="2205038"/>
            <a:ext cx="145256" cy="185737"/>
          </a:xfrm>
          <a:custGeom>
            <a:avLst/>
            <a:gdLst>
              <a:gd name="connsiteX0" fmla="*/ 4762 w 145256"/>
              <a:gd name="connsiteY0" fmla="*/ 73818 h 185737"/>
              <a:gd name="connsiteX1" fmla="*/ 126206 w 145256"/>
              <a:gd name="connsiteY1" fmla="*/ 0 h 185737"/>
              <a:gd name="connsiteX2" fmla="*/ 80962 w 145256"/>
              <a:gd name="connsiteY2" fmla="*/ 97631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102394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95250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 name="connsiteX0" fmla="*/ 4762 w 145256"/>
              <a:gd name="connsiteY0" fmla="*/ 73818 h 185737"/>
              <a:gd name="connsiteX1" fmla="*/ 126206 w 145256"/>
              <a:gd name="connsiteY1" fmla="*/ 0 h 185737"/>
              <a:gd name="connsiteX2" fmla="*/ 88106 w 145256"/>
              <a:gd name="connsiteY2" fmla="*/ 95250 h 185737"/>
              <a:gd name="connsiteX3" fmla="*/ 0 w 145256"/>
              <a:gd name="connsiteY3" fmla="*/ 147637 h 185737"/>
              <a:gd name="connsiteX4" fmla="*/ 85725 w 145256"/>
              <a:gd name="connsiteY4" fmla="*/ 97631 h 185737"/>
              <a:gd name="connsiteX5" fmla="*/ 71437 w 145256"/>
              <a:gd name="connsiteY5" fmla="*/ 185737 h 185737"/>
              <a:gd name="connsiteX6" fmla="*/ 145256 w 145256"/>
              <a:gd name="connsiteY6" fmla="*/ 1476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56" h="185737">
                <a:moveTo>
                  <a:pt x="4762" y="73818"/>
                </a:moveTo>
                <a:lnTo>
                  <a:pt x="126206" y="0"/>
                </a:lnTo>
                <a:cubicBezTo>
                  <a:pt x="113506" y="31750"/>
                  <a:pt x="91281" y="56357"/>
                  <a:pt x="88106" y="95250"/>
                </a:cubicBezTo>
                <a:lnTo>
                  <a:pt x="0" y="147637"/>
                </a:lnTo>
                <a:lnTo>
                  <a:pt x="85725" y="97631"/>
                </a:lnTo>
                <a:lnTo>
                  <a:pt x="71437" y="185737"/>
                </a:lnTo>
                <a:lnTo>
                  <a:pt x="145256" y="147637"/>
                </a:lnTo>
              </a:path>
            </a:pathLst>
          </a:custGeom>
          <a:noFill/>
          <a:ln w="15875" cap="rnd">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088730" y="2288382"/>
            <a:ext cx="88106" cy="52388"/>
          </a:xfrm>
          <a:custGeom>
            <a:avLst/>
            <a:gdLst>
              <a:gd name="connsiteX0" fmla="*/ 0 w 88106"/>
              <a:gd name="connsiteY0" fmla="*/ 52388 h 52388"/>
              <a:gd name="connsiteX1" fmla="*/ 88106 w 88106"/>
              <a:gd name="connsiteY1" fmla="*/ 0 h 52388"/>
            </a:gdLst>
            <a:ahLst/>
            <a:cxnLst>
              <a:cxn ang="0">
                <a:pos x="connsiteX0" y="connsiteY0"/>
              </a:cxn>
              <a:cxn ang="0">
                <a:pos x="connsiteX1" y="connsiteY1"/>
              </a:cxn>
            </a:cxnLst>
            <a:rect l="l" t="t" r="r" b="b"/>
            <a:pathLst>
              <a:path w="88106" h="52388">
                <a:moveTo>
                  <a:pt x="0" y="52388"/>
                </a:moveTo>
                <a:lnTo>
                  <a:pt x="88106" y="0"/>
                </a:lnTo>
              </a:path>
            </a:pathLst>
          </a:custGeom>
          <a:noFill/>
          <a:ln w="15875" cap="rnd">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725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C4D007-1972-4594-8BF1-3D2FCC775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3" name="Text Placeholder 2"/>
          <p:cNvSpPr>
            <a:spLocks noGrp="1"/>
          </p:cNvSpPr>
          <p:nvPr>
            <p:ph type="body" sz="quarter" idx="10"/>
          </p:nvPr>
        </p:nvSpPr>
        <p:spPr/>
        <p:txBody>
          <a:bodyPr/>
          <a:lstStyle/>
          <a:p>
            <a:r>
              <a:rPr lang="en-US" dirty="0"/>
              <a:t>Mount Tabor (aerial view from the 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Go . . . to Mount Tabor, and take with you ten thousand men</a:t>
            </a:r>
          </a:p>
        </p:txBody>
      </p:sp>
    </p:spTree>
    <p:extLst>
      <p:ext uri="{BB962C8B-B14F-4D97-AF65-F5344CB8AC3E}">
        <p14:creationId xmlns:p14="http://schemas.microsoft.com/office/powerpoint/2010/main" val="2012022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 Tabor aerial from west, ws011215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Mount Tabor (aerial view from the west)</a:t>
            </a:r>
          </a:p>
        </p:txBody>
      </p:sp>
      <p:sp>
        <p:nvSpPr>
          <p:cNvPr id="3" name="Text Placeholder 2"/>
          <p:cNvSpPr>
            <a:spLocks noGrp="1"/>
          </p:cNvSpPr>
          <p:nvPr>
            <p:ph type="body" sz="quarter" idx="12"/>
          </p:nvPr>
        </p:nvSpPr>
        <p:spPr/>
        <p:txBody>
          <a:bodyPr/>
          <a:lstStyle/>
          <a:p>
            <a:r>
              <a:rPr lang="en-US" dirty="0"/>
              <a:t>4:6</a:t>
            </a:r>
          </a:p>
        </p:txBody>
      </p:sp>
      <p:sp>
        <p:nvSpPr>
          <p:cNvPr id="4" name="Title 3"/>
          <p:cNvSpPr>
            <a:spLocks noGrp="1"/>
          </p:cNvSpPr>
          <p:nvPr>
            <p:ph type="title"/>
          </p:nvPr>
        </p:nvSpPr>
        <p:spPr/>
        <p:txBody>
          <a:bodyPr/>
          <a:lstStyle/>
          <a:p>
            <a:r>
              <a:rPr lang="en-US" dirty="0"/>
              <a:t>Go . . . to Mount Tabor, and take with you ten thousand men</a:t>
            </a:r>
          </a:p>
        </p:txBody>
      </p:sp>
    </p:spTree>
    <p:extLst>
      <p:ext uri="{BB962C8B-B14F-4D97-AF65-F5344CB8AC3E}">
        <p14:creationId xmlns:p14="http://schemas.microsoft.com/office/powerpoint/2010/main" val="1947798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PLBL\photochrom-greene\Palestine\Mount Tabor, pcm027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 y="68980"/>
            <a:ext cx="9144741" cy="67200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Mount Tabor (from the northwest)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Go . . . to Mount Tabor, and take with you ten thousand men</a:t>
            </a:r>
          </a:p>
        </p:txBody>
      </p:sp>
    </p:spTree>
    <p:extLst>
      <p:ext uri="{BB962C8B-B14F-4D97-AF65-F5344CB8AC3E}">
        <p14:creationId xmlns:p14="http://schemas.microsoft.com/office/powerpoint/2010/main" val="175103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92"/>
          <a:stretch/>
        </p:blipFill>
        <p:spPr bwMode="auto">
          <a:xfrm>
            <a:off x="0" y="365760"/>
            <a:ext cx="9144000"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p:txBody>
          <a:bodyPr/>
          <a:lstStyle/>
          <a:p>
            <a:r>
              <a:rPr lang="en-US" dirty="0"/>
              <a:t>“Naphtali Street” sign in Jerusalem</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Take with you ten thousand men from the people of Naphtali and the people of Zebulun</a:t>
            </a:r>
          </a:p>
        </p:txBody>
      </p:sp>
    </p:spTree>
    <p:extLst>
      <p:ext uri="{BB962C8B-B14F-4D97-AF65-F5344CB8AC3E}">
        <p14:creationId xmlns:p14="http://schemas.microsoft.com/office/powerpoint/2010/main" val="3252007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t>
            </a:r>
            <a:r>
              <a:rPr lang="en-US" dirty="0" err="1"/>
              <a:t>Zebulun</a:t>
            </a:r>
            <a:r>
              <a:rPr lang="en-US" dirty="0"/>
              <a:t> Street” sign in Jerusalem</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Take with you ten thousand men from the people of Naphtali and the people of Zebulun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8601"/>
            <a:ext cx="9144000" cy="6080798"/>
          </a:xfrm>
          <a:prstGeom prst="rect">
            <a:avLst/>
          </a:prstGeom>
        </p:spPr>
      </p:pic>
    </p:spTree>
    <p:extLst>
      <p:ext uri="{BB962C8B-B14F-4D97-AF65-F5344CB8AC3E}">
        <p14:creationId xmlns:p14="http://schemas.microsoft.com/office/powerpoint/2010/main" val="3031065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r>
              <a:rPr lang="en-US" dirty="0"/>
              <a:t>Mount Tabor, the Jezreel Valley, and the Hill of </a:t>
            </a:r>
            <a:r>
              <a:rPr lang="en-US" dirty="0" err="1"/>
              <a:t>Moreh</a:t>
            </a:r>
            <a:r>
              <a:rPr lang="en-US" dirty="0"/>
              <a:t> (aerial view from the northwest)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Take with you ten thousand men from the people of Naphtali and the people of Zebulun</a:t>
            </a:r>
          </a:p>
        </p:txBody>
      </p:sp>
    </p:spTree>
    <p:extLst>
      <p:ext uri="{BB962C8B-B14F-4D97-AF65-F5344CB8AC3E}">
        <p14:creationId xmlns:p14="http://schemas.microsoft.com/office/powerpoint/2010/main" val="293481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Israel Museums\Israel Museum\Late Bronze Age\Canaanite ruler statue from Hazor, 15th-13th c BC, tb0320141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998" y="-2173"/>
            <a:ext cx="5058004" cy="6519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Statue of a Canaanite ruler, from Hazor, 15th–13th centuries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14838100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r>
              <a:rPr lang="en-US" dirty="0"/>
              <a:t>Mount Tabor, the Jezreel Valley, and the Hill of </a:t>
            </a:r>
            <a:r>
              <a:rPr lang="en-US" dirty="0" err="1"/>
              <a:t>Moreh</a:t>
            </a:r>
            <a:r>
              <a:rPr lang="en-US" dirty="0"/>
              <a:t> (aerial view from the northwest)</a:t>
            </a:r>
          </a:p>
        </p:txBody>
      </p:sp>
      <p:sp>
        <p:nvSpPr>
          <p:cNvPr id="4" name="Text Placeholder 3"/>
          <p:cNvSpPr>
            <a:spLocks noGrp="1"/>
          </p:cNvSpPr>
          <p:nvPr>
            <p:ph type="body" sz="quarter" idx="12"/>
          </p:nvPr>
        </p:nvSpPr>
        <p:spPr/>
        <p:txBody>
          <a:bodyPr/>
          <a:lstStyle/>
          <a:p>
            <a:r>
              <a:rPr lang="en-US"/>
              <a:t>4:6</a:t>
            </a:r>
            <a:endParaRPr lang="en-US" dirty="0"/>
          </a:p>
        </p:txBody>
      </p:sp>
      <p:sp>
        <p:nvSpPr>
          <p:cNvPr id="2" name="Title 1"/>
          <p:cNvSpPr>
            <a:spLocks noGrp="1"/>
          </p:cNvSpPr>
          <p:nvPr>
            <p:ph type="title"/>
          </p:nvPr>
        </p:nvSpPr>
        <p:spPr/>
        <p:txBody>
          <a:bodyPr/>
          <a:lstStyle/>
          <a:p>
            <a:r>
              <a:rPr lang="en-US" dirty="0"/>
              <a:t>Take with you ten thousand men from the people of Naphtali and the people of Zebulun</a:t>
            </a:r>
          </a:p>
        </p:txBody>
      </p:sp>
      <p:sp>
        <p:nvSpPr>
          <p:cNvPr id="7" name="Line 9"/>
          <p:cNvSpPr>
            <a:spLocks noChangeShapeType="1"/>
          </p:cNvSpPr>
          <p:nvPr/>
        </p:nvSpPr>
        <p:spPr bwMode="auto">
          <a:xfrm flipH="1">
            <a:off x="2614138" y="1447800"/>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8" name="Text Box 16"/>
          <p:cNvSpPr txBox="1">
            <a:spLocks noChangeArrowheads="1"/>
          </p:cNvSpPr>
          <p:nvPr/>
        </p:nvSpPr>
        <p:spPr bwMode="auto">
          <a:xfrm>
            <a:off x="2413444" y="1016060"/>
            <a:ext cx="122020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Mt. Tabor</a:t>
            </a:r>
          </a:p>
        </p:txBody>
      </p:sp>
      <p:sp>
        <p:nvSpPr>
          <p:cNvPr id="9" name="Line 9"/>
          <p:cNvSpPr>
            <a:spLocks noChangeShapeType="1"/>
          </p:cNvSpPr>
          <p:nvPr/>
        </p:nvSpPr>
        <p:spPr bwMode="auto">
          <a:xfrm>
            <a:off x="1892299" y="1816100"/>
            <a:ext cx="188063" cy="3937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0" name="Text Box 16"/>
          <p:cNvSpPr txBox="1">
            <a:spLocks noChangeArrowheads="1"/>
          </p:cNvSpPr>
          <p:nvPr/>
        </p:nvSpPr>
        <p:spPr bwMode="auto">
          <a:xfrm>
            <a:off x="834911" y="1416170"/>
            <a:ext cx="116061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Daberath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1" name="Line 9"/>
          <p:cNvSpPr>
            <a:spLocks noChangeShapeType="1"/>
          </p:cNvSpPr>
          <p:nvPr/>
        </p:nvSpPr>
        <p:spPr bwMode="auto">
          <a:xfrm>
            <a:off x="7600949" y="1758950"/>
            <a:ext cx="46759" cy="27934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2" name="Text Box 16"/>
          <p:cNvSpPr txBox="1">
            <a:spLocks noChangeArrowheads="1"/>
          </p:cNvSpPr>
          <p:nvPr/>
        </p:nvSpPr>
        <p:spPr bwMode="auto">
          <a:xfrm>
            <a:off x="7052686" y="1352430"/>
            <a:ext cx="155844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Hill of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Moreh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3" name="Text Box 16"/>
          <p:cNvSpPr txBox="1">
            <a:spLocks noChangeArrowheads="1"/>
          </p:cNvSpPr>
          <p:nvPr/>
        </p:nvSpPr>
        <p:spPr bwMode="auto">
          <a:xfrm>
            <a:off x="4270817" y="4838700"/>
            <a:ext cx="117211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00"/>
                </a:solidFill>
                <a:effectLst>
                  <a:glow rad="76200">
                    <a:srgbClr val="000000">
                      <a:alpha val="60000"/>
                    </a:srgbClr>
                  </a:glow>
                </a:effectLst>
                <a:latin typeface="Calibri" pitchFamily="34" charset="0"/>
                <a:cs typeface="Calibri" pitchFamily="34" charset="0"/>
              </a:rPr>
              <a:t>ZEBULUN</a:t>
            </a:r>
            <a:endParaRPr kumimoji="0" lang="en-US" sz="2000" b="0" i="0" u="none" strike="noStrike" kern="0" cap="none" spc="0" normalizeH="0" baseline="0" noProof="0" dirty="0">
              <a:ln>
                <a:noFill/>
              </a:ln>
              <a:solidFill>
                <a:srgbClr val="FFFF00"/>
              </a:solidFill>
              <a:effectLst>
                <a:glow rad="76200">
                  <a:srgbClr val="000000">
                    <a:alpha val="60000"/>
                  </a:srgbClr>
                </a:glow>
              </a:effectLst>
              <a:uLnTx/>
              <a:uFillTx/>
              <a:latin typeface="Calibri" pitchFamily="34" charset="0"/>
              <a:cs typeface="Calibri" pitchFamily="34" charset="0"/>
            </a:endParaRPr>
          </a:p>
        </p:txBody>
      </p:sp>
      <p:sp>
        <p:nvSpPr>
          <p:cNvPr id="14" name="Text Box 16"/>
          <p:cNvSpPr txBox="1">
            <a:spLocks noChangeArrowheads="1"/>
          </p:cNvSpPr>
          <p:nvPr/>
        </p:nvSpPr>
        <p:spPr bwMode="auto">
          <a:xfrm>
            <a:off x="4969885" y="2076390"/>
            <a:ext cx="1011815" cy="338554"/>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rgbClr val="FFFF00"/>
                </a:solidFill>
                <a:effectLst>
                  <a:glow rad="76200">
                    <a:srgbClr val="000000">
                      <a:alpha val="60000"/>
                    </a:srgbClr>
                  </a:glow>
                </a:effectLst>
                <a:latin typeface="Calibri" pitchFamily="34" charset="0"/>
                <a:cs typeface="Calibri" pitchFamily="34" charset="0"/>
              </a:rPr>
              <a:t>ISSACHAR</a:t>
            </a:r>
            <a:endParaRPr kumimoji="0" lang="en-US" sz="1600" b="0" i="0" u="none" strike="noStrike" kern="0" cap="none" spc="0" normalizeH="0" baseline="0" noProof="0" dirty="0">
              <a:ln>
                <a:noFill/>
              </a:ln>
              <a:solidFill>
                <a:srgbClr val="FFFF00"/>
              </a:solidFill>
              <a:effectLst>
                <a:glow rad="76200">
                  <a:srgbClr val="000000">
                    <a:alpha val="60000"/>
                  </a:srgbClr>
                </a:glow>
              </a:effectLst>
              <a:uLnTx/>
              <a:uFillTx/>
              <a:latin typeface="Calibri" pitchFamily="34" charset="0"/>
              <a:cs typeface="Calibri" pitchFamily="34" charset="0"/>
            </a:endParaRPr>
          </a:p>
        </p:txBody>
      </p:sp>
      <p:sp>
        <p:nvSpPr>
          <p:cNvPr id="15" name="Text Box 16"/>
          <p:cNvSpPr txBox="1">
            <a:spLocks noChangeArrowheads="1"/>
          </p:cNvSpPr>
          <p:nvPr/>
        </p:nvSpPr>
        <p:spPr bwMode="auto">
          <a:xfrm>
            <a:off x="295944" y="2276475"/>
            <a:ext cx="1130438" cy="369332"/>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FFF00"/>
                </a:solidFill>
                <a:effectLst>
                  <a:glow rad="76200">
                    <a:srgbClr val="000000">
                      <a:alpha val="60000"/>
                    </a:srgbClr>
                  </a:glow>
                </a:effectLst>
                <a:latin typeface="Calibri" pitchFamily="34" charset="0"/>
                <a:cs typeface="Calibri" pitchFamily="34" charset="0"/>
              </a:rPr>
              <a:t>NAPHTALI</a:t>
            </a:r>
            <a:endParaRPr kumimoji="0" lang="en-US" b="0" i="0" u="none" strike="noStrike" kern="0" cap="none" spc="0" normalizeH="0" baseline="0" noProof="0" dirty="0">
              <a:ln>
                <a:noFill/>
              </a:ln>
              <a:solidFill>
                <a:srgbClr val="FFFF00"/>
              </a:solidFill>
              <a:effectLst>
                <a:glow rad="76200">
                  <a:srgbClr val="000000">
                    <a:alpha val="60000"/>
                  </a:srgbClr>
                </a:glow>
              </a:effectLst>
              <a:uLnTx/>
              <a:uFillTx/>
              <a:latin typeface="Calibri" pitchFamily="34" charset="0"/>
              <a:cs typeface="Calibri" pitchFamily="34" charset="0"/>
            </a:endParaRPr>
          </a:p>
        </p:txBody>
      </p:sp>
      <p:sp>
        <p:nvSpPr>
          <p:cNvPr id="5" name="Freeform 4"/>
          <p:cNvSpPr/>
          <p:nvPr/>
        </p:nvSpPr>
        <p:spPr>
          <a:xfrm>
            <a:off x="0" y="2276475"/>
            <a:ext cx="9144000" cy="1028700"/>
          </a:xfrm>
          <a:custGeom>
            <a:avLst/>
            <a:gdLst>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610100 w 9144000"/>
              <a:gd name="connsiteY5" fmla="*/ 52387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610100 w 9144000"/>
              <a:gd name="connsiteY5" fmla="*/ 52387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610100 w 9144000"/>
              <a:gd name="connsiteY5" fmla="*/ 52387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610100 w 9144000"/>
              <a:gd name="connsiteY5" fmla="*/ 52387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610100 w 9144000"/>
              <a:gd name="connsiteY5" fmla="*/ 52387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610100 w 9144000"/>
              <a:gd name="connsiteY5" fmla="*/ 52387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997450 w 9144000"/>
              <a:gd name="connsiteY5" fmla="*/ 56832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997450 w 9144000"/>
              <a:gd name="connsiteY5" fmla="*/ 568325 h 1028700"/>
              <a:gd name="connsiteX6" fmla="*/ 9144000 w 9144000"/>
              <a:gd name="connsiteY6" fmla="*/ 1028700 h 1028700"/>
              <a:gd name="connsiteX0" fmla="*/ 0 w 9144000"/>
              <a:gd name="connsiteY0" fmla="*/ 447675 h 1028700"/>
              <a:gd name="connsiteX1" fmla="*/ 876300 w 9144000"/>
              <a:gd name="connsiteY1" fmla="*/ 581025 h 1028700"/>
              <a:gd name="connsiteX2" fmla="*/ 1790700 w 9144000"/>
              <a:gd name="connsiteY2" fmla="*/ 314325 h 1028700"/>
              <a:gd name="connsiteX3" fmla="*/ 2266950 w 9144000"/>
              <a:gd name="connsiteY3" fmla="*/ 0 h 1028700"/>
              <a:gd name="connsiteX4" fmla="*/ 3552825 w 9144000"/>
              <a:gd name="connsiteY4" fmla="*/ 76200 h 1028700"/>
              <a:gd name="connsiteX5" fmla="*/ 4997450 w 9144000"/>
              <a:gd name="connsiteY5" fmla="*/ 568325 h 1028700"/>
              <a:gd name="connsiteX6" fmla="*/ 9144000 w 9144000"/>
              <a:gd name="connsiteY6" fmla="*/ 10287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
                <a:moveTo>
                  <a:pt x="0" y="447675"/>
                </a:moveTo>
                <a:cubicBezTo>
                  <a:pt x="292100" y="492125"/>
                  <a:pt x="577850" y="603250"/>
                  <a:pt x="876300" y="581025"/>
                </a:cubicBezTo>
                <a:cubicBezTo>
                  <a:pt x="1174750" y="558800"/>
                  <a:pt x="1558925" y="411163"/>
                  <a:pt x="1790700" y="314325"/>
                </a:cubicBezTo>
                <a:cubicBezTo>
                  <a:pt x="2022475" y="217487"/>
                  <a:pt x="2189163" y="71437"/>
                  <a:pt x="2266950" y="0"/>
                </a:cubicBezTo>
                <a:cubicBezTo>
                  <a:pt x="2695575" y="25400"/>
                  <a:pt x="3097742" y="-18521"/>
                  <a:pt x="3552825" y="76200"/>
                </a:cubicBezTo>
                <a:cubicBezTo>
                  <a:pt x="4007908" y="170921"/>
                  <a:pt x="4057968" y="463719"/>
                  <a:pt x="4997450" y="568325"/>
                </a:cubicBezTo>
                <a:lnTo>
                  <a:pt x="9144000" y="1028700"/>
                </a:lnTo>
              </a:path>
            </a:pathLst>
          </a:custGeom>
          <a:noFill/>
          <a:ln w="25400">
            <a:solidFill>
              <a:srgbClr val="FEFF00"/>
            </a:solidFill>
            <a:prstDash val="dash"/>
          </a:ln>
          <a:effectLst>
            <a:glow rad="508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789848" y="2135982"/>
            <a:ext cx="350896" cy="211304"/>
          </a:xfrm>
          <a:custGeom>
            <a:avLst/>
            <a:gdLst>
              <a:gd name="connsiteX0" fmla="*/ 350043 w 350043"/>
              <a:gd name="connsiteY0" fmla="*/ 147638 h 147638"/>
              <a:gd name="connsiteX1" fmla="*/ 114300 w 350043"/>
              <a:gd name="connsiteY1" fmla="*/ 109538 h 147638"/>
              <a:gd name="connsiteX2" fmla="*/ 0 w 350043"/>
              <a:gd name="connsiteY2" fmla="*/ 0 h 147638"/>
              <a:gd name="connsiteX0" fmla="*/ 350043 w 350043"/>
              <a:gd name="connsiteY0" fmla="*/ 147638 h 147638"/>
              <a:gd name="connsiteX1" fmla="*/ 114300 w 350043"/>
              <a:gd name="connsiteY1" fmla="*/ 109538 h 147638"/>
              <a:gd name="connsiteX2" fmla="*/ 0 w 350043"/>
              <a:gd name="connsiteY2" fmla="*/ 0 h 147638"/>
              <a:gd name="connsiteX0" fmla="*/ 398703 w 398703"/>
              <a:gd name="connsiteY0" fmla="*/ 147638 h 213490"/>
              <a:gd name="connsiteX1" fmla="*/ 15323 w 398703"/>
              <a:gd name="connsiteY1" fmla="*/ 209551 h 213490"/>
              <a:gd name="connsiteX2" fmla="*/ 48660 w 398703"/>
              <a:gd name="connsiteY2" fmla="*/ 0 h 213490"/>
              <a:gd name="connsiteX0" fmla="*/ 459581 w 459581"/>
              <a:gd name="connsiteY0" fmla="*/ 138113 h 203554"/>
              <a:gd name="connsiteX1" fmla="*/ 76201 w 459581"/>
              <a:gd name="connsiteY1" fmla="*/ 200026 h 203554"/>
              <a:gd name="connsiteX2" fmla="*/ 0 w 459581"/>
              <a:gd name="connsiteY2" fmla="*/ 0 h 203554"/>
              <a:gd name="connsiteX0" fmla="*/ 472542 w 472542"/>
              <a:gd name="connsiteY0" fmla="*/ 138113 h 203554"/>
              <a:gd name="connsiteX1" fmla="*/ 89162 w 472542"/>
              <a:gd name="connsiteY1" fmla="*/ 200026 h 203554"/>
              <a:gd name="connsiteX2" fmla="*/ 12961 w 472542"/>
              <a:gd name="connsiteY2" fmla="*/ 0 h 203554"/>
              <a:gd name="connsiteX0" fmla="*/ 472542 w 472542"/>
              <a:gd name="connsiteY0" fmla="*/ 138113 h 205215"/>
              <a:gd name="connsiteX1" fmla="*/ 89162 w 472542"/>
              <a:gd name="connsiteY1" fmla="*/ 200026 h 205215"/>
              <a:gd name="connsiteX2" fmla="*/ 12961 w 472542"/>
              <a:gd name="connsiteY2" fmla="*/ 0 h 205215"/>
              <a:gd name="connsiteX0" fmla="*/ 350896 w 350896"/>
              <a:gd name="connsiteY0" fmla="*/ 171451 h 211304"/>
              <a:gd name="connsiteX1" fmla="*/ 86578 w 350896"/>
              <a:gd name="connsiteY1" fmla="*/ 200026 h 211304"/>
              <a:gd name="connsiteX2" fmla="*/ 10377 w 350896"/>
              <a:gd name="connsiteY2" fmla="*/ 0 h 211304"/>
            </a:gdLst>
            <a:ahLst/>
            <a:cxnLst>
              <a:cxn ang="0">
                <a:pos x="connsiteX0" y="connsiteY0"/>
              </a:cxn>
              <a:cxn ang="0">
                <a:pos x="connsiteX1" y="connsiteY1"/>
              </a:cxn>
              <a:cxn ang="0">
                <a:pos x="connsiteX2" y="connsiteY2"/>
              </a:cxn>
            </a:cxnLst>
            <a:rect l="l" t="t" r="r" b="b"/>
            <a:pathLst>
              <a:path w="350896" h="211304">
                <a:moveTo>
                  <a:pt x="350896" y="171451"/>
                </a:moveTo>
                <a:cubicBezTo>
                  <a:pt x="238977" y="196851"/>
                  <a:pt x="143331" y="228601"/>
                  <a:pt x="86578" y="200026"/>
                </a:cubicBezTo>
                <a:cubicBezTo>
                  <a:pt x="29825" y="171451"/>
                  <a:pt x="-22961" y="41275"/>
                  <a:pt x="10377" y="0"/>
                </a:cubicBezTo>
              </a:path>
            </a:pathLst>
          </a:custGeom>
          <a:noFill/>
          <a:ln w="19050">
            <a:solidFill>
              <a:srgbClr val="FEFF00"/>
            </a:solidFill>
            <a:prstDash val="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190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Reliefs of war chariots riding over naked enemies, from Carchemish, 9th century BC</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I will draw out </a:t>
            </a:r>
            <a:r>
              <a:rPr lang="en-US" dirty="0" err="1"/>
              <a:t>Sisera</a:t>
            </a:r>
            <a:r>
              <a:rPr lang="en-US" dirty="0"/>
              <a:t>, the captain of </a:t>
            </a:r>
            <a:r>
              <a:rPr lang="en-US" dirty="0" err="1"/>
              <a:t>Jabin’s</a:t>
            </a:r>
            <a:r>
              <a:rPr lang="en-US" dirty="0"/>
              <a:t> army, with his chariots and his troops</a:t>
            </a:r>
          </a:p>
        </p:txBody>
      </p:sp>
      <p:pic>
        <p:nvPicPr>
          <p:cNvPr id="5" name="Picture 4"/>
          <p:cNvPicPr>
            <a:picLocks noChangeAspect="1"/>
          </p:cNvPicPr>
          <p:nvPr/>
        </p:nvPicPr>
        <p:blipFill>
          <a:blip r:embed="rId3"/>
          <a:stretch>
            <a:fillRect/>
          </a:stretch>
        </p:blipFill>
        <p:spPr>
          <a:xfrm>
            <a:off x="0" y="1771650"/>
            <a:ext cx="9144000" cy="3314700"/>
          </a:xfrm>
          <a:prstGeom prst="rect">
            <a:avLst/>
          </a:prstGeom>
        </p:spPr>
      </p:pic>
    </p:spTree>
    <p:extLst>
      <p:ext uri="{BB962C8B-B14F-4D97-AF65-F5344CB8AC3E}">
        <p14:creationId xmlns:p14="http://schemas.microsoft.com/office/powerpoint/2010/main" val="802075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1583"/>
            <a:ext cx="9144000" cy="628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0"/>
          </p:nvPr>
        </p:nvSpPr>
        <p:spPr/>
        <p:txBody>
          <a:bodyPr/>
          <a:lstStyle/>
          <a:p>
            <a:r>
              <a:rPr lang="en-US" dirty="0"/>
              <a:t>Map of the battle theater</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19793305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Jezreel Valley from Mount Carmel (aerial view from the west)</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Tree>
    <p:extLst>
      <p:ext uri="{BB962C8B-B14F-4D97-AF65-F5344CB8AC3E}">
        <p14:creationId xmlns:p14="http://schemas.microsoft.com/office/powerpoint/2010/main" val="22536587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Jezreel Valley from Mount Carmel (aerial view from the west)</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148072"/>
          </a:xfrm>
          <a:prstGeom prst="rect">
            <a:avLst/>
          </a:prstGeom>
        </p:spPr>
      </p:pic>
      <p:sp>
        <p:nvSpPr>
          <p:cNvPr id="23" name="Line 9"/>
          <p:cNvSpPr>
            <a:spLocks noChangeShapeType="1"/>
          </p:cNvSpPr>
          <p:nvPr/>
        </p:nvSpPr>
        <p:spPr bwMode="auto">
          <a:xfrm>
            <a:off x="4442459" y="2455063"/>
            <a:ext cx="106299" cy="28920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4" name="Text Box 16"/>
          <p:cNvSpPr txBox="1">
            <a:spLocks noChangeArrowheads="1"/>
          </p:cNvSpPr>
          <p:nvPr/>
        </p:nvSpPr>
        <p:spPr bwMode="auto">
          <a:xfrm>
            <a:off x="3662438" y="2088046"/>
            <a:ext cx="15600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5" name="Line 9"/>
          <p:cNvSpPr>
            <a:spLocks noChangeShapeType="1"/>
          </p:cNvSpPr>
          <p:nvPr/>
        </p:nvSpPr>
        <p:spPr bwMode="auto">
          <a:xfrm flipH="1">
            <a:off x="8077199" y="2322890"/>
            <a:ext cx="2501" cy="4253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6" name="Text Box 16"/>
          <p:cNvSpPr txBox="1">
            <a:spLocks noChangeArrowheads="1"/>
          </p:cNvSpPr>
          <p:nvPr/>
        </p:nvSpPr>
        <p:spPr bwMode="auto">
          <a:xfrm>
            <a:off x="7162800" y="1965226"/>
            <a:ext cx="1981200"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Mount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Gilboa</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7" name="Line 9"/>
          <p:cNvSpPr>
            <a:spLocks noChangeShapeType="1"/>
          </p:cNvSpPr>
          <p:nvPr/>
        </p:nvSpPr>
        <p:spPr bwMode="auto">
          <a:xfrm flipH="1">
            <a:off x="6114695" y="2318879"/>
            <a:ext cx="2501" cy="4253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8" name="Text Box 16"/>
          <p:cNvSpPr txBox="1">
            <a:spLocks noChangeArrowheads="1"/>
          </p:cNvSpPr>
          <p:nvPr/>
        </p:nvSpPr>
        <p:spPr bwMode="auto">
          <a:xfrm>
            <a:off x="5345076" y="1956869"/>
            <a:ext cx="15600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9" name="Line 9"/>
          <p:cNvSpPr>
            <a:spLocks noChangeShapeType="1"/>
          </p:cNvSpPr>
          <p:nvPr/>
        </p:nvSpPr>
        <p:spPr bwMode="auto">
          <a:xfrm flipV="1">
            <a:off x="8610599" y="3141980"/>
            <a:ext cx="476263" cy="10572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0" name="Text Box 16"/>
          <p:cNvSpPr txBox="1">
            <a:spLocks noChangeArrowheads="1"/>
          </p:cNvSpPr>
          <p:nvPr/>
        </p:nvSpPr>
        <p:spPr bwMode="auto">
          <a:xfrm>
            <a:off x="6608812" y="3082600"/>
            <a:ext cx="2176418" cy="369332"/>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noProof="0" dirty="0">
                <a:solidFill>
                  <a:srgbClr val="FFFFFF"/>
                </a:solidFill>
                <a:effectLst>
                  <a:glow rad="76200">
                    <a:srgbClr val="000000">
                      <a:alpha val="60000"/>
                    </a:srgbClr>
                  </a:glow>
                </a:effectLst>
                <a:latin typeface="Calibri" pitchFamily="34" charset="0"/>
                <a:cs typeface="Calibri" pitchFamily="34" charset="0"/>
              </a:rPr>
              <a:t>Megiddo/</a:t>
            </a:r>
            <a:r>
              <a:rPr lang="en-US" kern="0" noProof="0" dirty="0" err="1">
                <a:solidFill>
                  <a:srgbClr val="FFFFFF"/>
                </a:solidFill>
                <a:effectLst>
                  <a:glow rad="76200">
                    <a:srgbClr val="000000">
                      <a:alpha val="60000"/>
                    </a:srgbClr>
                  </a:glow>
                </a:effectLst>
                <a:latin typeface="Calibri" pitchFamily="34" charset="0"/>
                <a:cs typeface="Calibri" pitchFamily="34" charset="0"/>
              </a:rPr>
              <a:t>Taanach</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1" name="Line 9"/>
          <p:cNvSpPr>
            <a:spLocks noChangeShapeType="1"/>
          </p:cNvSpPr>
          <p:nvPr/>
        </p:nvSpPr>
        <p:spPr bwMode="auto">
          <a:xfrm>
            <a:off x="8610599" y="3307080"/>
            <a:ext cx="476263" cy="8354"/>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2" name="Text Box 16"/>
          <p:cNvSpPr txBox="1">
            <a:spLocks noChangeArrowheads="1"/>
          </p:cNvSpPr>
          <p:nvPr/>
        </p:nvSpPr>
        <p:spPr bwMode="auto">
          <a:xfrm>
            <a:off x="6858000" y="3732840"/>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Jokneam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3" name="Text Box 16"/>
          <p:cNvSpPr txBox="1">
            <a:spLocks noChangeArrowheads="1"/>
          </p:cNvSpPr>
          <p:nvPr/>
        </p:nvSpPr>
        <p:spPr bwMode="auto">
          <a:xfrm>
            <a:off x="312322" y="3218180"/>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Tell </a:t>
            </a:r>
            <a:r>
              <a:rPr lang="en-US" sz="2000" kern="0" noProof="0" dirty="0" err="1">
                <a:solidFill>
                  <a:srgbClr val="FFFFFF"/>
                </a:solidFill>
                <a:effectLst>
                  <a:glow rad="76200">
                    <a:srgbClr val="000000">
                      <a:alpha val="60000"/>
                    </a:srgbClr>
                  </a:glow>
                </a:effectLst>
                <a:latin typeface="Calibri" pitchFamily="34" charset="0"/>
                <a:cs typeface="Calibri" pitchFamily="34" charset="0"/>
              </a:rPr>
              <a:t>Qassis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4" name="Line 9"/>
          <p:cNvSpPr>
            <a:spLocks noChangeShapeType="1"/>
          </p:cNvSpPr>
          <p:nvPr/>
        </p:nvSpPr>
        <p:spPr bwMode="auto">
          <a:xfrm>
            <a:off x="1302922" y="3524753"/>
            <a:ext cx="185416" cy="31229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5" name="Freeform 34"/>
          <p:cNvSpPr/>
          <p:nvPr/>
        </p:nvSpPr>
        <p:spPr>
          <a:xfrm>
            <a:off x="0" y="3416300"/>
            <a:ext cx="4718050" cy="689027"/>
          </a:xfrm>
          <a:custGeom>
            <a:avLst/>
            <a:gdLst>
              <a:gd name="connsiteX0" fmla="*/ 0 w 4718050"/>
              <a:gd name="connsiteY0" fmla="*/ 654050 h 654050"/>
              <a:gd name="connsiteX1" fmla="*/ 958850 w 4718050"/>
              <a:gd name="connsiteY1" fmla="*/ 654050 h 654050"/>
              <a:gd name="connsiteX2" fmla="*/ 2247900 w 4718050"/>
              <a:gd name="connsiteY2" fmla="*/ 508000 h 654050"/>
              <a:gd name="connsiteX3" fmla="*/ 3352800 w 4718050"/>
              <a:gd name="connsiteY3" fmla="*/ 222250 h 654050"/>
              <a:gd name="connsiteX4" fmla="*/ 4108450 w 4718050"/>
              <a:gd name="connsiteY4" fmla="*/ 101600 h 654050"/>
              <a:gd name="connsiteX5" fmla="*/ 4718050 w 4718050"/>
              <a:gd name="connsiteY5" fmla="*/ 0 h 654050"/>
              <a:gd name="connsiteX0" fmla="*/ 0 w 4718050"/>
              <a:gd name="connsiteY0" fmla="*/ 654050 h 654050"/>
              <a:gd name="connsiteX1" fmla="*/ 958850 w 4718050"/>
              <a:gd name="connsiteY1" fmla="*/ 654050 h 654050"/>
              <a:gd name="connsiteX2" fmla="*/ 2247900 w 4718050"/>
              <a:gd name="connsiteY2" fmla="*/ 508000 h 654050"/>
              <a:gd name="connsiteX3" fmla="*/ 3352800 w 4718050"/>
              <a:gd name="connsiteY3" fmla="*/ 222250 h 654050"/>
              <a:gd name="connsiteX4" fmla="*/ 4108450 w 4718050"/>
              <a:gd name="connsiteY4" fmla="*/ 101600 h 654050"/>
              <a:gd name="connsiteX5" fmla="*/ 4718050 w 4718050"/>
              <a:gd name="connsiteY5" fmla="*/ 0 h 654050"/>
              <a:gd name="connsiteX0" fmla="*/ 0 w 4718050"/>
              <a:gd name="connsiteY0" fmla="*/ 654050 h 664868"/>
              <a:gd name="connsiteX1" fmla="*/ 958850 w 4718050"/>
              <a:gd name="connsiteY1" fmla="*/ 654050 h 664868"/>
              <a:gd name="connsiteX2" fmla="*/ 2247900 w 4718050"/>
              <a:gd name="connsiteY2" fmla="*/ 508000 h 664868"/>
              <a:gd name="connsiteX3" fmla="*/ 3352800 w 4718050"/>
              <a:gd name="connsiteY3" fmla="*/ 222250 h 664868"/>
              <a:gd name="connsiteX4" fmla="*/ 4108450 w 4718050"/>
              <a:gd name="connsiteY4" fmla="*/ 101600 h 664868"/>
              <a:gd name="connsiteX5" fmla="*/ 4718050 w 4718050"/>
              <a:gd name="connsiteY5" fmla="*/ 0 h 664868"/>
              <a:gd name="connsiteX0" fmla="*/ 0 w 4718050"/>
              <a:gd name="connsiteY0" fmla="*/ 654050 h 689027"/>
              <a:gd name="connsiteX1" fmla="*/ 1016000 w 4718050"/>
              <a:gd name="connsiteY1" fmla="*/ 682625 h 689027"/>
              <a:gd name="connsiteX2" fmla="*/ 2247900 w 4718050"/>
              <a:gd name="connsiteY2" fmla="*/ 508000 h 689027"/>
              <a:gd name="connsiteX3" fmla="*/ 3352800 w 4718050"/>
              <a:gd name="connsiteY3" fmla="*/ 222250 h 689027"/>
              <a:gd name="connsiteX4" fmla="*/ 4108450 w 4718050"/>
              <a:gd name="connsiteY4" fmla="*/ 101600 h 689027"/>
              <a:gd name="connsiteX5" fmla="*/ 4718050 w 4718050"/>
              <a:gd name="connsiteY5" fmla="*/ 0 h 689027"/>
              <a:gd name="connsiteX0" fmla="*/ 0 w 4718050"/>
              <a:gd name="connsiteY0" fmla="*/ 654050 h 689027"/>
              <a:gd name="connsiteX1" fmla="*/ 1016000 w 4718050"/>
              <a:gd name="connsiteY1" fmla="*/ 682625 h 689027"/>
              <a:gd name="connsiteX2" fmla="*/ 2247900 w 4718050"/>
              <a:gd name="connsiteY2" fmla="*/ 508000 h 689027"/>
              <a:gd name="connsiteX3" fmla="*/ 3352800 w 4718050"/>
              <a:gd name="connsiteY3" fmla="*/ 222250 h 689027"/>
              <a:gd name="connsiteX4" fmla="*/ 4108450 w 4718050"/>
              <a:gd name="connsiteY4" fmla="*/ 101600 h 689027"/>
              <a:gd name="connsiteX5" fmla="*/ 4718050 w 4718050"/>
              <a:gd name="connsiteY5" fmla="*/ 0 h 689027"/>
              <a:gd name="connsiteX0" fmla="*/ 0 w 4718050"/>
              <a:gd name="connsiteY0" fmla="*/ 654050 h 689027"/>
              <a:gd name="connsiteX1" fmla="*/ 1016000 w 4718050"/>
              <a:gd name="connsiteY1" fmla="*/ 682625 h 689027"/>
              <a:gd name="connsiteX2" fmla="*/ 2247900 w 4718050"/>
              <a:gd name="connsiteY2" fmla="*/ 508000 h 689027"/>
              <a:gd name="connsiteX3" fmla="*/ 3352800 w 4718050"/>
              <a:gd name="connsiteY3" fmla="*/ 222250 h 689027"/>
              <a:gd name="connsiteX4" fmla="*/ 4108450 w 4718050"/>
              <a:gd name="connsiteY4" fmla="*/ 101600 h 689027"/>
              <a:gd name="connsiteX5" fmla="*/ 4718050 w 4718050"/>
              <a:gd name="connsiteY5" fmla="*/ 0 h 68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8050" h="689027">
                <a:moveTo>
                  <a:pt x="0" y="654050"/>
                </a:moveTo>
                <a:cubicBezTo>
                  <a:pt x="319617" y="654050"/>
                  <a:pt x="641350" y="706967"/>
                  <a:pt x="1016000" y="682625"/>
                </a:cubicBezTo>
                <a:cubicBezTo>
                  <a:pt x="1390650" y="658283"/>
                  <a:pt x="1858433" y="584729"/>
                  <a:pt x="2247900" y="508000"/>
                </a:cubicBezTo>
                <a:cubicBezTo>
                  <a:pt x="2637367" y="431271"/>
                  <a:pt x="3039367" y="272294"/>
                  <a:pt x="3352800" y="222250"/>
                </a:cubicBezTo>
                <a:lnTo>
                  <a:pt x="4108450" y="101600"/>
                </a:lnTo>
                <a:lnTo>
                  <a:pt x="4718050" y="0"/>
                </a:lnTo>
              </a:path>
            </a:pathLst>
          </a:custGeom>
          <a:noFill/>
          <a:ln w="31750" cap="rnd">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708524" y="3035300"/>
            <a:ext cx="1889125" cy="384175"/>
          </a:xfrm>
          <a:custGeom>
            <a:avLst/>
            <a:gdLst>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879600"/>
              <a:gd name="connsiteY0" fmla="*/ 383425 h 383425"/>
              <a:gd name="connsiteX1" fmla="*/ 539750 w 1879600"/>
              <a:gd name="connsiteY1" fmla="*/ 313575 h 383425"/>
              <a:gd name="connsiteX2" fmla="*/ 1041400 w 1879600"/>
              <a:gd name="connsiteY2" fmla="*/ 313575 h 383425"/>
              <a:gd name="connsiteX3" fmla="*/ 1447800 w 1879600"/>
              <a:gd name="connsiteY3" fmla="*/ 205625 h 383425"/>
              <a:gd name="connsiteX4" fmla="*/ 1739900 w 1879600"/>
              <a:gd name="connsiteY4" fmla="*/ 21475 h 383425"/>
              <a:gd name="connsiteX5" fmla="*/ 1879600 w 1879600"/>
              <a:gd name="connsiteY5" fmla="*/ 8775 h 383425"/>
              <a:gd name="connsiteX0" fmla="*/ 0 w 1879600"/>
              <a:gd name="connsiteY0" fmla="*/ 374650 h 374650"/>
              <a:gd name="connsiteX1" fmla="*/ 539750 w 1879600"/>
              <a:gd name="connsiteY1" fmla="*/ 304800 h 374650"/>
              <a:gd name="connsiteX2" fmla="*/ 1041400 w 1879600"/>
              <a:gd name="connsiteY2" fmla="*/ 304800 h 374650"/>
              <a:gd name="connsiteX3" fmla="*/ 1447800 w 1879600"/>
              <a:gd name="connsiteY3" fmla="*/ 196850 h 374650"/>
              <a:gd name="connsiteX4" fmla="*/ 1739900 w 1879600"/>
              <a:gd name="connsiteY4" fmla="*/ 12700 h 374650"/>
              <a:gd name="connsiteX5" fmla="*/ 1879600 w 1879600"/>
              <a:gd name="connsiteY5" fmla="*/ 0 h 374650"/>
              <a:gd name="connsiteX0" fmla="*/ 0 w 1901031"/>
              <a:gd name="connsiteY0" fmla="*/ 384175 h 384175"/>
              <a:gd name="connsiteX1" fmla="*/ 561181 w 1901031"/>
              <a:gd name="connsiteY1" fmla="*/ 304800 h 384175"/>
              <a:gd name="connsiteX2" fmla="*/ 1062831 w 1901031"/>
              <a:gd name="connsiteY2" fmla="*/ 304800 h 384175"/>
              <a:gd name="connsiteX3" fmla="*/ 1469231 w 1901031"/>
              <a:gd name="connsiteY3" fmla="*/ 196850 h 384175"/>
              <a:gd name="connsiteX4" fmla="*/ 1761331 w 1901031"/>
              <a:gd name="connsiteY4" fmla="*/ 12700 h 384175"/>
              <a:gd name="connsiteX5" fmla="*/ 1901031 w 1901031"/>
              <a:gd name="connsiteY5" fmla="*/ 0 h 384175"/>
              <a:gd name="connsiteX0" fmla="*/ 0 w 1901031"/>
              <a:gd name="connsiteY0" fmla="*/ 384175 h 384175"/>
              <a:gd name="connsiteX1" fmla="*/ 561181 w 1901031"/>
              <a:gd name="connsiteY1" fmla="*/ 304800 h 384175"/>
              <a:gd name="connsiteX2" fmla="*/ 1062831 w 1901031"/>
              <a:gd name="connsiteY2" fmla="*/ 304800 h 384175"/>
              <a:gd name="connsiteX3" fmla="*/ 1469231 w 1901031"/>
              <a:gd name="connsiteY3" fmla="*/ 196850 h 384175"/>
              <a:gd name="connsiteX4" fmla="*/ 1742281 w 1901031"/>
              <a:gd name="connsiteY4" fmla="*/ 31750 h 384175"/>
              <a:gd name="connsiteX5" fmla="*/ 1901031 w 1901031"/>
              <a:gd name="connsiteY5" fmla="*/ 0 h 384175"/>
              <a:gd name="connsiteX0" fmla="*/ 0 w 1889125"/>
              <a:gd name="connsiteY0" fmla="*/ 384175 h 384175"/>
              <a:gd name="connsiteX1" fmla="*/ 549275 w 1889125"/>
              <a:gd name="connsiteY1" fmla="*/ 304800 h 384175"/>
              <a:gd name="connsiteX2" fmla="*/ 1050925 w 1889125"/>
              <a:gd name="connsiteY2" fmla="*/ 304800 h 384175"/>
              <a:gd name="connsiteX3" fmla="*/ 1457325 w 1889125"/>
              <a:gd name="connsiteY3" fmla="*/ 196850 h 384175"/>
              <a:gd name="connsiteX4" fmla="*/ 1730375 w 1889125"/>
              <a:gd name="connsiteY4" fmla="*/ 31750 h 384175"/>
              <a:gd name="connsiteX5" fmla="*/ 1889125 w 1889125"/>
              <a:gd name="connsiteY5" fmla="*/ 0 h 384175"/>
              <a:gd name="connsiteX0" fmla="*/ 0 w 1889125"/>
              <a:gd name="connsiteY0" fmla="*/ 384175 h 384175"/>
              <a:gd name="connsiteX1" fmla="*/ 549275 w 1889125"/>
              <a:gd name="connsiteY1" fmla="*/ 304800 h 384175"/>
              <a:gd name="connsiteX2" fmla="*/ 1050925 w 1889125"/>
              <a:gd name="connsiteY2" fmla="*/ 304800 h 384175"/>
              <a:gd name="connsiteX3" fmla="*/ 1457325 w 1889125"/>
              <a:gd name="connsiteY3" fmla="*/ 196850 h 384175"/>
              <a:gd name="connsiteX4" fmla="*/ 1730375 w 1889125"/>
              <a:gd name="connsiteY4" fmla="*/ 31750 h 384175"/>
              <a:gd name="connsiteX5" fmla="*/ 1889125 w 1889125"/>
              <a:gd name="connsiteY5"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25" h="384175">
                <a:moveTo>
                  <a:pt x="0" y="384175"/>
                </a:moveTo>
                <a:cubicBezTo>
                  <a:pt x="189442" y="348986"/>
                  <a:pt x="374121" y="318029"/>
                  <a:pt x="549275" y="304800"/>
                </a:cubicBezTo>
                <a:cubicBezTo>
                  <a:pt x="724429" y="291571"/>
                  <a:pt x="899912" y="325370"/>
                  <a:pt x="1050925" y="304800"/>
                </a:cubicBezTo>
                <a:cubicBezTo>
                  <a:pt x="1210204" y="283104"/>
                  <a:pt x="1344083" y="242358"/>
                  <a:pt x="1457325" y="196850"/>
                </a:cubicBezTo>
                <a:cubicBezTo>
                  <a:pt x="1570567" y="151342"/>
                  <a:pt x="1618460" y="58644"/>
                  <a:pt x="1730375" y="31750"/>
                </a:cubicBezTo>
                <a:cubicBezTo>
                  <a:pt x="1806806" y="13383"/>
                  <a:pt x="1842558" y="4233"/>
                  <a:pt x="1889125" y="0"/>
                </a:cubicBezTo>
              </a:path>
            </a:pathLst>
          </a:custGeom>
          <a:noFill/>
          <a:ln w="25400" cap="rnd">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6604000" y="2971006"/>
            <a:ext cx="1833563" cy="64834"/>
          </a:xfrm>
          <a:custGeom>
            <a:avLst/>
            <a:gdLst>
              <a:gd name="connsiteX0" fmla="*/ 0 w 1771650"/>
              <a:gd name="connsiteY0" fmla="*/ 95250 h 95250"/>
              <a:gd name="connsiteX1" fmla="*/ 317500 w 1771650"/>
              <a:gd name="connsiteY1" fmla="*/ 82550 h 95250"/>
              <a:gd name="connsiteX2" fmla="*/ 1352550 w 1771650"/>
              <a:gd name="connsiteY2" fmla="*/ 95250 h 95250"/>
              <a:gd name="connsiteX3" fmla="*/ 1771650 w 1771650"/>
              <a:gd name="connsiteY3" fmla="*/ 0 h 95250"/>
              <a:gd name="connsiteX0" fmla="*/ 0 w 1771650"/>
              <a:gd name="connsiteY0" fmla="*/ 95250 h 99215"/>
              <a:gd name="connsiteX1" fmla="*/ 317500 w 1771650"/>
              <a:gd name="connsiteY1" fmla="*/ 82550 h 99215"/>
              <a:gd name="connsiteX2" fmla="*/ 1352550 w 1771650"/>
              <a:gd name="connsiteY2" fmla="*/ 95250 h 99215"/>
              <a:gd name="connsiteX3" fmla="*/ 1771650 w 1771650"/>
              <a:gd name="connsiteY3" fmla="*/ 0 h 99215"/>
              <a:gd name="connsiteX0" fmla="*/ 0 w 1833563"/>
              <a:gd name="connsiteY0" fmla="*/ 64294 h 66339"/>
              <a:gd name="connsiteX1" fmla="*/ 317500 w 1833563"/>
              <a:gd name="connsiteY1" fmla="*/ 51594 h 66339"/>
              <a:gd name="connsiteX2" fmla="*/ 1352550 w 1833563"/>
              <a:gd name="connsiteY2" fmla="*/ 64294 h 66339"/>
              <a:gd name="connsiteX3" fmla="*/ 1833563 w 1833563"/>
              <a:gd name="connsiteY3" fmla="*/ 0 h 66339"/>
              <a:gd name="connsiteX0" fmla="*/ 0 w 1833563"/>
              <a:gd name="connsiteY0" fmla="*/ 64294 h 66339"/>
              <a:gd name="connsiteX1" fmla="*/ 317500 w 1833563"/>
              <a:gd name="connsiteY1" fmla="*/ 51594 h 66339"/>
              <a:gd name="connsiteX2" fmla="*/ 1352550 w 1833563"/>
              <a:gd name="connsiteY2" fmla="*/ 64294 h 66339"/>
              <a:gd name="connsiteX3" fmla="*/ 1833563 w 1833563"/>
              <a:gd name="connsiteY3" fmla="*/ 0 h 66339"/>
              <a:gd name="connsiteX0" fmla="*/ 0 w 1833563"/>
              <a:gd name="connsiteY0" fmla="*/ 64294 h 64834"/>
              <a:gd name="connsiteX1" fmla="*/ 412750 w 1833563"/>
              <a:gd name="connsiteY1" fmla="*/ 32544 h 64834"/>
              <a:gd name="connsiteX2" fmla="*/ 1352550 w 1833563"/>
              <a:gd name="connsiteY2" fmla="*/ 64294 h 64834"/>
              <a:gd name="connsiteX3" fmla="*/ 1833563 w 1833563"/>
              <a:gd name="connsiteY3" fmla="*/ 0 h 64834"/>
            </a:gdLst>
            <a:ahLst/>
            <a:cxnLst>
              <a:cxn ang="0">
                <a:pos x="connsiteX0" y="connsiteY0"/>
              </a:cxn>
              <a:cxn ang="0">
                <a:pos x="connsiteX1" y="connsiteY1"/>
              </a:cxn>
              <a:cxn ang="0">
                <a:pos x="connsiteX2" y="connsiteY2"/>
              </a:cxn>
              <a:cxn ang="0">
                <a:pos x="connsiteX3" y="connsiteY3"/>
              </a:cxn>
            </a:cxnLst>
            <a:rect l="l" t="t" r="r" b="b"/>
            <a:pathLst>
              <a:path w="1833563" h="64834">
                <a:moveTo>
                  <a:pt x="0" y="64294"/>
                </a:moveTo>
                <a:cubicBezTo>
                  <a:pt x="105833" y="60061"/>
                  <a:pt x="187325" y="32544"/>
                  <a:pt x="412750" y="32544"/>
                </a:cubicBezTo>
                <a:cubicBezTo>
                  <a:pt x="638175" y="32544"/>
                  <a:pt x="1115748" y="69718"/>
                  <a:pt x="1352550" y="64294"/>
                </a:cubicBezTo>
                <a:cubicBezTo>
                  <a:pt x="1589352" y="58870"/>
                  <a:pt x="1693863" y="31750"/>
                  <a:pt x="1833563" y="0"/>
                </a:cubicBezTo>
              </a:path>
            </a:pathLst>
          </a:custGeom>
          <a:noFill/>
          <a:ln w="15875" cap="rnd">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Box 16"/>
          <p:cNvSpPr txBox="1">
            <a:spLocks noChangeArrowheads="1"/>
          </p:cNvSpPr>
          <p:nvPr/>
        </p:nvSpPr>
        <p:spPr bwMode="auto">
          <a:xfrm>
            <a:off x="4148877" y="3604667"/>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Kishon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9" name="Line 9"/>
          <p:cNvSpPr>
            <a:spLocks noChangeShapeType="1"/>
          </p:cNvSpPr>
          <p:nvPr/>
        </p:nvSpPr>
        <p:spPr bwMode="auto">
          <a:xfrm flipH="1" flipV="1">
            <a:off x="4166868" y="3581061"/>
            <a:ext cx="275591" cy="17504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40" name="Line 9"/>
          <p:cNvSpPr>
            <a:spLocks noChangeShapeType="1"/>
          </p:cNvSpPr>
          <p:nvPr/>
        </p:nvSpPr>
        <p:spPr bwMode="auto">
          <a:xfrm flipV="1">
            <a:off x="5653087" y="3387457"/>
            <a:ext cx="144886" cy="30894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41" name="Freeform 40"/>
          <p:cNvSpPr/>
          <p:nvPr/>
        </p:nvSpPr>
        <p:spPr>
          <a:xfrm rot="10521756">
            <a:off x="6108199" y="2880459"/>
            <a:ext cx="1404941" cy="245928"/>
          </a:xfrm>
          <a:custGeom>
            <a:avLst/>
            <a:gdLst>
              <a:gd name="connsiteX0" fmla="*/ 0 w 1052513"/>
              <a:gd name="connsiteY0" fmla="*/ 0 h 171450"/>
              <a:gd name="connsiteX1" fmla="*/ 533400 w 1052513"/>
              <a:gd name="connsiteY1" fmla="*/ 19050 h 171450"/>
              <a:gd name="connsiteX2" fmla="*/ 1012031 w 1052513"/>
              <a:gd name="connsiteY2" fmla="*/ 100013 h 171450"/>
              <a:gd name="connsiteX3" fmla="*/ 1009650 w 1052513"/>
              <a:gd name="connsiteY3" fmla="*/ 59532 h 171450"/>
              <a:gd name="connsiteX4" fmla="*/ 1052513 w 1052513"/>
              <a:gd name="connsiteY4" fmla="*/ 150019 h 171450"/>
              <a:gd name="connsiteX5" fmla="*/ 914400 w 1052513"/>
              <a:gd name="connsiteY5" fmla="*/ 171450 h 171450"/>
              <a:gd name="connsiteX6" fmla="*/ 945356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1012031 w 1052513"/>
              <a:gd name="connsiteY2" fmla="*/ 100013 h 171450"/>
              <a:gd name="connsiteX3" fmla="*/ 1009650 w 1052513"/>
              <a:gd name="connsiteY3" fmla="*/ 59532 h 171450"/>
              <a:gd name="connsiteX4" fmla="*/ 1052513 w 1052513"/>
              <a:gd name="connsiteY4" fmla="*/ 150019 h 171450"/>
              <a:gd name="connsiteX5" fmla="*/ 914400 w 1052513"/>
              <a:gd name="connsiteY5" fmla="*/ 171450 h 171450"/>
              <a:gd name="connsiteX6" fmla="*/ 978694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5363 w 1052513"/>
              <a:gd name="connsiteY2" fmla="*/ 102394 h 171450"/>
              <a:gd name="connsiteX3" fmla="*/ 1009650 w 1052513"/>
              <a:gd name="connsiteY3" fmla="*/ 59532 h 171450"/>
              <a:gd name="connsiteX4" fmla="*/ 1052513 w 1052513"/>
              <a:gd name="connsiteY4" fmla="*/ 150019 h 171450"/>
              <a:gd name="connsiteX5" fmla="*/ 914400 w 1052513"/>
              <a:gd name="connsiteY5" fmla="*/ 171450 h 171450"/>
              <a:gd name="connsiteX6" fmla="*/ 978694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5363 w 1052513"/>
              <a:gd name="connsiteY2" fmla="*/ 102394 h 171450"/>
              <a:gd name="connsiteX3" fmla="*/ 1009650 w 1052513"/>
              <a:gd name="connsiteY3" fmla="*/ 59532 h 171450"/>
              <a:gd name="connsiteX4" fmla="*/ 1052513 w 1052513"/>
              <a:gd name="connsiteY4" fmla="*/ 135732 h 171450"/>
              <a:gd name="connsiteX5" fmla="*/ 914400 w 1052513"/>
              <a:gd name="connsiteY5" fmla="*/ 171450 h 171450"/>
              <a:gd name="connsiteX6" fmla="*/ 978694 w 1052513"/>
              <a:gd name="connsiteY6" fmla="*/ 138113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5363 w 1052513"/>
              <a:gd name="connsiteY2" fmla="*/ 102394 h 171450"/>
              <a:gd name="connsiteX3" fmla="*/ 1009650 w 1052513"/>
              <a:gd name="connsiteY3" fmla="*/ 59532 h 171450"/>
              <a:gd name="connsiteX4" fmla="*/ 1052513 w 1052513"/>
              <a:gd name="connsiteY4" fmla="*/ 135732 h 171450"/>
              <a:gd name="connsiteX5" fmla="*/ 914400 w 1052513"/>
              <a:gd name="connsiteY5" fmla="*/ 171450 h 171450"/>
              <a:gd name="connsiteX6" fmla="*/ 947737 w 1052513"/>
              <a:gd name="connsiteY6" fmla="*/ 142876 h 171450"/>
              <a:gd name="connsiteX7" fmla="*/ 566738 w 1052513"/>
              <a:gd name="connsiteY7" fmla="*/ 57150 h 171450"/>
              <a:gd name="connsiteX8" fmla="*/ 0 w 1052513"/>
              <a:gd name="connsiteY8" fmla="*/ 0 h 171450"/>
              <a:gd name="connsiteX0" fmla="*/ 0 w 1052513"/>
              <a:gd name="connsiteY0" fmla="*/ 0 h 171450"/>
              <a:gd name="connsiteX1" fmla="*/ 533400 w 1052513"/>
              <a:gd name="connsiteY1" fmla="*/ 19050 h 171450"/>
              <a:gd name="connsiteX2" fmla="*/ 990600 w 1052513"/>
              <a:gd name="connsiteY2" fmla="*/ 90488 h 171450"/>
              <a:gd name="connsiteX3" fmla="*/ 1009650 w 1052513"/>
              <a:gd name="connsiteY3" fmla="*/ 59532 h 171450"/>
              <a:gd name="connsiteX4" fmla="*/ 1052513 w 1052513"/>
              <a:gd name="connsiteY4" fmla="*/ 135732 h 171450"/>
              <a:gd name="connsiteX5" fmla="*/ 914400 w 1052513"/>
              <a:gd name="connsiteY5" fmla="*/ 171450 h 171450"/>
              <a:gd name="connsiteX6" fmla="*/ 947737 w 1052513"/>
              <a:gd name="connsiteY6" fmla="*/ 142876 h 171450"/>
              <a:gd name="connsiteX7" fmla="*/ 566738 w 1052513"/>
              <a:gd name="connsiteY7" fmla="*/ 57150 h 171450"/>
              <a:gd name="connsiteX8" fmla="*/ 0 w 1052513"/>
              <a:gd name="connsiteY8" fmla="*/ 0 h 171450"/>
              <a:gd name="connsiteX0" fmla="*/ 61 w 1052574"/>
              <a:gd name="connsiteY0" fmla="*/ 1906 h 173356"/>
              <a:gd name="connsiteX1" fmla="*/ 533461 w 1052574"/>
              <a:gd name="connsiteY1" fmla="*/ 20956 h 173356"/>
              <a:gd name="connsiteX2" fmla="*/ 990661 w 1052574"/>
              <a:gd name="connsiteY2" fmla="*/ 92394 h 173356"/>
              <a:gd name="connsiteX3" fmla="*/ 1009711 w 1052574"/>
              <a:gd name="connsiteY3" fmla="*/ 61438 h 173356"/>
              <a:gd name="connsiteX4" fmla="*/ 1052574 w 1052574"/>
              <a:gd name="connsiteY4" fmla="*/ 137638 h 173356"/>
              <a:gd name="connsiteX5" fmla="*/ 914461 w 1052574"/>
              <a:gd name="connsiteY5" fmla="*/ 173356 h 173356"/>
              <a:gd name="connsiteX6" fmla="*/ 947798 w 1052574"/>
              <a:gd name="connsiteY6" fmla="*/ 144782 h 173356"/>
              <a:gd name="connsiteX7" fmla="*/ 566799 w 1052574"/>
              <a:gd name="connsiteY7" fmla="*/ 59056 h 173356"/>
              <a:gd name="connsiteX8" fmla="*/ 61 w 1052574"/>
              <a:gd name="connsiteY8" fmla="*/ 1906 h 173356"/>
              <a:gd name="connsiteX0" fmla="*/ 61 w 1052574"/>
              <a:gd name="connsiteY0" fmla="*/ 1906 h 173356"/>
              <a:gd name="connsiteX1" fmla="*/ 533461 w 1052574"/>
              <a:gd name="connsiteY1" fmla="*/ 20956 h 173356"/>
              <a:gd name="connsiteX2" fmla="*/ 990661 w 1052574"/>
              <a:gd name="connsiteY2" fmla="*/ 92394 h 173356"/>
              <a:gd name="connsiteX3" fmla="*/ 1009711 w 1052574"/>
              <a:gd name="connsiteY3" fmla="*/ 61438 h 173356"/>
              <a:gd name="connsiteX4" fmla="*/ 1052574 w 1052574"/>
              <a:gd name="connsiteY4" fmla="*/ 137638 h 173356"/>
              <a:gd name="connsiteX5" fmla="*/ 914461 w 1052574"/>
              <a:gd name="connsiteY5" fmla="*/ 173356 h 173356"/>
              <a:gd name="connsiteX6" fmla="*/ 947798 w 1052574"/>
              <a:gd name="connsiteY6" fmla="*/ 144782 h 173356"/>
              <a:gd name="connsiteX7" fmla="*/ 566799 w 1052574"/>
              <a:gd name="connsiteY7" fmla="*/ 59056 h 173356"/>
              <a:gd name="connsiteX8" fmla="*/ 61 w 1052574"/>
              <a:gd name="connsiteY8" fmla="*/ 1906 h 173356"/>
              <a:gd name="connsiteX0" fmla="*/ 61 w 1052574"/>
              <a:gd name="connsiteY0" fmla="*/ 1906 h 166212"/>
              <a:gd name="connsiteX1" fmla="*/ 533461 w 1052574"/>
              <a:gd name="connsiteY1" fmla="*/ 20956 h 166212"/>
              <a:gd name="connsiteX2" fmla="*/ 990661 w 1052574"/>
              <a:gd name="connsiteY2" fmla="*/ 92394 h 166212"/>
              <a:gd name="connsiteX3" fmla="*/ 1009711 w 1052574"/>
              <a:gd name="connsiteY3" fmla="*/ 61438 h 166212"/>
              <a:gd name="connsiteX4" fmla="*/ 1052574 w 1052574"/>
              <a:gd name="connsiteY4" fmla="*/ 137638 h 166212"/>
              <a:gd name="connsiteX5" fmla="*/ 912079 w 1052574"/>
              <a:gd name="connsiteY5" fmla="*/ 166212 h 166212"/>
              <a:gd name="connsiteX6" fmla="*/ 947798 w 1052574"/>
              <a:gd name="connsiteY6" fmla="*/ 144782 h 166212"/>
              <a:gd name="connsiteX7" fmla="*/ 566799 w 1052574"/>
              <a:gd name="connsiteY7" fmla="*/ 59056 h 166212"/>
              <a:gd name="connsiteX8" fmla="*/ 61 w 1052574"/>
              <a:gd name="connsiteY8" fmla="*/ 1906 h 166212"/>
              <a:gd name="connsiteX0" fmla="*/ 61 w 1052574"/>
              <a:gd name="connsiteY0" fmla="*/ 1906 h 166212"/>
              <a:gd name="connsiteX1" fmla="*/ 533461 w 1052574"/>
              <a:gd name="connsiteY1" fmla="*/ 20956 h 166212"/>
              <a:gd name="connsiteX2" fmla="*/ 990661 w 1052574"/>
              <a:gd name="connsiteY2" fmla="*/ 92394 h 166212"/>
              <a:gd name="connsiteX3" fmla="*/ 993043 w 1052574"/>
              <a:gd name="connsiteY3" fmla="*/ 63819 h 166212"/>
              <a:gd name="connsiteX4" fmla="*/ 1052574 w 1052574"/>
              <a:gd name="connsiteY4" fmla="*/ 137638 h 166212"/>
              <a:gd name="connsiteX5" fmla="*/ 912079 w 1052574"/>
              <a:gd name="connsiteY5" fmla="*/ 166212 h 166212"/>
              <a:gd name="connsiteX6" fmla="*/ 947798 w 1052574"/>
              <a:gd name="connsiteY6" fmla="*/ 144782 h 166212"/>
              <a:gd name="connsiteX7" fmla="*/ 566799 w 1052574"/>
              <a:gd name="connsiteY7" fmla="*/ 59056 h 166212"/>
              <a:gd name="connsiteX8" fmla="*/ 61 w 1052574"/>
              <a:gd name="connsiteY8" fmla="*/ 1906 h 166212"/>
              <a:gd name="connsiteX0" fmla="*/ 57 w 1079422"/>
              <a:gd name="connsiteY0" fmla="*/ 29734 h 146365"/>
              <a:gd name="connsiteX1" fmla="*/ 560309 w 1079422"/>
              <a:gd name="connsiteY1" fmla="*/ 1109 h 146365"/>
              <a:gd name="connsiteX2" fmla="*/ 1017509 w 1079422"/>
              <a:gd name="connsiteY2" fmla="*/ 72547 h 146365"/>
              <a:gd name="connsiteX3" fmla="*/ 1019891 w 1079422"/>
              <a:gd name="connsiteY3" fmla="*/ 43972 h 146365"/>
              <a:gd name="connsiteX4" fmla="*/ 1079422 w 1079422"/>
              <a:gd name="connsiteY4" fmla="*/ 117791 h 146365"/>
              <a:gd name="connsiteX5" fmla="*/ 938927 w 1079422"/>
              <a:gd name="connsiteY5" fmla="*/ 146365 h 146365"/>
              <a:gd name="connsiteX6" fmla="*/ 974646 w 1079422"/>
              <a:gd name="connsiteY6" fmla="*/ 124935 h 146365"/>
              <a:gd name="connsiteX7" fmla="*/ 593647 w 1079422"/>
              <a:gd name="connsiteY7" fmla="*/ 39209 h 146365"/>
              <a:gd name="connsiteX8" fmla="*/ 57 w 1079422"/>
              <a:gd name="connsiteY8" fmla="*/ 29734 h 146365"/>
              <a:gd name="connsiteX0" fmla="*/ 57 w 1079422"/>
              <a:gd name="connsiteY0" fmla="*/ 29734 h 146365"/>
              <a:gd name="connsiteX1" fmla="*/ 560309 w 1079422"/>
              <a:gd name="connsiteY1" fmla="*/ 1109 h 146365"/>
              <a:gd name="connsiteX2" fmla="*/ 1017509 w 1079422"/>
              <a:gd name="connsiteY2" fmla="*/ 72547 h 146365"/>
              <a:gd name="connsiteX3" fmla="*/ 1019891 w 1079422"/>
              <a:gd name="connsiteY3" fmla="*/ 43972 h 146365"/>
              <a:gd name="connsiteX4" fmla="*/ 1079422 w 1079422"/>
              <a:gd name="connsiteY4" fmla="*/ 117791 h 146365"/>
              <a:gd name="connsiteX5" fmla="*/ 938927 w 1079422"/>
              <a:gd name="connsiteY5" fmla="*/ 146365 h 146365"/>
              <a:gd name="connsiteX6" fmla="*/ 974646 w 1079422"/>
              <a:gd name="connsiteY6" fmla="*/ 124935 h 146365"/>
              <a:gd name="connsiteX7" fmla="*/ 552474 w 1079422"/>
              <a:gd name="connsiteY7" fmla="*/ 72471 h 146365"/>
              <a:gd name="connsiteX8" fmla="*/ 57 w 1079422"/>
              <a:gd name="connsiteY8" fmla="*/ 29734 h 146365"/>
              <a:gd name="connsiteX0" fmla="*/ 63 w 1079428"/>
              <a:gd name="connsiteY0" fmla="*/ 1319 h 117950"/>
              <a:gd name="connsiteX1" fmla="*/ 522723 w 1079428"/>
              <a:gd name="connsiteY1" fmla="*/ 20369 h 117950"/>
              <a:gd name="connsiteX2" fmla="*/ 1017515 w 1079428"/>
              <a:gd name="connsiteY2" fmla="*/ 44132 h 117950"/>
              <a:gd name="connsiteX3" fmla="*/ 1019897 w 1079428"/>
              <a:gd name="connsiteY3" fmla="*/ 15557 h 117950"/>
              <a:gd name="connsiteX4" fmla="*/ 1079428 w 1079428"/>
              <a:gd name="connsiteY4" fmla="*/ 89376 h 117950"/>
              <a:gd name="connsiteX5" fmla="*/ 938933 w 1079428"/>
              <a:gd name="connsiteY5" fmla="*/ 117950 h 117950"/>
              <a:gd name="connsiteX6" fmla="*/ 974652 w 1079428"/>
              <a:gd name="connsiteY6" fmla="*/ 96520 h 117950"/>
              <a:gd name="connsiteX7" fmla="*/ 552480 w 1079428"/>
              <a:gd name="connsiteY7" fmla="*/ 44056 h 117950"/>
              <a:gd name="connsiteX8" fmla="*/ 63 w 1079428"/>
              <a:gd name="connsiteY8" fmla="*/ 1319 h 117950"/>
              <a:gd name="connsiteX0" fmla="*/ 63 w 1079428"/>
              <a:gd name="connsiteY0" fmla="*/ 1959 h 118590"/>
              <a:gd name="connsiteX1" fmla="*/ 528092 w 1079428"/>
              <a:gd name="connsiteY1" fmla="*/ 13249 h 118590"/>
              <a:gd name="connsiteX2" fmla="*/ 1017515 w 1079428"/>
              <a:gd name="connsiteY2" fmla="*/ 44772 h 118590"/>
              <a:gd name="connsiteX3" fmla="*/ 1019897 w 1079428"/>
              <a:gd name="connsiteY3" fmla="*/ 16197 h 118590"/>
              <a:gd name="connsiteX4" fmla="*/ 1079428 w 1079428"/>
              <a:gd name="connsiteY4" fmla="*/ 90016 h 118590"/>
              <a:gd name="connsiteX5" fmla="*/ 938933 w 1079428"/>
              <a:gd name="connsiteY5" fmla="*/ 118590 h 118590"/>
              <a:gd name="connsiteX6" fmla="*/ 974652 w 1079428"/>
              <a:gd name="connsiteY6" fmla="*/ 97160 h 118590"/>
              <a:gd name="connsiteX7" fmla="*/ 552480 w 1079428"/>
              <a:gd name="connsiteY7" fmla="*/ 44696 h 118590"/>
              <a:gd name="connsiteX8" fmla="*/ 63 w 1079428"/>
              <a:gd name="connsiteY8" fmla="*/ 1959 h 118590"/>
              <a:gd name="connsiteX0" fmla="*/ 63 w 1079428"/>
              <a:gd name="connsiteY0" fmla="*/ 1959 h 118590"/>
              <a:gd name="connsiteX1" fmla="*/ 528092 w 1079428"/>
              <a:gd name="connsiteY1" fmla="*/ 13249 h 118590"/>
              <a:gd name="connsiteX2" fmla="*/ 1017515 w 1079428"/>
              <a:gd name="connsiteY2" fmla="*/ 44772 h 118590"/>
              <a:gd name="connsiteX3" fmla="*/ 1019897 w 1079428"/>
              <a:gd name="connsiteY3" fmla="*/ 16197 h 118590"/>
              <a:gd name="connsiteX4" fmla="*/ 1079428 w 1079428"/>
              <a:gd name="connsiteY4" fmla="*/ 90016 h 118590"/>
              <a:gd name="connsiteX5" fmla="*/ 938933 w 1079428"/>
              <a:gd name="connsiteY5" fmla="*/ 118590 h 118590"/>
              <a:gd name="connsiteX6" fmla="*/ 974652 w 1079428"/>
              <a:gd name="connsiteY6" fmla="*/ 97160 h 118590"/>
              <a:gd name="connsiteX7" fmla="*/ 496987 w 1079428"/>
              <a:gd name="connsiteY7" fmla="*/ 32500 h 118590"/>
              <a:gd name="connsiteX8" fmla="*/ 63 w 1079428"/>
              <a:gd name="connsiteY8" fmla="*/ 1959 h 118590"/>
              <a:gd name="connsiteX0" fmla="*/ 63 w 1079428"/>
              <a:gd name="connsiteY0" fmla="*/ 1959 h 118590"/>
              <a:gd name="connsiteX1" fmla="*/ 528092 w 1079428"/>
              <a:gd name="connsiteY1" fmla="*/ 13249 h 118590"/>
              <a:gd name="connsiteX2" fmla="*/ 1017515 w 1079428"/>
              <a:gd name="connsiteY2" fmla="*/ 44772 h 118590"/>
              <a:gd name="connsiteX3" fmla="*/ 1019897 w 1079428"/>
              <a:gd name="connsiteY3" fmla="*/ 16197 h 118590"/>
              <a:gd name="connsiteX4" fmla="*/ 1079428 w 1079428"/>
              <a:gd name="connsiteY4" fmla="*/ 90016 h 118590"/>
              <a:gd name="connsiteX5" fmla="*/ 938933 w 1079428"/>
              <a:gd name="connsiteY5" fmla="*/ 118590 h 118590"/>
              <a:gd name="connsiteX6" fmla="*/ 974652 w 1079428"/>
              <a:gd name="connsiteY6" fmla="*/ 90508 h 118590"/>
              <a:gd name="connsiteX7" fmla="*/ 496987 w 1079428"/>
              <a:gd name="connsiteY7" fmla="*/ 32500 h 118590"/>
              <a:gd name="connsiteX8" fmla="*/ 63 w 1079428"/>
              <a:gd name="connsiteY8" fmla="*/ 1959 h 118590"/>
              <a:gd name="connsiteX0" fmla="*/ 63 w 1079428"/>
              <a:gd name="connsiteY0" fmla="*/ 2111 h 118742"/>
              <a:gd name="connsiteX1" fmla="*/ 528092 w 1079428"/>
              <a:gd name="connsiteY1" fmla="*/ 13401 h 118742"/>
              <a:gd name="connsiteX2" fmla="*/ 1012145 w 1079428"/>
              <a:gd name="connsiteY2" fmla="*/ 52685 h 118742"/>
              <a:gd name="connsiteX3" fmla="*/ 1019897 w 1079428"/>
              <a:gd name="connsiteY3" fmla="*/ 16349 h 118742"/>
              <a:gd name="connsiteX4" fmla="*/ 1079428 w 1079428"/>
              <a:gd name="connsiteY4" fmla="*/ 90168 h 118742"/>
              <a:gd name="connsiteX5" fmla="*/ 938933 w 1079428"/>
              <a:gd name="connsiteY5" fmla="*/ 118742 h 118742"/>
              <a:gd name="connsiteX6" fmla="*/ 974652 w 1079428"/>
              <a:gd name="connsiteY6" fmla="*/ 90660 h 118742"/>
              <a:gd name="connsiteX7" fmla="*/ 496987 w 1079428"/>
              <a:gd name="connsiteY7" fmla="*/ 32652 h 118742"/>
              <a:gd name="connsiteX8" fmla="*/ 63 w 1079428"/>
              <a:gd name="connsiteY8" fmla="*/ 2111 h 118742"/>
              <a:gd name="connsiteX0" fmla="*/ 63 w 1079428"/>
              <a:gd name="connsiteY0" fmla="*/ 2111 h 118742"/>
              <a:gd name="connsiteX1" fmla="*/ 528092 w 1079428"/>
              <a:gd name="connsiteY1" fmla="*/ 13401 h 118742"/>
              <a:gd name="connsiteX2" fmla="*/ 1012145 w 1079428"/>
              <a:gd name="connsiteY2" fmla="*/ 52685 h 118742"/>
              <a:gd name="connsiteX3" fmla="*/ 1007367 w 1079428"/>
              <a:gd name="connsiteY3" fmla="*/ 32980 h 118742"/>
              <a:gd name="connsiteX4" fmla="*/ 1079428 w 1079428"/>
              <a:gd name="connsiteY4" fmla="*/ 90168 h 118742"/>
              <a:gd name="connsiteX5" fmla="*/ 938933 w 1079428"/>
              <a:gd name="connsiteY5" fmla="*/ 118742 h 118742"/>
              <a:gd name="connsiteX6" fmla="*/ 974652 w 1079428"/>
              <a:gd name="connsiteY6" fmla="*/ 90660 h 118742"/>
              <a:gd name="connsiteX7" fmla="*/ 496987 w 1079428"/>
              <a:gd name="connsiteY7" fmla="*/ 32652 h 118742"/>
              <a:gd name="connsiteX8" fmla="*/ 63 w 1079428"/>
              <a:gd name="connsiteY8" fmla="*/ 2111 h 118742"/>
              <a:gd name="connsiteX0" fmla="*/ 63 w 1079428"/>
              <a:gd name="connsiteY0" fmla="*/ 2111 h 114307"/>
              <a:gd name="connsiteX1" fmla="*/ 528092 w 1079428"/>
              <a:gd name="connsiteY1" fmla="*/ 13401 h 114307"/>
              <a:gd name="connsiteX2" fmla="*/ 1012145 w 1079428"/>
              <a:gd name="connsiteY2" fmla="*/ 52685 h 114307"/>
              <a:gd name="connsiteX3" fmla="*/ 1007367 w 1079428"/>
              <a:gd name="connsiteY3" fmla="*/ 32980 h 114307"/>
              <a:gd name="connsiteX4" fmla="*/ 1079428 w 1079428"/>
              <a:gd name="connsiteY4" fmla="*/ 90168 h 114307"/>
              <a:gd name="connsiteX5" fmla="*/ 933562 w 1079428"/>
              <a:gd name="connsiteY5" fmla="*/ 114307 h 114307"/>
              <a:gd name="connsiteX6" fmla="*/ 974652 w 1079428"/>
              <a:gd name="connsiteY6" fmla="*/ 90660 h 114307"/>
              <a:gd name="connsiteX7" fmla="*/ 496987 w 1079428"/>
              <a:gd name="connsiteY7" fmla="*/ 32652 h 114307"/>
              <a:gd name="connsiteX8" fmla="*/ 63 w 1079428"/>
              <a:gd name="connsiteY8" fmla="*/ 2111 h 114307"/>
              <a:gd name="connsiteX0" fmla="*/ 63 w 1056157"/>
              <a:gd name="connsiteY0" fmla="*/ 2111 h 114307"/>
              <a:gd name="connsiteX1" fmla="*/ 528092 w 1056157"/>
              <a:gd name="connsiteY1" fmla="*/ 13401 h 114307"/>
              <a:gd name="connsiteX2" fmla="*/ 1012145 w 1056157"/>
              <a:gd name="connsiteY2" fmla="*/ 52685 h 114307"/>
              <a:gd name="connsiteX3" fmla="*/ 1007367 w 1056157"/>
              <a:gd name="connsiteY3" fmla="*/ 32980 h 114307"/>
              <a:gd name="connsiteX4" fmla="*/ 1056157 w 1056157"/>
              <a:gd name="connsiteY4" fmla="*/ 86842 h 114307"/>
              <a:gd name="connsiteX5" fmla="*/ 933562 w 1056157"/>
              <a:gd name="connsiteY5" fmla="*/ 114307 h 114307"/>
              <a:gd name="connsiteX6" fmla="*/ 974652 w 1056157"/>
              <a:gd name="connsiteY6" fmla="*/ 90660 h 114307"/>
              <a:gd name="connsiteX7" fmla="*/ 496987 w 1056157"/>
              <a:gd name="connsiteY7" fmla="*/ 32652 h 114307"/>
              <a:gd name="connsiteX8" fmla="*/ 63 w 1056157"/>
              <a:gd name="connsiteY8" fmla="*/ 2111 h 114307"/>
              <a:gd name="connsiteX0" fmla="*/ 63 w 1056157"/>
              <a:gd name="connsiteY0" fmla="*/ 2231 h 114427"/>
              <a:gd name="connsiteX1" fmla="*/ 528092 w 1056157"/>
              <a:gd name="connsiteY1" fmla="*/ 13521 h 114427"/>
              <a:gd name="connsiteX2" fmla="*/ 992454 w 1056157"/>
              <a:gd name="connsiteY2" fmla="*/ 58348 h 114427"/>
              <a:gd name="connsiteX3" fmla="*/ 1007367 w 1056157"/>
              <a:gd name="connsiteY3" fmla="*/ 33100 h 114427"/>
              <a:gd name="connsiteX4" fmla="*/ 1056157 w 1056157"/>
              <a:gd name="connsiteY4" fmla="*/ 86962 h 114427"/>
              <a:gd name="connsiteX5" fmla="*/ 933562 w 1056157"/>
              <a:gd name="connsiteY5" fmla="*/ 114427 h 114427"/>
              <a:gd name="connsiteX6" fmla="*/ 974652 w 1056157"/>
              <a:gd name="connsiteY6" fmla="*/ 90780 h 114427"/>
              <a:gd name="connsiteX7" fmla="*/ 496987 w 1056157"/>
              <a:gd name="connsiteY7" fmla="*/ 32772 h 114427"/>
              <a:gd name="connsiteX8" fmla="*/ 63 w 1056157"/>
              <a:gd name="connsiteY8" fmla="*/ 2231 h 114427"/>
              <a:gd name="connsiteX0" fmla="*/ 63 w 1056157"/>
              <a:gd name="connsiteY0" fmla="*/ 2361 h 114557"/>
              <a:gd name="connsiteX1" fmla="*/ 528092 w 1056157"/>
              <a:gd name="connsiteY1" fmla="*/ 13651 h 114557"/>
              <a:gd name="connsiteX2" fmla="*/ 1008565 w 1056157"/>
              <a:gd name="connsiteY2" fmla="*/ 64022 h 114557"/>
              <a:gd name="connsiteX3" fmla="*/ 1007367 w 1056157"/>
              <a:gd name="connsiteY3" fmla="*/ 33230 h 114557"/>
              <a:gd name="connsiteX4" fmla="*/ 1056157 w 1056157"/>
              <a:gd name="connsiteY4" fmla="*/ 87092 h 114557"/>
              <a:gd name="connsiteX5" fmla="*/ 933562 w 1056157"/>
              <a:gd name="connsiteY5" fmla="*/ 114557 h 114557"/>
              <a:gd name="connsiteX6" fmla="*/ 974652 w 1056157"/>
              <a:gd name="connsiteY6" fmla="*/ 90910 h 114557"/>
              <a:gd name="connsiteX7" fmla="*/ 496987 w 1056157"/>
              <a:gd name="connsiteY7" fmla="*/ 32902 h 114557"/>
              <a:gd name="connsiteX8" fmla="*/ 63 w 1056157"/>
              <a:gd name="connsiteY8" fmla="*/ 2361 h 114557"/>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 name="connsiteX0" fmla="*/ 63 w 1056157"/>
              <a:gd name="connsiteY0" fmla="*/ 2309 h 114505"/>
              <a:gd name="connsiteX1" fmla="*/ 528092 w 1056157"/>
              <a:gd name="connsiteY1" fmla="*/ 13599 h 114505"/>
              <a:gd name="connsiteX2" fmla="*/ 1001404 w 1056157"/>
              <a:gd name="connsiteY2" fmla="*/ 61752 h 114505"/>
              <a:gd name="connsiteX3" fmla="*/ 1007367 w 1056157"/>
              <a:gd name="connsiteY3" fmla="*/ 33178 h 114505"/>
              <a:gd name="connsiteX4" fmla="*/ 1056157 w 1056157"/>
              <a:gd name="connsiteY4" fmla="*/ 87040 h 114505"/>
              <a:gd name="connsiteX5" fmla="*/ 933562 w 1056157"/>
              <a:gd name="connsiteY5" fmla="*/ 114505 h 114505"/>
              <a:gd name="connsiteX6" fmla="*/ 974652 w 1056157"/>
              <a:gd name="connsiteY6" fmla="*/ 90858 h 114505"/>
              <a:gd name="connsiteX7" fmla="*/ 496987 w 1056157"/>
              <a:gd name="connsiteY7" fmla="*/ 32850 h 114505"/>
              <a:gd name="connsiteX8" fmla="*/ 63 w 1056157"/>
              <a:gd name="connsiteY8" fmla="*/ 2309 h 11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57" h="114505">
                <a:moveTo>
                  <a:pt x="63" y="2309"/>
                </a:moveTo>
                <a:cubicBezTo>
                  <a:pt x="-5493" y="-4041"/>
                  <a:pt x="361202" y="3692"/>
                  <a:pt x="528092" y="13599"/>
                </a:cubicBezTo>
                <a:cubicBezTo>
                  <a:pt x="694982" y="23506"/>
                  <a:pt x="859744" y="38679"/>
                  <a:pt x="1001404" y="61752"/>
                </a:cubicBezTo>
                <a:cubicBezTo>
                  <a:pt x="1001005" y="51488"/>
                  <a:pt x="1007766" y="43442"/>
                  <a:pt x="1007367" y="33178"/>
                </a:cubicBezTo>
                <a:lnTo>
                  <a:pt x="1056157" y="87040"/>
                </a:lnTo>
                <a:lnTo>
                  <a:pt x="933562" y="114505"/>
                </a:lnTo>
                <a:lnTo>
                  <a:pt x="974652" y="90858"/>
                </a:lnTo>
                <a:cubicBezTo>
                  <a:pt x="916708" y="71808"/>
                  <a:pt x="659419" y="47608"/>
                  <a:pt x="496987" y="32850"/>
                </a:cubicBezTo>
                <a:cubicBezTo>
                  <a:pt x="334556" y="18092"/>
                  <a:pt x="5619" y="8659"/>
                  <a:pt x="63" y="2309"/>
                </a:cubicBezTo>
                <a:close/>
              </a:path>
            </a:pathLst>
          </a:custGeom>
          <a:gradFill flip="none" rotWithShape="1">
            <a:gsLst>
              <a:gs pos="38000">
                <a:srgbClr val="FFC000">
                  <a:alpha val="70000"/>
                </a:srgbClr>
              </a:gs>
              <a:gs pos="95000">
                <a:schemeClr val="accent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282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Jezreel Valley and Kishon River (aerial view from the south)</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 y="868680"/>
            <a:ext cx="9144000" cy="5148072"/>
          </a:xfrm>
          <a:prstGeom prst="rect">
            <a:avLst/>
          </a:prstGeom>
        </p:spPr>
      </p:pic>
    </p:spTree>
    <p:extLst>
      <p:ext uri="{BB962C8B-B14F-4D97-AF65-F5344CB8AC3E}">
        <p14:creationId xmlns:p14="http://schemas.microsoft.com/office/powerpoint/2010/main" val="798090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Jezreel Valley and Kishon River (aerial view from the south)</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 y="868680"/>
            <a:ext cx="9144000" cy="5148072"/>
          </a:xfrm>
          <a:prstGeom prst="rect">
            <a:avLst/>
          </a:prstGeom>
        </p:spPr>
      </p:pic>
      <p:sp>
        <p:nvSpPr>
          <p:cNvPr id="7" name="Text Box 16"/>
          <p:cNvSpPr txBox="1">
            <a:spLocks noChangeArrowheads="1"/>
          </p:cNvSpPr>
          <p:nvPr/>
        </p:nvSpPr>
        <p:spPr bwMode="auto">
          <a:xfrm>
            <a:off x="4262437" y="2441899"/>
            <a:ext cx="1754119"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Tell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Qassis</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Line 9"/>
          <p:cNvSpPr>
            <a:spLocks noChangeShapeType="1"/>
          </p:cNvSpPr>
          <p:nvPr/>
        </p:nvSpPr>
        <p:spPr bwMode="auto">
          <a:xfrm>
            <a:off x="5206932" y="2781288"/>
            <a:ext cx="185416" cy="279805"/>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5" name="Freeform 4"/>
          <p:cNvSpPr/>
          <p:nvPr/>
        </p:nvSpPr>
        <p:spPr>
          <a:xfrm>
            <a:off x="2990850" y="2863851"/>
            <a:ext cx="6146800" cy="394484"/>
          </a:xfrm>
          <a:custGeom>
            <a:avLst/>
            <a:gdLst>
              <a:gd name="connsiteX0" fmla="*/ 6146800 w 6146800"/>
              <a:gd name="connsiteY0" fmla="*/ 165100 h 361950"/>
              <a:gd name="connsiteX1" fmla="*/ 5607050 w 6146800"/>
              <a:gd name="connsiteY1" fmla="*/ 146050 h 361950"/>
              <a:gd name="connsiteX2" fmla="*/ 4692650 w 6146800"/>
              <a:gd name="connsiteY2" fmla="*/ 165100 h 361950"/>
              <a:gd name="connsiteX3" fmla="*/ 3517900 w 6146800"/>
              <a:gd name="connsiteY3" fmla="*/ 215900 h 361950"/>
              <a:gd name="connsiteX4" fmla="*/ 2368550 w 6146800"/>
              <a:gd name="connsiteY4" fmla="*/ 361950 h 361950"/>
              <a:gd name="connsiteX5" fmla="*/ 1631950 w 6146800"/>
              <a:gd name="connsiteY5" fmla="*/ 273050 h 361950"/>
              <a:gd name="connsiteX6" fmla="*/ 876300 w 6146800"/>
              <a:gd name="connsiteY6" fmla="*/ 57150 h 361950"/>
              <a:gd name="connsiteX7" fmla="*/ 412750 w 6146800"/>
              <a:gd name="connsiteY7" fmla="*/ 63500 h 361950"/>
              <a:gd name="connsiteX8" fmla="*/ 0 w 6146800"/>
              <a:gd name="connsiteY8" fmla="*/ 0 h 361950"/>
              <a:gd name="connsiteX0" fmla="*/ 6146800 w 6146800"/>
              <a:gd name="connsiteY0" fmla="*/ 165100 h 363173"/>
              <a:gd name="connsiteX1" fmla="*/ 5607050 w 6146800"/>
              <a:gd name="connsiteY1" fmla="*/ 146050 h 363173"/>
              <a:gd name="connsiteX2" fmla="*/ 4692650 w 6146800"/>
              <a:gd name="connsiteY2" fmla="*/ 165100 h 363173"/>
              <a:gd name="connsiteX3" fmla="*/ 3517900 w 6146800"/>
              <a:gd name="connsiteY3" fmla="*/ 215900 h 363173"/>
              <a:gd name="connsiteX4" fmla="*/ 2368550 w 6146800"/>
              <a:gd name="connsiteY4" fmla="*/ 361950 h 363173"/>
              <a:gd name="connsiteX5" fmla="*/ 1631950 w 6146800"/>
              <a:gd name="connsiteY5" fmla="*/ 273050 h 363173"/>
              <a:gd name="connsiteX6" fmla="*/ 876300 w 6146800"/>
              <a:gd name="connsiteY6" fmla="*/ 57150 h 363173"/>
              <a:gd name="connsiteX7" fmla="*/ 412750 w 6146800"/>
              <a:gd name="connsiteY7" fmla="*/ 63500 h 363173"/>
              <a:gd name="connsiteX8" fmla="*/ 0 w 6146800"/>
              <a:gd name="connsiteY8" fmla="*/ 0 h 363173"/>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876300 w 6146800"/>
              <a:gd name="connsiteY6" fmla="*/ 57150 h 394484"/>
              <a:gd name="connsiteX7" fmla="*/ 412750 w 6146800"/>
              <a:gd name="connsiteY7" fmla="*/ 63500 h 394484"/>
              <a:gd name="connsiteX8" fmla="*/ 0 w 6146800"/>
              <a:gd name="connsiteY8" fmla="*/ 0 h 394484"/>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876300 w 6146800"/>
              <a:gd name="connsiteY6" fmla="*/ 57150 h 394484"/>
              <a:gd name="connsiteX7" fmla="*/ 412750 w 6146800"/>
              <a:gd name="connsiteY7" fmla="*/ 63500 h 394484"/>
              <a:gd name="connsiteX8" fmla="*/ 0 w 6146800"/>
              <a:gd name="connsiteY8" fmla="*/ 0 h 394484"/>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971550 w 6146800"/>
              <a:gd name="connsiteY6" fmla="*/ 101600 h 394484"/>
              <a:gd name="connsiteX7" fmla="*/ 412750 w 6146800"/>
              <a:gd name="connsiteY7" fmla="*/ 63500 h 394484"/>
              <a:gd name="connsiteX8" fmla="*/ 0 w 6146800"/>
              <a:gd name="connsiteY8" fmla="*/ 0 h 394484"/>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971550 w 6146800"/>
              <a:gd name="connsiteY6" fmla="*/ 101600 h 394484"/>
              <a:gd name="connsiteX7" fmla="*/ 412750 w 6146800"/>
              <a:gd name="connsiteY7" fmla="*/ 63500 h 394484"/>
              <a:gd name="connsiteX8" fmla="*/ 0 w 6146800"/>
              <a:gd name="connsiteY8" fmla="*/ 0 h 394484"/>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971550 w 6146800"/>
              <a:gd name="connsiteY6" fmla="*/ 101600 h 394484"/>
              <a:gd name="connsiteX7" fmla="*/ 412750 w 6146800"/>
              <a:gd name="connsiteY7" fmla="*/ 63500 h 394484"/>
              <a:gd name="connsiteX8" fmla="*/ 0 w 6146800"/>
              <a:gd name="connsiteY8" fmla="*/ 0 h 394484"/>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971550 w 6146800"/>
              <a:gd name="connsiteY6" fmla="*/ 101600 h 394484"/>
              <a:gd name="connsiteX7" fmla="*/ 412750 w 6146800"/>
              <a:gd name="connsiteY7" fmla="*/ 63500 h 394484"/>
              <a:gd name="connsiteX8" fmla="*/ 0 w 6146800"/>
              <a:gd name="connsiteY8" fmla="*/ 0 h 394484"/>
              <a:gd name="connsiteX0" fmla="*/ 6146800 w 6146800"/>
              <a:gd name="connsiteY0" fmla="*/ 165100 h 394484"/>
              <a:gd name="connsiteX1" fmla="*/ 5607050 w 6146800"/>
              <a:gd name="connsiteY1" fmla="*/ 146050 h 394484"/>
              <a:gd name="connsiteX2" fmla="*/ 4692650 w 6146800"/>
              <a:gd name="connsiteY2" fmla="*/ 165100 h 394484"/>
              <a:gd name="connsiteX3" fmla="*/ 3517900 w 6146800"/>
              <a:gd name="connsiteY3" fmla="*/ 215900 h 394484"/>
              <a:gd name="connsiteX4" fmla="*/ 2425700 w 6146800"/>
              <a:gd name="connsiteY4" fmla="*/ 393700 h 394484"/>
              <a:gd name="connsiteX5" fmla="*/ 1631950 w 6146800"/>
              <a:gd name="connsiteY5" fmla="*/ 273050 h 394484"/>
              <a:gd name="connsiteX6" fmla="*/ 971550 w 6146800"/>
              <a:gd name="connsiteY6" fmla="*/ 101600 h 394484"/>
              <a:gd name="connsiteX7" fmla="*/ 412750 w 6146800"/>
              <a:gd name="connsiteY7" fmla="*/ 63500 h 394484"/>
              <a:gd name="connsiteX8" fmla="*/ 0 w 6146800"/>
              <a:gd name="connsiteY8" fmla="*/ 0 h 3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800" h="394484">
                <a:moveTo>
                  <a:pt x="6146800" y="165100"/>
                </a:moveTo>
                <a:cubicBezTo>
                  <a:pt x="5966883" y="158750"/>
                  <a:pt x="5849408" y="146050"/>
                  <a:pt x="5607050" y="146050"/>
                </a:cubicBezTo>
                <a:cubicBezTo>
                  <a:pt x="5364692" y="146050"/>
                  <a:pt x="5040842" y="153458"/>
                  <a:pt x="4692650" y="165100"/>
                </a:cubicBezTo>
                <a:cubicBezTo>
                  <a:pt x="4344458" y="176742"/>
                  <a:pt x="3895725" y="177800"/>
                  <a:pt x="3517900" y="215900"/>
                </a:cubicBezTo>
                <a:cubicBezTo>
                  <a:pt x="3140075" y="254000"/>
                  <a:pt x="2740025" y="384175"/>
                  <a:pt x="2425700" y="393700"/>
                </a:cubicBezTo>
                <a:cubicBezTo>
                  <a:pt x="2111375" y="403225"/>
                  <a:pt x="1880658" y="323850"/>
                  <a:pt x="1631950" y="273050"/>
                </a:cubicBezTo>
                <a:lnTo>
                  <a:pt x="971550" y="101600"/>
                </a:lnTo>
                <a:cubicBezTo>
                  <a:pt x="768350" y="66675"/>
                  <a:pt x="573665" y="88257"/>
                  <a:pt x="412750" y="63500"/>
                </a:cubicBezTo>
                <a:lnTo>
                  <a:pt x="0" y="0"/>
                </a:lnTo>
              </a:path>
            </a:pathLst>
          </a:custGeom>
          <a:noFill/>
          <a:ln w="25400" cap="rnd">
            <a:solidFill>
              <a:srgbClr val="8D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6"/>
          <p:cNvSpPr txBox="1">
            <a:spLocks noChangeArrowheads="1"/>
          </p:cNvSpPr>
          <p:nvPr/>
        </p:nvSpPr>
        <p:spPr bwMode="auto">
          <a:xfrm>
            <a:off x="6295177" y="3258335"/>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Kishon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Line 9"/>
          <p:cNvSpPr>
            <a:spLocks noChangeShapeType="1"/>
          </p:cNvSpPr>
          <p:nvPr/>
        </p:nvSpPr>
        <p:spPr bwMode="auto">
          <a:xfrm flipH="1" flipV="1">
            <a:off x="6325867" y="3141604"/>
            <a:ext cx="275591" cy="23024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1" name="Line 9"/>
          <p:cNvSpPr>
            <a:spLocks noChangeShapeType="1"/>
          </p:cNvSpPr>
          <p:nvPr/>
        </p:nvSpPr>
        <p:spPr bwMode="auto">
          <a:xfrm flipV="1">
            <a:off x="7944272" y="3061093"/>
            <a:ext cx="202777" cy="32858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2" name="Freeform 11"/>
          <p:cNvSpPr/>
          <p:nvPr/>
        </p:nvSpPr>
        <p:spPr>
          <a:xfrm>
            <a:off x="4997220" y="3095270"/>
            <a:ext cx="729907" cy="117071"/>
          </a:xfrm>
          <a:custGeom>
            <a:avLst/>
            <a:gdLst>
              <a:gd name="connsiteX0" fmla="*/ 0 w 721518"/>
              <a:gd name="connsiteY0" fmla="*/ 78581 h 111918"/>
              <a:gd name="connsiteX1" fmla="*/ 392906 w 721518"/>
              <a:gd name="connsiteY1" fmla="*/ 111918 h 111918"/>
              <a:gd name="connsiteX2" fmla="*/ 661987 w 721518"/>
              <a:gd name="connsiteY2" fmla="*/ 83343 h 111918"/>
              <a:gd name="connsiteX3" fmla="*/ 721518 w 721518"/>
              <a:gd name="connsiteY3" fmla="*/ 42862 h 111918"/>
              <a:gd name="connsiteX4" fmla="*/ 635793 w 721518"/>
              <a:gd name="connsiteY4" fmla="*/ 4762 h 111918"/>
              <a:gd name="connsiteX5" fmla="*/ 361950 w 721518"/>
              <a:gd name="connsiteY5" fmla="*/ 0 h 111918"/>
              <a:gd name="connsiteX6" fmla="*/ 145256 w 721518"/>
              <a:gd name="connsiteY6" fmla="*/ 33337 h 111918"/>
              <a:gd name="connsiteX7" fmla="*/ 0 w 721518"/>
              <a:gd name="connsiteY7" fmla="*/ 78581 h 111918"/>
              <a:gd name="connsiteX0" fmla="*/ 0 w 721518"/>
              <a:gd name="connsiteY0" fmla="*/ 78581 h 111943"/>
              <a:gd name="connsiteX1" fmla="*/ 392906 w 721518"/>
              <a:gd name="connsiteY1" fmla="*/ 111918 h 111943"/>
              <a:gd name="connsiteX2" fmla="*/ 661987 w 721518"/>
              <a:gd name="connsiteY2" fmla="*/ 83343 h 111943"/>
              <a:gd name="connsiteX3" fmla="*/ 721518 w 721518"/>
              <a:gd name="connsiteY3" fmla="*/ 42862 h 111943"/>
              <a:gd name="connsiteX4" fmla="*/ 635793 w 721518"/>
              <a:gd name="connsiteY4" fmla="*/ 4762 h 111943"/>
              <a:gd name="connsiteX5" fmla="*/ 361950 w 721518"/>
              <a:gd name="connsiteY5" fmla="*/ 0 h 111943"/>
              <a:gd name="connsiteX6" fmla="*/ 145256 w 721518"/>
              <a:gd name="connsiteY6" fmla="*/ 33337 h 111943"/>
              <a:gd name="connsiteX7" fmla="*/ 0 w 721518"/>
              <a:gd name="connsiteY7" fmla="*/ 78581 h 111943"/>
              <a:gd name="connsiteX0" fmla="*/ 0 w 721518"/>
              <a:gd name="connsiteY0" fmla="*/ 78581 h 112273"/>
              <a:gd name="connsiteX1" fmla="*/ 392906 w 721518"/>
              <a:gd name="connsiteY1" fmla="*/ 111918 h 112273"/>
              <a:gd name="connsiteX2" fmla="*/ 661987 w 721518"/>
              <a:gd name="connsiteY2" fmla="*/ 83343 h 112273"/>
              <a:gd name="connsiteX3" fmla="*/ 721518 w 721518"/>
              <a:gd name="connsiteY3" fmla="*/ 42862 h 112273"/>
              <a:gd name="connsiteX4" fmla="*/ 635793 w 721518"/>
              <a:gd name="connsiteY4" fmla="*/ 4762 h 112273"/>
              <a:gd name="connsiteX5" fmla="*/ 361950 w 721518"/>
              <a:gd name="connsiteY5" fmla="*/ 0 h 112273"/>
              <a:gd name="connsiteX6" fmla="*/ 145256 w 721518"/>
              <a:gd name="connsiteY6" fmla="*/ 33337 h 112273"/>
              <a:gd name="connsiteX7" fmla="*/ 0 w 721518"/>
              <a:gd name="connsiteY7" fmla="*/ 78581 h 112273"/>
              <a:gd name="connsiteX0" fmla="*/ 0 w 721518"/>
              <a:gd name="connsiteY0" fmla="*/ 78581 h 111954"/>
              <a:gd name="connsiteX1" fmla="*/ 392906 w 721518"/>
              <a:gd name="connsiteY1" fmla="*/ 111918 h 111954"/>
              <a:gd name="connsiteX2" fmla="*/ 661987 w 721518"/>
              <a:gd name="connsiteY2" fmla="*/ 83343 h 111954"/>
              <a:gd name="connsiteX3" fmla="*/ 721518 w 721518"/>
              <a:gd name="connsiteY3" fmla="*/ 42862 h 111954"/>
              <a:gd name="connsiteX4" fmla="*/ 635793 w 721518"/>
              <a:gd name="connsiteY4" fmla="*/ 4762 h 111954"/>
              <a:gd name="connsiteX5" fmla="*/ 361950 w 721518"/>
              <a:gd name="connsiteY5" fmla="*/ 0 h 111954"/>
              <a:gd name="connsiteX6" fmla="*/ 145256 w 721518"/>
              <a:gd name="connsiteY6" fmla="*/ 33337 h 111954"/>
              <a:gd name="connsiteX7" fmla="*/ 0 w 721518"/>
              <a:gd name="connsiteY7" fmla="*/ 78581 h 111954"/>
              <a:gd name="connsiteX0" fmla="*/ 0 w 726343"/>
              <a:gd name="connsiteY0" fmla="*/ 78581 h 111954"/>
              <a:gd name="connsiteX1" fmla="*/ 392906 w 726343"/>
              <a:gd name="connsiteY1" fmla="*/ 111918 h 111954"/>
              <a:gd name="connsiteX2" fmla="*/ 661987 w 726343"/>
              <a:gd name="connsiteY2" fmla="*/ 83343 h 111954"/>
              <a:gd name="connsiteX3" fmla="*/ 721518 w 726343"/>
              <a:gd name="connsiteY3" fmla="*/ 42862 h 111954"/>
              <a:gd name="connsiteX4" fmla="*/ 635793 w 726343"/>
              <a:gd name="connsiteY4" fmla="*/ 4762 h 111954"/>
              <a:gd name="connsiteX5" fmla="*/ 361950 w 726343"/>
              <a:gd name="connsiteY5" fmla="*/ 0 h 111954"/>
              <a:gd name="connsiteX6" fmla="*/ 145256 w 726343"/>
              <a:gd name="connsiteY6" fmla="*/ 33337 h 111954"/>
              <a:gd name="connsiteX7" fmla="*/ 0 w 726343"/>
              <a:gd name="connsiteY7" fmla="*/ 78581 h 111954"/>
              <a:gd name="connsiteX0" fmla="*/ 0 w 727963"/>
              <a:gd name="connsiteY0" fmla="*/ 78581 h 111954"/>
              <a:gd name="connsiteX1" fmla="*/ 392906 w 727963"/>
              <a:gd name="connsiteY1" fmla="*/ 111918 h 111954"/>
              <a:gd name="connsiteX2" fmla="*/ 661987 w 727963"/>
              <a:gd name="connsiteY2" fmla="*/ 83343 h 111954"/>
              <a:gd name="connsiteX3" fmla="*/ 721518 w 727963"/>
              <a:gd name="connsiteY3" fmla="*/ 42862 h 111954"/>
              <a:gd name="connsiteX4" fmla="*/ 635793 w 727963"/>
              <a:gd name="connsiteY4" fmla="*/ 4762 h 111954"/>
              <a:gd name="connsiteX5" fmla="*/ 361950 w 727963"/>
              <a:gd name="connsiteY5" fmla="*/ 0 h 111954"/>
              <a:gd name="connsiteX6" fmla="*/ 145256 w 727963"/>
              <a:gd name="connsiteY6" fmla="*/ 33337 h 111954"/>
              <a:gd name="connsiteX7" fmla="*/ 0 w 727963"/>
              <a:gd name="connsiteY7" fmla="*/ 78581 h 111954"/>
              <a:gd name="connsiteX0" fmla="*/ 0 w 727963"/>
              <a:gd name="connsiteY0" fmla="*/ 78581 h 111954"/>
              <a:gd name="connsiteX1" fmla="*/ 392906 w 727963"/>
              <a:gd name="connsiteY1" fmla="*/ 111918 h 111954"/>
              <a:gd name="connsiteX2" fmla="*/ 661987 w 727963"/>
              <a:gd name="connsiteY2" fmla="*/ 83343 h 111954"/>
              <a:gd name="connsiteX3" fmla="*/ 721518 w 727963"/>
              <a:gd name="connsiteY3" fmla="*/ 42862 h 111954"/>
              <a:gd name="connsiteX4" fmla="*/ 635793 w 727963"/>
              <a:gd name="connsiteY4" fmla="*/ 4762 h 111954"/>
              <a:gd name="connsiteX5" fmla="*/ 361950 w 727963"/>
              <a:gd name="connsiteY5" fmla="*/ 0 h 111954"/>
              <a:gd name="connsiteX6" fmla="*/ 145256 w 727963"/>
              <a:gd name="connsiteY6" fmla="*/ 33337 h 111954"/>
              <a:gd name="connsiteX7" fmla="*/ 0 w 727963"/>
              <a:gd name="connsiteY7" fmla="*/ 78581 h 111954"/>
              <a:gd name="connsiteX0" fmla="*/ 0 w 727963"/>
              <a:gd name="connsiteY0" fmla="*/ 81897 h 115270"/>
              <a:gd name="connsiteX1" fmla="*/ 392906 w 727963"/>
              <a:gd name="connsiteY1" fmla="*/ 115234 h 115270"/>
              <a:gd name="connsiteX2" fmla="*/ 661987 w 727963"/>
              <a:gd name="connsiteY2" fmla="*/ 86659 h 115270"/>
              <a:gd name="connsiteX3" fmla="*/ 721518 w 727963"/>
              <a:gd name="connsiteY3" fmla="*/ 46178 h 115270"/>
              <a:gd name="connsiteX4" fmla="*/ 635793 w 727963"/>
              <a:gd name="connsiteY4" fmla="*/ 8078 h 115270"/>
              <a:gd name="connsiteX5" fmla="*/ 361950 w 727963"/>
              <a:gd name="connsiteY5" fmla="*/ 3316 h 115270"/>
              <a:gd name="connsiteX6" fmla="*/ 145256 w 727963"/>
              <a:gd name="connsiteY6" fmla="*/ 36653 h 115270"/>
              <a:gd name="connsiteX7" fmla="*/ 0 w 727963"/>
              <a:gd name="connsiteY7" fmla="*/ 81897 h 115270"/>
              <a:gd name="connsiteX0" fmla="*/ 0 w 721740"/>
              <a:gd name="connsiteY0" fmla="*/ 78581 h 111954"/>
              <a:gd name="connsiteX1" fmla="*/ 392906 w 721740"/>
              <a:gd name="connsiteY1" fmla="*/ 111918 h 111954"/>
              <a:gd name="connsiteX2" fmla="*/ 661987 w 721740"/>
              <a:gd name="connsiteY2" fmla="*/ 83343 h 111954"/>
              <a:gd name="connsiteX3" fmla="*/ 721518 w 721740"/>
              <a:gd name="connsiteY3" fmla="*/ 42862 h 111954"/>
              <a:gd name="connsiteX4" fmla="*/ 640555 w 721740"/>
              <a:gd name="connsiteY4" fmla="*/ 19049 h 111954"/>
              <a:gd name="connsiteX5" fmla="*/ 361950 w 721740"/>
              <a:gd name="connsiteY5" fmla="*/ 0 h 111954"/>
              <a:gd name="connsiteX6" fmla="*/ 145256 w 721740"/>
              <a:gd name="connsiteY6" fmla="*/ 33337 h 111954"/>
              <a:gd name="connsiteX7" fmla="*/ 0 w 721740"/>
              <a:gd name="connsiteY7" fmla="*/ 78581 h 111954"/>
              <a:gd name="connsiteX0" fmla="*/ 0 w 721740"/>
              <a:gd name="connsiteY0" fmla="*/ 83698 h 117071"/>
              <a:gd name="connsiteX1" fmla="*/ 392906 w 721740"/>
              <a:gd name="connsiteY1" fmla="*/ 117035 h 117071"/>
              <a:gd name="connsiteX2" fmla="*/ 661987 w 721740"/>
              <a:gd name="connsiteY2" fmla="*/ 88460 h 117071"/>
              <a:gd name="connsiteX3" fmla="*/ 721518 w 721740"/>
              <a:gd name="connsiteY3" fmla="*/ 47979 h 117071"/>
              <a:gd name="connsiteX4" fmla="*/ 640555 w 721740"/>
              <a:gd name="connsiteY4" fmla="*/ 24166 h 117071"/>
              <a:gd name="connsiteX5" fmla="*/ 361950 w 721740"/>
              <a:gd name="connsiteY5" fmla="*/ 5117 h 117071"/>
              <a:gd name="connsiteX6" fmla="*/ 145256 w 721740"/>
              <a:gd name="connsiteY6" fmla="*/ 38454 h 117071"/>
              <a:gd name="connsiteX7" fmla="*/ 0 w 721740"/>
              <a:gd name="connsiteY7" fmla="*/ 83698 h 117071"/>
              <a:gd name="connsiteX0" fmla="*/ 8167 w 729907"/>
              <a:gd name="connsiteY0" fmla="*/ 83698 h 117071"/>
              <a:gd name="connsiteX1" fmla="*/ 401073 w 729907"/>
              <a:gd name="connsiteY1" fmla="*/ 117035 h 117071"/>
              <a:gd name="connsiteX2" fmla="*/ 670154 w 729907"/>
              <a:gd name="connsiteY2" fmla="*/ 88460 h 117071"/>
              <a:gd name="connsiteX3" fmla="*/ 729685 w 729907"/>
              <a:gd name="connsiteY3" fmla="*/ 47979 h 117071"/>
              <a:gd name="connsiteX4" fmla="*/ 648722 w 729907"/>
              <a:gd name="connsiteY4" fmla="*/ 24166 h 117071"/>
              <a:gd name="connsiteX5" fmla="*/ 370117 w 729907"/>
              <a:gd name="connsiteY5" fmla="*/ 5117 h 117071"/>
              <a:gd name="connsiteX6" fmla="*/ 153423 w 729907"/>
              <a:gd name="connsiteY6" fmla="*/ 38454 h 117071"/>
              <a:gd name="connsiteX7" fmla="*/ 8167 w 729907"/>
              <a:gd name="connsiteY7" fmla="*/ 83698 h 11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907" h="117071">
                <a:moveTo>
                  <a:pt x="8167" y="83698"/>
                </a:moveTo>
                <a:cubicBezTo>
                  <a:pt x="49442" y="96795"/>
                  <a:pt x="290742" y="116241"/>
                  <a:pt x="401073" y="117035"/>
                </a:cubicBezTo>
                <a:cubicBezTo>
                  <a:pt x="511404" y="117829"/>
                  <a:pt x="616731" y="105643"/>
                  <a:pt x="670154" y="88460"/>
                </a:cubicBezTo>
                <a:cubicBezTo>
                  <a:pt x="692999" y="81112"/>
                  <a:pt x="733257" y="58695"/>
                  <a:pt x="729685" y="47979"/>
                </a:cubicBezTo>
                <a:cubicBezTo>
                  <a:pt x="726113" y="37263"/>
                  <a:pt x="679573" y="29265"/>
                  <a:pt x="648722" y="24166"/>
                </a:cubicBezTo>
                <a:cubicBezTo>
                  <a:pt x="552678" y="8291"/>
                  <a:pt x="460350" y="-8764"/>
                  <a:pt x="370117" y="5117"/>
                </a:cubicBezTo>
                <a:lnTo>
                  <a:pt x="153423" y="38454"/>
                </a:lnTo>
                <a:cubicBezTo>
                  <a:pt x="92410" y="47840"/>
                  <a:pt x="-33108" y="70601"/>
                  <a:pt x="8167" y="83698"/>
                </a:cubicBez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0891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108192"/>
          </a:xfrm>
          <a:prstGeom prst="rect">
            <a:avLst/>
          </a:prstGeom>
        </p:spPr>
      </p:pic>
      <p:sp>
        <p:nvSpPr>
          <p:cNvPr id="3" name="Text Placeholder 2"/>
          <p:cNvSpPr>
            <a:spLocks noGrp="1"/>
          </p:cNvSpPr>
          <p:nvPr>
            <p:ph type="body" sz="quarter" idx="10"/>
          </p:nvPr>
        </p:nvSpPr>
        <p:spPr/>
        <p:txBody>
          <a:bodyPr/>
          <a:lstStyle/>
          <a:p>
            <a:r>
              <a:rPr lang="en-US" dirty="0"/>
              <a:t>Kishon Pass (from the east)</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
        <p:nvSpPr>
          <p:cNvPr id="7" name="Text Box 16"/>
          <p:cNvSpPr txBox="1">
            <a:spLocks noChangeArrowheads="1"/>
          </p:cNvSpPr>
          <p:nvPr/>
        </p:nvSpPr>
        <p:spPr bwMode="auto">
          <a:xfrm>
            <a:off x="4705350" y="2895967"/>
            <a:ext cx="1981200"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Tell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Qassis</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Line 9"/>
          <p:cNvSpPr>
            <a:spLocks noChangeShapeType="1"/>
          </p:cNvSpPr>
          <p:nvPr/>
        </p:nvSpPr>
        <p:spPr bwMode="auto">
          <a:xfrm>
            <a:off x="5695950" y="3202540"/>
            <a:ext cx="185416" cy="312291"/>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41747833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7B7BB6-FBB1-4655-B0AF-3016FC8D7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r>
              <a:rPr lang="en-US" dirty="0"/>
              <a:t>Kishon River from Mount Carmel (from the south)</a:t>
            </a:r>
          </a:p>
        </p:txBody>
      </p:sp>
      <p:sp>
        <p:nvSpPr>
          <p:cNvPr id="4" name="Text Placeholder 3"/>
          <p:cNvSpPr>
            <a:spLocks noGrp="1"/>
          </p:cNvSpPr>
          <p:nvPr>
            <p:ph type="body" sz="quarter" idx="12"/>
          </p:nvPr>
        </p:nvSpPr>
        <p:spPr/>
        <p:txBody>
          <a:bodyPr/>
          <a:lstStyle/>
          <a:p>
            <a:r>
              <a:rPr lang="en-US" dirty="0"/>
              <a:t>4:7</a:t>
            </a:r>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3239088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38A0F3-1E4A-4260-9231-698D1CA6C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3" name="Text Placeholder 2"/>
          <p:cNvSpPr>
            <a:spLocks noGrp="1"/>
          </p:cNvSpPr>
          <p:nvPr>
            <p:ph type="body" sz="quarter" idx="10"/>
          </p:nvPr>
        </p:nvSpPr>
        <p:spPr/>
        <p:txBody>
          <a:bodyPr/>
          <a:lstStyle/>
          <a:p>
            <a:r>
              <a:rPr lang="en-US" dirty="0"/>
              <a:t>Kishon Pass and Mount Carmel (aerial view from the southwest)</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160935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LBL\Israel Museums\Israel Museum\Late Bronze Age\Hazor, basalt statue of Canaanite ruler, 15th-13th c BC, adr13051132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57" y="169277"/>
            <a:ext cx="4476686" cy="6519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Statue of a Canaanite ruler, from Hazor, 15th–13th centuries BC</a:t>
            </a:r>
          </a:p>
        </p:txBody>
      </p:sp>
      <p:sp>
        <p:nvSpPr>
          <p:cNvPr id="4" name="Text Placeholder 3"/>
          <p:cNvSpPr>
            <a:spLocks noGrp="1"/>
          </p:cNvSpPr>
          <p:nvPr>
            <p:ph type="body" sz="quarter" idx="12"/>
          </p:nvPr>
        </p:nvSpPr>
        <p:spPr/>
        <p:txBody>
          <a:bodyPr/>
          <a:lstStyle/>
          <a:p>
            <a:r>
              <a:rPr lang="en-US"/>
              <a:t>4:2</a:t>
            </a:r>
            <a:endParaRPr lang="en-US" dirty="0"/>
          </a:p>
        </p:txBody>
      </p:sp>
      <p:sp>
        <p:nvSpPr>
          <p:cNvPr id="2" name="Title 1"/>
          <p:cNvSpPr>
            <a:spLocks noGrp="1"/>
          </p:cNvSpPr>
          <p:nvPr>
            <p:ph type="title"/>
          </p:nvPr>
        </p:nvSpPr>
        <p:spPr/>
        <p:txBody>
          <a:bodyPr/>
          <a:lstStyle/>
          <a:p>
            <a:r>
              <a:rPr lang="en-US" dirty="0"/>
              <a:t>And Yahweh sold them into the hand of </a:t>
            </a:r>
            <a:r>
              <a:rPr lang="en-US" dirty="0" err="1"/>
              <a:t>Jabin</a:t>
            </a:r>
            <a:r>
              <a:rPr lang="en-US" dirty="0"/>
              <a:t> king of Canaan, who reigned in Hazor</a:t>
            </a:r>
          </a:p>
        </p:txBody>
      </p:sp>
    </p:spTree>
    <p:extLst>
      <p:ext uri="{BB962C8B-B14F-4D97-AF65-F5344CB8AC3E}">
        <p14:creationId xmlns:p14="http://schemas.microsoft.com/office/powerpoint/2010/main" val="3581855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D1F8EA-CB0B-479B-9519-FF0313124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3" name="Text Placeholder 2"/>
          <p:cNvSpPr>
            <a:spLocks noGrp="1"/>
          </p:cNvSpPr>
          <p:nvPr>
            <p:ph type="body" sz="quarter" idx="10"/>
          </p:nvPr>
        </p:nvSpPr>
        <p:spPr/>
        <p:txBody>
          <a:bodyPr/>
          <a:lstStyle/>
          <a:p>
            <a:r>
              <a:rPr lang="en-US" dirty="0"/>
              <a:t>Kishon Pass and Mount Carmel (aerial view from the southwest)</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
        <p:nvSpPr>
          <p:cNvPr id="6" name="Freeform 5"/>
          <p:cNvSpPr/>
          <p:nvPr/>
        </p:nvSpPr>
        <p:spPr>
          <a:xfrm>
            <a:off x="0" y="2408835"/>
            <a:ext cx="7522818" cy="1800855"/>
          </a:xfrm>
          <a:custGeom>
            <a:avLst/>
            <a:gdLst>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39487"/>
              <a:gd name="connsiteY0" fmla="*/ 1777042 h 1777042"/>
              <a:gd name="connsiteX1" fmla="*/ 2035834 w 7539487"/>
              <a:gd name="connsiteY1" fmla="*/ 1345721 h 1777042"/>
              <a:gd name="connsiteX2" fmla="*/ 4209691 w 7539487"/>
              <a:gd name="connsiteY2" fmla="*/ 759125 h 1777042"/>
              <a:gd name="connsiteX3" fmla="*/ 4485736 w 7539487"/>
              <a:gd name="connsiteY3" fmla="*/ 534838 h 1777042"/>
              <a:gd name="connsiteX4" fmla="*/ 5089585 w 7539487"/>
              <a:gd name="connsiteY4" fmla="*/ 483079 h 1777042"/>
              <a:gd name="connsiteX5" fmla="*/ 5641675 w 7539487"/>
              <a:gd name="connsiteY5" fmla="*/ 276045 h 1777042"/>
              <a:gd name="connsiteX6" fmla="*/ 6124755 w 7539487"/>
              <a:gd name="connsiteY6" fmla="*/ 189781 h 1777042"/>
              <a:gd name="connsiteX7" fmla="*/ 6711351 w 7539487"/>
              <a:gd name="connsiteY7" fmla="*/ 120770 h 1777042"/>
              <a:gd name="connsiteX8" fmla="*/ 7194430 w 7539487"/>
              <a:gd name="connsiteY8" fmla="*/ 34506 h 1777042"/>
              <a:gd name="connsiteX9" fmla="*/ 7539487 w 7539487"/>
              <a:gd name="connsiteY9" fmla="*/ 0 h 1777042"/>
              <a:gd name="connsiteX0" fmla="*/ 0 w 7522818"/>
              <a:gd name="connsiteY0" fmla="*/ 1800855 h 1800855"/>
              <a:gd name="connsiteX1" fmla="*/ 2035834 w 7522818"/>
              <a:gd name="connsiteY1" fmla="*/ 1369534 h 1800855"/>
              <a:gd name="connsiteX2" fmla="*/ 4209691 w 7522818"/>
              <a:gd name="connsiteY2" fmla="*/ 782938 h 1800855"/>
              <a:gd name="connsiteX3" fmla="*/ 4485736 w 7522818"/>
              <a:gd name="connsiteY3" fmla="*/ 558651 h 1800855"/>
              <a:gd name="connsiteX4" fmla="*/ 5089585 w 7522818"/>
              <a:gd name="connsiteY4" fmla="*/ 506892 h 1800855"/>
              <a:gd name="connsiteX5" fmla="*/ 5641675 w 7522818"/>
              <a:gd name="connsiteY5" fmla="*/ 299858 h 1800855"/>
              <a:gd name="connsiteX6" fmla="*/ 6124755 w 7522818"/>
              <a:gd name="connsiteY6" fmla="*/ 213594 h 1800855"/>
              <a:gd name="connsiteX7" fmla="*/ 6711351 w 7522818"/>
              <a:gd name="connsiteY7" fmla="*/ 144583 h 1800855"/>
              <a:gd name="connsiteX8" fmla="*/ 7194430 w 7522818"/>
              <a:gd name="connsiteY8" fmla="*/ 58319 h 1800855"/>
              <a:gd name="connsiteX9" fmla="*/ 7522818 w 7522818"/>
              <a:gd name="connsiteY9" fmla="*/ 0 h 180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22818" h="1800855">
                <a:moveTo>
                  <a:pt x="0" y="1800855"/>
                </a:moveTo>
                <a:cubicBezTo>
                  <a:pt x="678611" y="1657081"/>
                  <a:pt x="1334219" y="1539187"/>
                  <a:pt x="2035834" y="1369534"/>
                </a:cubicBezTo>
                <a:cubicBezTo>
                  <a:pt x="2737449" y="1199881"/>
                  <a:pt x="3801374" y="918085"/>
                  <a:pt x="4209691" y="782938"/>
                </a:cubicBezTo>
                <a:cubicBezTo>
                  <a:pt x="4618008" y="647791"/>
                  <a:pt x="4339087" y="604659"/>
                  <a:pt x="4485736" y="558651"/>
                </a:cubicBezTo>
                <a:cubicBezTo>
                  <a:pt x="4632385" y="512643"/>
                  <a:pt x="4904730" y="576212"/>
                  <a:pt x="5089585" y="506892"/>
                </a:cubicBezTo>
                <a:lnTo>
                  <a:pt x="5641675" y="299858"/>
                </a:lnTo>
                <a:cubicBezTo>
                  <a:pt x="5814203" y="250975"/>
                  <a:pt x="5945841" y="234643"/>
                  <a:pt x="6124755" y="213594"/>
                </a:cubicBezTo>
                <a:lnTo>
                  <a:pt x="6711351" y="144583"/>
                </a:lnTo>
                <a:cubicBezTo>
                  <a:pt x="6889630" y="118704"/>
                  <a:pt x="7059186" y="82416"/>
                  <a:pt x="7194430" y="58319"/>
                </a:cubicBezTo>
                <a:lnTo>
                  <a:pt x="7522818" y="0"/>
                </a:lnTo>
              </a:path>
            </a:pathLst>
          </a:custGeom>
          <a:noFill/>
          <a:ln w="25400">
            <a:solidFill>
              <a:srgbClr val="8F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ne 9"/>
          <p:cNvSpPr>
            <a:spLocks noChangeShapeType="1"/>
          </p:cNvSpPr>
          <p:nvPr/>
        </p:nvSpPr>
        <p:spPr bwMode="auto">
          <a:xfrm>
            <a:off x="4540007" y="1725046"/>
            <a:ext cx="106299" cy="289206"/>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8" name="Text Box 16"/>
          <p:cNvSpPr txBox="1">
            <a:spLocks noChangeArrowheads="1"/>
          </p:cNvSpPr>
          <p:nvPr/>
        </p:nvSpPr>
        <p:spPr bwMode="auto">
          <a:xfrm>
            <a:off x="3759986" y="1358029"/>
            <a:ext cx="15600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Mount Tabor</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9" name="Line 9"/>
          <p:cNvSpPr>
            <a:spLocks noChangeShapeType="1"/>
          </p:cNvSpPr>
          <p:nvPr/>
        </p:nvSpPr>
        <p:spPr bwMode="auto">
          <a:xfrm flipH="1">
            <a:off x="7378320" y="1577633"/>
            <a:ext cx="144498" cy="421379"/>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0" name="Text Box 16"/>
          <p:cNvSpPr txBox="1">
            <a:spLocks noChangeArrowheads="1"/>
          </p:cNvSpPr>
          <p:nvPr/>
        </p:nvSpPr>
        <p:spPr bwMode="auto">
          <a:xfrm>
            <a:off x="6923798" y="1230323"/>
            <a:ext cx="13591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Mount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Gilboa</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1" name="Line 9"/>
          <p:cNvSpPr>
            <a:spLocks noChangeShapeType="1"/>
          </p:cNvSpPr>
          <p:nvPr/>
        </p:nvSpPr>
        <p:spPr bwMode="auto">
          <a:xfrm flipH="1">
            <a:off x="6053493" y="1541237"/>
            <a:ext cx="2501" cy="4253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2" name="Text Box 16"/>
          <p:cNvSpPr txBox="1">
            <a:spLocks noChangeArrowheads="1"/>
          </p:cNvSpPr>
          <p:nvPr/>
        </p:nvSpPr>
        <p:spPr bwMode="auto">
          <a:xfrm>
            <a:off x="5283874" y="1179227"/>
            <a:ext cx="1560042" cy="338554"/>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noProof="0" dirty="0">
                <a:solidFill>
                  <a:srgbClr val="FFFFFF"/>
                </a:solidFill>
                <a:effectLst>
                  <a:glow rad="76200">
                    <a:srgbClr val="000000">
                      <a:alpha val="60000"/>
                    </a:srgbClr>
                  </a:glow>
                </a:effectLst>
                <a:latin typeface="Calibri" pitchFamily="34" charset="0"/>
                <a:cs typeface="Calibri" pitchFamily="34" charset="0"/>
              </a:rPr>
              <a:t>Hill of </a:t>
            </a:r>
            <a:r>
              <a:rPr lang="en-US" sz="1600" kern="0" noProof="0" dirty="0" err="1">
                <a:solidFill>
                  <a:srgbClr val="FFFFFF"/>
                </a:solidFill>
                <a:effectLst>
                  <a:glow rad="76200">
                    <a:srgbClr val="000000">
                      <a:alpha val="60000"/>
                    </a:srgbClr>
                  </a:glow>
                </a:effectLst>
                <a:latin typeface="Calibri" pitchFamily="34" charset="0"/>
                <a:cs typeface="Calibri" pitchFamily="34" charset="0"/>
              </a:rPr>
              <a:t>Moreh</a:t>
            </a:r>
            <a:endPar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20238346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Kishon River and the Plain of Asher (aerial view from the south)</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536"/>
            <a:ext cx="9144000" cy="5138928"/>
          </a:xfrm>
          <a:prstGeom prst="rect">
            <a:avLst/>
          </a:prstGeom>
        </p:spPr>
      </p:pic>
    </p:spTree>
    <p:extLst>
      <p:ext uri="{BB962C8B-B14F-4D97-AF65-F5344CB8AC3E}">
        <p14:creationId xmlns:p14="http://schemas.microsoft.com/office/powerpoint/2010/main" val="8499893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Kishon River and the Plain of Asher (aerial view from the south)</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536"/>
            <a:ext cx="9144000" cy="5138928"/>
          </a:xfrm>
          <a:prstGeom prst="rect">
            <a:avLst/>
          </a:prstGeom>
        </p:spPr>
      </p:pic>
      <p:sp>
        <p:nvSpPr>
          <p:cNvPr id="6" name="Freeform 5"/>
          <p:cNvSpPr/>
          <p:nvPr/>
        </p:nvSpPr>
        <p:spPr>
          <a:xfrm>
            <a:off x="2365375" y="3046262"/>
            <a:ext cx="6775450" cy="452587"/>
          </a:xfrm>
          <a:custGeom>
            <a:avLst/>
            <a:gdLst>
              <a:gd name="connsiteX0" fmla="*/ 6743700 w 6743700"/>
              <a:gd name="connsiteY0" fmla="*/ 476250 h 476250"/>
              <a:gd name="connsiteX1" fmla="*/ 6638925 w 6743700"/>
              <a:gd name="connsiteY1" fmla="*/ 438150 h 476250"/>
              <a:gd name="connsiteX2" fmla="*/ 6619875 w 6743700"/>
              <a:gd name="connsiteY2" fmla="*/ 352425 h 476250"/>
              <a:gd name="connsiteX3" fmla="*/ 5534025 w 6743700"/>
              <a:gd name="connsiteY3" fmla="*/ 276225 h 476250"/>
              <a:gd name="connsiteX4" fmla="*/ 5057775 w 6743700"/>
              <a:gd name="connsiteY4" fmla="*/ 171450 h 476250"/>
              <a:gd name="connsiteX5" fmla="*/ 4200525 w 6743700"/>
              <a:gd name="connsiteY5" fmla="*/ 171450 h 476250"/>
              <a:gd name="connsiteX6" fmla="*/ 3181350 w 6743700"/>
              <a:gd name="connsiteY6" fmla="*/ 123825 h 476250"/>
              <a:gd name="connsiteX7" fmla="*/ 2686050 w 6743700"/>
              <a:gd name="connsiteY7" fmla="*/ 142875 h 476250"/>
              <a:gd name="connsiteX8" fmla="*/ 2162175 w 6743700"/>
              <a:gd name="connsiteY8" fmla="*/ 0 h 476250"/>
              <a:gd name="connsiteX9" fmla="*/ 1419225 w 6743700"/>
              <a:gd name="connsiteY9" fmla="*/ 66675 h 476250"/>
              <a:gd name="connsiteX10" fmla="*/ 247650 w 6743700"/>
              <a:gd name="connsiteY10" fmla="*/ 104775 h 476250"/>
              <a:gd name="connsiteX11" fmla="*/ 0 w 6743700"/>
              <a:gd name="connsiteY11" fmla="*/ 47625 h 476250"/>
              <a:gd name="connsiteX0" fmla="*/ 6743700 w 6743700"/>
              <a:gd name="connsiteY0" fmla="*/ 476250 h 476250"/>
              <a:gd name="connsiteX1" fmla="*/ 6638925 w 6743700"/>
              <a:gd name="connsiteY1" fmla="*/ 438150 h 476250"/>
              <a:gd name="connsiteX2" fmla="*/ 6619875 w 6743700"/>
              <a:gd name="connsiteY2" fmla="*/ 352425 h 476250"/>
              <a:gd name="connsiteX3" fmla="*/ 5534025 w 6743700"/>
              <a:gd name="connsiteY3" fmla="*/ 276225 h 476250"/>
              <a:gd name="connsiteX4" fmla="*/ 5057775 w 6743700"/>
              <a:gd name="connsiteY4" fmla="*/ 171450 h 476250"/>
              <a:gd name="connsiteX5" fmla="*/ 4200525 w 6743700"/>
              <a:gd name="connsiteY5" fmla="*/ 171450 h 476250"/>
              <a:gd name="connsiteX6" fmla="*/ 3181350 w 6743700"/>
              <a:gd name="connsiteY6" fmla="*/ 123825 h 476250"/>
              <a:gd name="connsiteX7" fmla="*/ 2686050 w 6743700"/>
              <a:gd name="connsiteY7" fmla="*/ 142875 h 476250"/>
              <a:gd name="connsiteX8" fmla="*/ 2162175 w 6743700"/>
              <a:gd name="connsiteY8" fmla="*/ 0 h 476250"/>
              <a:gd name="connsiteX9" fmla="*/ 1419225 w 6743700"/>
              <a:gd name="connsiteY9" fmla="*/ 66675 h 476250"/>
              <a:gd name="connsiteX10" fmla="*/ 247650 w 6743700"/>
              <a:gd name="connsiteY10" fmla="*/ 104775 h 476250"/>
              <a:gd name="connsiteX11" fmla="*/ 0 w 6743700"/>
              <a:gd name="connsiteY11" fmla="*/ 47625 h 476250"/>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43700 w 6743700"/>
              <a:gd name="connsiteY0" fmla="*/ 477987 h 477987"/>
              <a:gd name="connsiteX1" fmla="*/ 6638925 w 6743700"/>
              <a:gd name="connsiteY1" fmla="*/ 439887 h 477987"/>
              <a:gd name="connsiteX2" fmla="*/ 6619875 w 6743700"/>
              <a:gd name="connsiteY2" fmla="*/ 354162 h 477987"/>
              <a:gd name="connsiteX3" fmla="*/ 5534025 w 6743700"/>
              <a:gd name="connsiteY3" fmla="*/ 277962 h 477987"/>
              <a:gd name="connsiteX4" fmla="*/ 5057775 w 6743700"/>
              <a:gd name="connsiteY4" fmla="*/ 173187 h 477987"/>
              <a:gd name="connsiteX5" fmla="*/ 4200525 w 6743700"/>
              <a:gd name="connsiteY5" fmla="*/ 173187 h 477987"/>
              <a:gd name="connsiteX6" fmla="*/ 3181350 w 6743700"/>
              <a:gd name="connsiteY6" fmla="*/ 125562 h 477987"/>
              <a:gd name="connsiteX7" fmla="*/ 2686050 w 6743700"/>
              <a:gd name="connsiteY7" fmla="*/ 144612 h 477987"/>
              <a:gd name="connsiteX8" fmla="*/ 2162175 w 6743700"/>
              <a:gd name="connsiteY8" fmla="*/ 1737 h 477987"/>
              <a:gd name="connsiteX9" fmla="*/ 1419225 w 6743700"/>
              <a:gd name="connsiteY9" fmla="*/ 68412 h 477987"/>
              <a:gd name="connsiteX10" fmla="*/ 247650 w 6743700"/>
              <a:gd name="connsiteY10" fmla="*/ 106512 h 477987"/>
              <a:gd name="connsiteX11" fmla="*/ 0 w 6743700"/>
              <a:gd name="connsiteY11" fmla="*/ 49362 h 477987"/>
              <a:gd name="connsiteX0" fmla="*/ 6750050 w 6750050"/>
              <a:gd name="connsiteY0" fmla="*/ 481162 h 481162"/>
              <a:gd name="connsiteX1" fmla="*/ 6638925 w 6750050"/>
              <a:gd name="connsiteY1" fmla="*/ 439887 h 481162"/>
              <a:gd name="connsiteX2" fmla="*/ 6619875 w 6750050"/>
              <a:gd name="connsiteY2" fmla="*/ 354162 h 481162"/>
              <a:gd name="connsiteX3" fmla="*/ 5534025 w 6750050"/>
              <a:gd name="connsiteY3" fmla="*/ 277962 h 481162"/>
              <a:gd name="connsiteX4" fmla="*/ 5057775 w 6750050"/>
              <a:gd name="connsiteY4" fmla="*/ 173187 h 481162"/>
              <a:gd name="connsiteX5" fmla="*/ 4200525 w 6750050"/>
              <a:gd name="connsiteY5" fmla="*/ 173187 h 481162"/>
              <a:gd name="connsiteX6" fmla="*/ 3181350 w 6750050"/>
              <a:gd name="connsiteY6" fmla="*/ 125562 h 481162"/>
              <a:gd name="connsiteX7" fmla="*/ 2686050 w 6750050"/>
              <a:gd name="connsiteY7" fmla="*/ 144612 h 481162"/>
              <a:gd name="connsiteX8" fmla="*/ 2162175 w 6750050"/>
              <a:gd name="connsiteY8" fmla="*/ 1737 h 481162"/>
              <a:gd name="connsiteX9" fmla="*/ 1419225 w 6750050"/>
              <a:gd name="connsiteY9" fmla="*/ 68412 h 481162"/>
              <a:gd name="connsiteX10" fmla="*/ 247650 w 6750050"/>
              <a:gd name="connsiteY10" fmla="*/ 106512 h 481162"/>
              <a:gd name="connsiteX11" fmla="*/ 0 w 6750050"/>
              <a:gd name="connsiteY11" fmla="*/ 49362 h 481162"/>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50050 w 6750050"/>
              <a:gd name="connsiteY0" fmla="*/ 452587 h 452587"/>
              <a:gd name="connsiteX1" fmla="*/ 6638925 w 6750050"/>
              <a:gd name="connsiteY1" fmla="*/ 439887 h 452587"/>
              <a:gd name="connsiteX2" fmla="*/ 6619875 w 6750050"/>
              <a:gd name="connsiteY2" fmla="*/ 354162 h 452587"/>
              <a:gd name="connsiteX3" fmla="*/ 5534025 w 6750050"/>
              <a:gd name="connsiteY3" fmla="*/ 277962 h 452587"/>
              <a:gd name="connsiteX4" fmla="*/ 5057775 w 6750050"/>
              <a:gd name="connsiteY4" fmla="*/ 173187 h 452587"/>
              <a:gd name="connsiteX5" fmla="*/ 4200525 w 6750050"/>
              <a:gd name="connsiteY5" fmla="*/ 173187 h 452587"/>
              <a:gd name="connsiteX6" fmla="*/ 3181350 w 6750050"/>
              <a:gd name="connsiteY6" fmla="*/ 125562 h 452587"/>
              <a:gd name="connsiteX7" fmla="*/ 2686050 w 6750050"/>
              <a:gd name="connsiteY7" fmla="*/ 144612 h 452587"/>
              <a:gd name="connsiteX8" fmla="*/ 2162175 w 6750050"/>
              <a:gd name="connsiteY8" fmla="*/ 1737 h 452587"/>
              <a:gd name="connsiteX9" fmla="*/ 1419225 w 6750050"/>
              <a:gd name="connsiteY9" fmla="*/ 68412 h 452587"/>
              <a:gd name="connsiteX10" fmla="*/ 247650 w 6750050"/>
              <a:gd name="connsiteY10" fmla="*/ 106512 h 452587"/>
              <a:gd name="connsiteX11" fmla="*/ 0 w 6750050"/>
              <a:gd name="connsiteY11" fmla="*/ 49362 h 452587"/>
              <a:gd name="connsiteX0" fmla="*/ 6775450 w 6775450"/>
              <a:gd name="connsiteY0" fmla="*/ 452587 h 452587"/>
              <a:gd name="connsiteX1" fmla="*/ 6664325 w 6775450"/>
              <a:gd name="connsiteY1" fmla="*/ 439887 h 452587"/>
              <a:gd name="connsiteX2" fmla="*/ 6645275 w 6775450"/>
              <a:gd name="connsiteY2" fmla="*/ 354162 h 452587"/>
              <a:gd name="connsiteX3" fmla="*/ 5559425 w 6775450"/>
              <a:gd name="connsiteY3" fmla="*/ 277962 h 452587"/>
              <a:gd name="connsiteX4" fmla="*/ 5083175 w 6775450"/>
              <a:gd name="connsiteY4" fmla="*/ 173187 h 452587"/>
              <a:gd name="connsiteX5" fmla="*/ 4225925 w 6775450"/>
              <a:gd name="connsiteY5" fmla="*/ 173187 h 452587"/>
              <a:gd name="connsiteX6" fmla="*/ 3206750 w 6775450"/>
              <a:gd name="connsiteY6" fmla="*/ 125562 h 452587"/>
              <a:gd name="connsiteX7" fmla="*/ 2711450 w 6775450"/>
              <a:gd name="connsiteY7" fmla="*/ 144612 h 452587"/>
              <a:gd name="connsiteX8" fmla="*/ 2187575 w 6775450"/>
              <a:gd name="connsiteY8" fmla="*/ 1737 h 452587"/>
              <a:gd name="connsiteX9" fmla="*/ 1444625 w 6775450"/>
              <a:gd name="connsiteY9" fmla="*/ 68412 h 452587"/>
              <a:gd name="connsiteX10" fmla="*/ 273050 w 6775450"/>
              <a:gd name="connsiteY10" fmla="*/ 106512 h 452587"/>
              <a:gd name="connsiteX11" fmla="*/ 0 w 6775450"/>
              <a:gd name="connsiteY11" fmla="*/ 43012 h 45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5450" h="452587">
                <a:moveTo>
                  <a:pt x="6775450" y="452587"/>
                </a:moveTo>
                <a:cubicBezTo>
                  <a:pt x="6740525" y="439887"/>
                  <a:pt x="6686021" y="456291"/>
                  <a:pt x="6664325" y="439887"/>
                </a:cubicBezTo>
                <a:cubicBezTo>
                  <a:pt x="6642629" y="423483"/>
                  <a:pt x="6829425" y="381149"/>
                  <a:pt x="6645275" y="354162"/>
                </a:cubicBezTo>
                <a:cubicBezTo>
                  <a:pt x="6461125" y="327175"/>
                  <a:pt x="5820548" y="255451"/>
                  <a:pt x="5559425" y="277962"/>
                </a:cubicBezTo>
                <a:cubicBezTo>
                  <a:pt x="5298302" y="300473"/>
                  <a:pt x="5305425" y="190649"/>
                  <a:pt x="5083175" y="173187"/>
                </a:cubicBezTo>
                <a:cubicBezTo>
                  <a:pt x="4860925" y="155725"/>
                  <a:pt x="4538662" y="181124"/>
                  <a:pt x="4225925" y="173187"/>
                </a:cubicBezTo>
                <a:cubicBezTo>
                  <a:pt x="3913188" y="165250"/>
                  <a:pt x="3459162" y="130324"/>
                  <a:pt x="3206750" y="125562"/>
                </a:cubicBezTo>
                <a:cubicBezTo>
                  <a:pt x="2954338" y="120800"/>
                  <a:pt x="2881312" y="165249"/>
                  <a:pt x="2711450" y="144612"/>
                </a:cubicBezTo>
                <a:cubicBezTo>
                  <a:pt x="2541588" y="123975"/>
                  <a:pt x="2398247" y="-17169"/>
                  <a:pt x="2187575" y="1737"/>
                </a:cubicBezTo>
                <a:lnTo>
                  <a:pt x="1444625" y="68412"/>
                </a:lnTo>
                <a:cubicBezTo>
                  <a:pt x="1125538" y="85874"/>
                  <a:pt x="513821" y="110745"/>
                  <a:pt x="273050" y="106512"/>
                </a:cubicBezTo>
                <a:cubicBezTo>
                  <a:pt x="32279" y="102279"/>
                  <a:pt x="22225" y="74762"/>
                  <a:pt x="0" y="43012"/>
                </a:cubicBezTo>
              </a:path>
            </a:pathLst>
          </a:custGeom>
          <a:noFill/>
          <a:ln w="31750" cap="rnd">
            <a:solidFill>
              <a:srgbClr val="8DB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6"/>
          <p:cNvSpPr txBox="1">
            <a:spLocks noChangeArrowheads="1"/>
          </p:cNvSpPr>
          <p:nvPr/>
        </p:nvSpPr>
        <p:spPr bwMode="auto">
          <a:xfrm>
            <a:off x="5533177" y="3486935"/>
            <a:ext cx="1981200" cy="40011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Kishon River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Line 9"/>
          <p:cNvSpPr>
            <a:spLocks noChangeShapeType="1"/>
          </p:cNvSpPr>
          <p:nvPr/>
        </p:nvSpPr>
        <p:spPr bwMode="auto">
          <a:xfrm flipH="1" flipV="1">
            <a:off x="5472112" y="3219450"/>
            <a:ext cx="367345"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9" name="Line 9"/>
          <p:cNvSpPr>
            <a:spLocks noChangeShapeType="1"/>
          </p:cNvSpPr>
          <p:nvPr/>
        </p:nvSpPr>
        <p:spPr bwMode="auto">
          <a:xfrm flipV="1">
            <a:off x="7182272" y="3289693"/>
            <a:ext cx="202777" cy="32858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375817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r>
              <a:rPr lang="en-US" dirty="0"/>
              <a:t>Kishon River</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844625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19" t="14591" r="2484" b="8176"/>
          <a:stretch/>
        </p:blipFill>
        <p:spPr>
          <a:xfrm>
            <a:off x="953821" y="365761"/>
            <a:ext cx="7236359" cy="6153912"/>
          </a:xfrm>
          <a:prstGeom prst="rect">
            <a:avLst/>
          </a:prstGeom>
        </p:spPr>
      </p:pic>
      <p:sp>
        <p:nvSpPr>
          <p:cNvPr id="3" name="Text Placeholder 2"/>
          <p:cNvSpPr>
            <a:spLocks noGrp="1"/>
          </p:cNvSpPr>
          <p:nvPr>
            <p:ph type="body" sz="quarter" idx="10"/>
          </p:nvPr>
        </p:nvSpPr>
        <p:spPr/>
        <p:txBody>
          <a:bodyPr/>
          <a:lstStyle/>
          <a:p>
            <a:r>
              <a:rPr lang="en-US" dirty="0"/>
              <a:t>Kishon River</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3202992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30" y="0"/>
            <a:ext cx="7671141" cy="6858000"/>
          </a:xfrm>
          <a:prstGeom prst="rect">
            <a:avLst/>
          </a:prstGeom>
        </p:spPr>
      </p:pic>
      <p:sp>
        <p:nvSpPr>
          <p:cNvPr id="3" name="Text Placeholder 2"/>
          <p:cNvSpPr>
            <a:spLocks noGrp="1"/>
          </p:cNvSpPr>
          <p:nvPr>
            <p:ph type="body" sz="quarter" idx="10"/>
          </p:nvPr>
        </p:nvSpPr>
        <p:spPr/>
        <p:txBody>
          <a:bodyPr/>
          <a:lstStyle/>
          <a:p>
            <a:r>
              <a:rPr lang="en-US" dirty="0"/>
              <a:t>The Kishon River flowing through the Jezreel Valley with Mount Carmel</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13280128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5334"/>
          <a:stretch/>
        </p:blipFill>
        <p:spPr>
          <a:xfrm>
            <a:off x="1311021" y="365760"/>
            <a:ext cx="6521958" cy="6492240"/>
          </a:xfrm>
          <a:prstGeom prst="rect">
            <a:avLst/>
          </a:prstGeom>
        </p:spPr>
      </p:pic>
      <p:sp>
        <p:nvSpPr>
          <p:cNvPr id="3" name="Text Placeholder 2"/>
          <p:cNvSpPr>
            <a:spLocks noGrp="1"/>
          </p:cNvSpPr>
          <p:nvPr>
            <p:ph type="body" sz="quarter" idx="10"/>
          </p:nvPr>
        </p:nvSpPr>
        <p:spPr/>
        <p:txBody>
          <a:bodyPr/>
          <a:lstStyle/>
          <a:p>
            <a:r>
              <a:rPr lang="en-US" dirty="0"/>
              <a:t>The Kishon River near Haifa with Mount Carmel</a:t>
            </a:r>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16988894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PLBL\01 Galilee and the North\Plain of Asher\Kishon River near Haifa, tb122000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 y="-278"/>
            <a:ext cx="9144741" cy="685855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a:t>Kishon River near Haifa</a:t>
            </a:r>
            <a:endParaRPr lang="en-US" dirty="0"/>
          </a:p>
        </p:txBody>
      </p:sp>
      <p:sp>
        <p:nvSpPr>
          <p:cNvPr id="4" name="Text Placeholder 3"/>
          <p:cNvSpPr>
            <a:spLocks noGrp="1"/>
          </p:cNvSpPr>
          <p:nvPr>
            <p:ph type="body" sz="quarter" idx="12"/>
          </p:nvPr>
        </p:nvSpPr>
        <p:spPr/>
        <p:txBody>
          <a:bodyPr/>
          <a:lstStyle/>
          <a:p>
            <a:r>
              <a:rPr lang="en-US"/>
              <a:t>4:7</a:t>
            </a:r>
            <a:endParaRPr lang="en-US" dirty="0"/>
          </a:p>
        </p:txBody>
      </p:sp>
      <p:sp>
        <p:nvSpPr>
          <p:cNvPr id="2" name="Title 1"/>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14907984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Valley from Nazareth ridge panorama, tb05300545p-001.jpg"/>
          <p:cNvPicPr>
            <a:picLocks noChangeAspect="1"/>
          </p:cNvPicPr>
          <p:nvPr/>
        </p:nvPicPr>
        <p:blipFill rotWithShape="1">
          <a:blip r:embed="rId3">
            <a:extLst>
              <a:ext uri="{28A0092B-C50C-407E-A947-70E740481C1C}">
                <a14:useLocalDpi xmlns:a14="http://schemas.microsoft.com/office/drawing/2010/main" val="0"/>
              </a:ext>
            </a:extLst>
          </a:blip>
          <a:srcRect l="6850" r="32541"/>
          <a:stretch/>
        </p:blipFill>
        <p:spPr>
          <a:xfrm>
            <a:off x="0" y="1205902"/>
            <a:ext cx="9144000" cy="4446196"/>
          </a:xfrm>
          <a:prstGeom prst="rect">
            <a:avLst/>
          </a:prstGeom>
        </p:spPr>
      </p:pic>
      <p:sp>
        <p:nvSpPr>
          <p:cNvPr id="2" name="Text Placeholder 1"/>
          <p:cNvSpPr>
            <a:spLocks noGrp="1"/>
          </p:cNvSpPr>
          <p:nvPr>
            <p:ph type="body" sz="quarter" idx="10"/>
          </p:nvPr>
        </p:nvSpPr>
        <p:spPr/>
        <p:txBody>
          <a:bodyPr/>
          <a:lstStyle/>
          <a:p>
            <a:r>
              <a:rPr lang="en-US" dirty="0"/>
              <a:t>Jezreel Valley from the Nazareth ridge (view to the east and south)</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Tree>
    <p:extLst>
      <p:ext uri="{BB962C8B-B14F-4D97-AF65-F5344CB8AC3E}">
        <p14:creationId xmlns:p14="http://schemas.microsoft.com/office/powerpoint/2010/main" val="42548392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Valley from Nazareth ridge panorama, tb05300545p-001.jpg"/>
          <p:cNvPicPr>
            <a:picLocks noChangeAspect="1"/>
          </p:cNvPicPr>
          <p:nvPr/>
        </p:nvPicPr>
        <p:blipFill rotWithShape="1">
          <a:blip r:embed="rId3">
            <a:extLst>
              <a:ext uri="{28A0092B-C50C-407E-A947-70E740481C1C}">
                <a14:useLocalDpi xmlns:a14="http://schemas.microsoft.com/office/drawing/2010/main" val="0"/>
              </a:ext>
            </a:extLst>
          </a:blip>
          <a:srcRect l="6850" r="32541"/>
          <a:stretch/>
        </p:blipFill>
        <p:spPr>
          <a:xfrm>
            <a:off x="0" y="1205902"/>
            <a:ext cx="9144000" cy="4446196"/>
          </a:xfrm>
          <a:prstGeom prst="rect">
            <a:avLst/>
          </a:prstGeom>
        </p:spPr>
      </p:pic>
      <p:sp>
        <p:nvSpPr>
          <p:cNvPr id="2" name="Text Placeholder 1"/>
          <p:cNvSpPr>
            <a:spLocks noGrp="1"/>
          </p:cNvSpPr>
          <p:nvPr>
            <p:ph type="body" sz="quarter" idx="10"/>
          </p:nvPr>
        </p:nvSpPr>
        <p:spPr/>
        <p:txBody>
          <a:bodyPr/>
          <a:lstStyle/>
          <a:p>
            <a:r>
              <a:rPr lang="en-US" dirty="0"/>
              <a:t>Jezreel Valley from the Nazareth ridge (view to the east and south)</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To meet you by the river </a:t>
            </a:r>
            <a:r>
              <a:rPr lang="en-US" dirty="0" err="1"/>
              <a:t>Kishon</a:t>
            </a:r>
            <a:r>
              <a:rPr lang="en-US" dirty="0"/>
              <a:t> . . . and I will deliver him into your hand</a:t>
            </a:r>
          </a:p>
        </p:txBody>
      </p:sp>
      <p:sp>
        <p:nvSpPr>
          <p:cNvPr id="31" name="Line 9"/>
          <p:cNvSpPr>
            <a:spLocks noChangeShapeType="1"/>
          </p:cNvSpPr>
          <p:nvPr/>
        </p:nvSpPr>
        <p:spPr bwMode="auto">
          <a:xfrm>
            <a:off x="1935480" y="2709307"/>
            <a:ext cx="79441"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2" name="Text Box 16"/>
          <p:cNvSpPr txBox="1">
            <a:spLocks noChangeArrowheads="1"/>
          </p:cNvSpPr>
          <p:nvPr/>
        </p:nvSpPr>
        <p:spPr bwMode="auto">
          <a:xfrm>
            <a:off x="1312232" y="2309197"/>
            <a:ext cx="124649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Mt. Tabor</a:t>
            </a:r>
          </a:p>
        </p:txBody>
      </p:sp>
      <p:sp>
        <p:nvSpPr>
          <p:cNvPr id="33" name="Line 9"/>
          <p:cNvSpPr>
            <a:spLocks noChangeShapeType="1"/>
          </p:cNvSpPr>
          <p:nvPr/>
        </p:nvSpPr>
        <p:spPr bwMode="auto">
          <a:xfrm flipH="1">
            <a:off x="7729546" y="2633107"/>
            <a:ext cx="38100" cy="4572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4" name="Text Box 16"/>
          <p:cNvSpPr txBox="1">
            <a:spLocks noChangeArrowheads="1"/>
          </p:cNvSpPr>
          <p:nvPr/>
        </p:nvSpPr>
        <p:spPr bwMode="auto">
          <a:xfrm>
            <a:off x="7061852" y="2232997"/>
            <a:ext cx="155504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Hill of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Moreh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5" name="Line 9"/>
          <p:cNvSpPr>
            <a:spLocks noChangeShapeType="1"/>
          </p:cNvSpPr>
          <p:nvPr/>
        </p:nvSpPr>
        <p:spPr bwMode="auto">
          <a:xfrm>
            <a:off x="5028096" y="2937907"/>
            <a:ext cx="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6" name="Text Box 16"/>
          <p:cNvSpPr txBox="1">
            <a:spLocks noChangeArrowheads="1"/>
          </p:cNvSpPr>
          <p:nvPr/>
        </p:nvSpPr>
        <p:spPr bwMode="auto">
          <a:xfrm>
            <a:off x="4626383" y="2486660"/>
            <a:ext cx="80342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Endor</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39" name="Line 9"/>
          <p:cNvSpPr>
            <a:spLocks noChangeShapeType="1"/>
          </p:cNvSpPr>
          <p:nvPr/>
        </p:nvSpPr>
        <p:spPr bwMode="auto">
          <a:xfrm>
            <a:off x="3885096" y="3090307"/>
            <a:ext cx="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40" name="Text Box 16"/>
          <p:cNvSpPr txBox="1">
            <a:spLocks noChangeArrowheads="1"/>
          </p:cNvSpPr>
          <p:nvPr/>
        </p:nvSpPr>
        <p:spPr bwMode="auto">
          <a:xfrm>
            <a:off x="3157172" y="2355364"/>
            <a:ext cx="1455848" cy="707886"/>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Tell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Kasyun</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Kishion</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742852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west.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west.jpg"/>
  <p:tag name="PHOTO" val="TRUE"/>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147</TotalTime>
  <Words>15974</Words>
  <Application>Microsoft Office PowerPoint</Application>
  <PresentationFormat>On-screen Show (4:3)</PresentationFormat>
  <Paragraphs>1301</Paragraphs>
  <Slides>163</Slides>
  <Notes>163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163</vt:i4>
      </vt:variant>
    </vt:vector>
  </HeadingPairs>
  <TitlesOfParts>
    <vt:vector size="166" baseType="lpstr">
      <vt:lpstr>Arial</vt:lpstr>
      <vt:lpstr>Calibri</vt:lpstr>
      <vt:lpstr>PhotoCompanion</vt:lpstr>
      <vt:lpstr>JUDGES 4</vt:lpstr>
      <vt:lpstr>JUDGES 4</vt:lpstr>
      <vt:lpstr>And the people of Israel did what was evil in the sight of Yahweh after Ehud died</vt:lpstr>
      <vt:lpstr>And Yahweh sold them into the hand of Jabin king of Canaan</vt:lpstr>
      <vt:lpstr>And Yahweh sold them into the hand of Jabin king of Canaan</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And Yahweh sold them into the hand of Jabin king of Canaan, who reigned in Hazor</vt:lpstr>
      <vt:lpstr>The commander of his army was Sisera, who lived in Harosheth-hagoiim</vt:lpstr>
      <vt:lpstr>The commander of his army was Sisera, who lived in Harosheth-hagoiim</vt:lpstr>
      <vt:lpstr>The commander of his army was Sisera, who lived in Harosheth-hagoiim</vt:lpstr>
      <vt:lpstr>The commander of his army was Sisera, who lived in Harosheth-hagoiim</vt:lpstr>
      <vt:lpstr>The commander of his army was Sisera, who lived in Harosheth-hagoiim</vt:lpstr>
      <vt:lpstr>The commander of his army was Sisera, who lived in Harosheth-hagoiim</vt:lpstr>
      <vt:lpstr>The commander of his army was Sisera, who lived in Harosheth-hagoiim</vt:lpstr>
      <vt:lpstr>The commander of his army was Sisera, who lived in Harosheth-hagoiim</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He had nine hundred iron chariots, and he oppressed the sons of Israel severely for twenty years</vt:lpstr>
      <vt:lpstr>Now Deborah, a prophetess, the wife of Lappidoth, was judging Israel at that time</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sat under the palm tree of Deborah between Ramah and Bethel in . . . Ephraim</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She sent and called Barak the son of Abinoam from Kedesh of Naphtali</vt:lpstr>
      <vt:lpstr>Has not Yahweh, the God of Israel commanded you</vt:lpstr>
      <vt:lpstr>Has not Yahweh, the God of Israel commanded you</vt:lpstr>
      <vt:lpstr>Go . . . to Mount Tabor, and take with you ten thousand men</vt:lpstr>
      <vt:lpstr>Go . . . to Mount Tabor, and take with you ten thousand men</vt:lpstr>
      <vt:lpstr>Go . . . to Mount Tabor, and take with you ten thousand men</vt:lpstr>
      <vt:lpstr>Take with you ten thousand men from the people of Naphtali and the people of Zebulun</vt:lpstr>
      <vt:lpstr>Take with you ten thousand men from the people of Naphtali and the people of Zebulun</vt:lpstr>
      <vt:lpstr>Take with you ten thousand men from the people of Naphtali and the people of Zebulun</vt:lpstr>
      <vt:lpstr>Take with you ten thousand men from the people of Naphtali and the people of Zebulun</vt:lpstr>
      <vt:lpstr>I will draw out Sisera, the captain of Jabin’s army, with his chariots and his troops</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To meet you by the river Kishon . . . and I will deliver him into your hand</vt:lpstr>
      <vt:lpstr>Then Barak said, “If you will go with me, then I will go”</vt:lpstr>
      <vt:lpstr>The journey . . . will not be for your glory, for Yahweh will sell Sisera into the hand of a woman</vt:lpstr>
      <vt:lpstr>The journey . . . will not be for your glory, for Yahweh will sell Sisera into the hand of a woman</vt:lpstr>
      <vt:lpstr>Deborah arose and went with Barak to Kedesh</vt:lpstr>
      <vt:lpstr>Barak called Zebulun and Naphtali together to Kedesh</vt:lpstr>
      <vt:lpstr>Now Heber the Kenite had separated himself from the Kenites</vt:lpstr>
      <vt:lpstr>Even from the children of Hobab the father-in-law of Moses</vt:lpstr>
      <vt:lpstr>And had pitched his tent as far as the oak in Zaanannim, which is by Kedesh</vt:lpstr>
      <vt:lpstr>And had pitched his tent as far as the oak in Zaanannim, which is by Kedesh</vt:lpstr>
      <vt:lpstr>And had pitched his tent as far as the oak in Zaanannim, which is by Kedesh</vt:lpstr>
      <vt:lpstr>And had pitched his tent as far as the oak in Zaanannim, which is by Kedesh</vt:lpstr>
      <vt:lpstr>And had pitched his tent as far as the oak in Zaanannim, which is by Kedesh</vt:lpstr>
      <vt:lpstr>And had pitched his tent as far as the oak in Zaanannim, which is by Kedesh</vt:lpstr>
      <vt:lpstr>And they told Sisera that Barak the son of Abinoam had gone up to Mount Tabor</vt:lpstr>
      <vt:lpstr>And they told Sisera that Barak the son of Abinoam had gone up to Mount Tabor</vt:lpstr>
      <vt:lpstr>And they told Sisera that Barak the son of Abinoam had gone up to Mount Tabor</vt:lpstr>
      <vt:lpstr>Sisera gathered together all his chariots . . . from Harosheth-hagoiim to the river Kishon</vt:lpstr>
      <vt:lpstr>Sisera gathered together all his chariots . . . from Harosheth-hagoiim to the river Kishon</vt:lpstr>
      <vt:lpstr>Sisera gathered together all his chariots, nine hundred iron chariots</vt:lpstr>
      <vt:lpstr>Deborah said to Barak, “Up, for today Yahweh has delivered Sisera into your hand"</vt:lpstr>
      <vt:lpstr>So Barak went down from Mount Tabor with ten thousand men after him</vt:lpstr>
      <vt:lpstr>Yahweh routed Sisera and all his chariots and all his host before Barak by the edge of the sword</vt:lpstr>
      <vt:lpstr>Yahweh routed Sisera and all his chariots and all his host before Barak by the edge of the sword</vt:lpstr>
      <vt:lpstr>Barak pursued after the chariots, and after the army, to Harosheth-hagoiim</vt:lpstr>
      <vt:lpstr>Barak pursued after the chariots, and after the army, to Harosheth-hagoiim</vt:lpstr>
      <vt:lpstr>Barak pursued after the chariots, and after the army, to Harosheth-hagoiim</vt:lpstr>
      <vt:lpstr>Barak pursued after the chariots, and after the army, to Harosheth-hagoiim</vt:lpstr>
      <vt:lpstr>Barak pursued after the chariots, and after the army, to Harosheth-hagoiim</vt:lpstr>
      <vt:lpstr>Barak pursued after the chariots, and after the army, to Harosheth-hagoiim</vt:lpstr>
      <vt:lpstr>All the army of Sisera fell by the edge of the sword; not even one remained</vt:lpstr>
      <vt:lpstr>All the army of Sisera fell by the edge of the sword; not even one remained</vt:lpstr>
      <vt:lpstr>But Sisera fled away on his feet to the tent of Jael the wife of Heber the Kenite</vt:lpstr>
      <vt:lpstr>But Sisera fled away on his feet to the tent of Jael the wife of Heber the Kenite</vt:lpstr>
      <vt:lpstr>For there was peace between Jabin the king of Hazor and the house of Heber the Kenite</vt:lpstr>
      <vt:lpstr>And Jael came out to meet Sisera and said to him, “Turn aside, my lord, turn aside to me”</vt:lpstr>
      <vt:lpstr>And Jael came out to meet Sisera and said to him, “Turn aside, my lord, turn aside to me”</vt:lpstr>
      <vt:lpstr>And Jael came out to meet Sisera and said to him, “Turn aside, my lord, turn aside to me”</vt:lpstr>
      <vt:lpstr>And he turned aside to her into the tent, and she covered him with a rug</vt:lpstr>
      <vt:lpstr>And he turned aside to her into the tent, and she covered him with a rug</vt:lpstr>
      <vt:lpstr>He said to her, “Please give me a little water to drink, for I am thirsty”</vt:lpstr>
      <vt:lpstr>And she opened a skin of milk and gave him a drink and covered him</vt:lpstr>
      <vt:lpstr>And she opened a skin of milk and gave him a drink and covered him</vt:lpstr>
      <vt:lpstr>And she opened a skin of milk and gave him a drink and covered him</vt:lpstr>
      <vt:lpstr>And she opened a skin of milk and gave him a drink and covered him</vt:lpstr>
      <vt:lpstr>And she opened a skin of milk and gave him a drink and covered him</vt:lpstr>
      <vt:lpstr>And he said to her, “Stand in the opening of the tent”</vt:lpstr>
      <vt:lpstr>And he said to her, “Stand in the opening of the tent”</vt:lpstr>
      <vt:lpstr>If anyone comes and asks you, “Is anyone here?” you will say “No”</vt:lpstr>
      <vt:lpstr>Then Jael, Heber’s wife, took a tent peg, and took a hammer in her hand</vt:lpstr>
      <vt:lpstr>Then Jael, Heber’s wife, took a tent peg, and took a hammer in her hand</vt:lpstr>
      <vt:lpstr>Then Jael, Heber’s wife, took a tent peg, and took a hammer in her hand</vt:lpstr>
      <vt:lpstr>And went softly to him, and hammered the peg into his temples, and it pierced . . . to the ground</vt:lpstr>
      <vt:lpstr>For he was in a deep sleep, so he died</vt:lpstr>
      <vt:lpstr>As Barak pursued Sisera, Jael came out to meet him</vt:lpstr>
      <vt:lpstr>Come, and I will show you the man whom you are seeking</vt:lpstr>
      <vt:lpstr>Come, and I will show you the man whom you are seeking</vt:lpstr>
      <vt:lpstr>So God subdued Jabin the king of Canaan on that day</vt:lpstr>
      <vt:lpstr>And the hand of the children of Israel prevailed more and more against Jabin king of Canaan</vt:lpstr>
      <vt:lpstr>And the hand of the children of Israel prevailed more and more against Jabin king of Canaan</vt:lpstr>
      <vt:lpstr>And the hand of the children of Israel prevailed more and more against Jabin king of Canaan</vt:lpstr>
      <vt:lpstr>Until they had destroyed Jabin the king of Canaan</vt:lpstr>
      <vt:lpstr>Until they had destroyed Jabin the king of Canaan</vt:lpstr>
      <vt:lpstr>Until they had destroyed Jabin the king of Canaan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Judges 4, Photo Companion to the Bible</dc:title>
  <dc:subject>Photo Companion to the Bible</dc:subject>
  <dc:creator>BiblePlaces.com</dc:creator>
  <cp:lastModifiedBy>Todd Bolen</cp:lastModifiedBy>
  <cp:revision>13</cp:revision>
  <dcterms:created xsi:type="dcterms:W3CDTF">2019-09-05T22:08:25Z</dcterms:created>
  <dcterms:modified xsi:type="dcterms:W3CDTF">2019-11-16T20:13:51Z</dcterms:modified>
</cp:coreProperties>
</file>