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1.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tags/tag2.xml" ContentType="application/vnd.openxmlformats-officedocument.presentationml.tags+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0"/>
  </p:notesMasterIdLst>
  <p:sldIdLst>
    <p:sldId id="1714" r:id="rId2"/>
    <p:sldId id="1715" r:id="rId3"/>
    <p:sldId id="941" r:id="rId4"/>
    <p:sldId id="942" r:id="rId5"/>
    <p:sldId id="1587" r:id="rId6"/>
    <p:sldId id="469" r:id="rId7"/>
    <p:sldId id="290" r:id="rId8"/>
    <p:sldId id="1030" r:id="rId9"/>
    <p:sldId id="293" r:id="rId10"/>
    <p:sldId id="1032" r:id="rId11"/>
    <p:sldId id="1424" r:id="rId12"/>
    <p:sldId id="1218" r:id="rId13"/>
    <p:sldId id="503" r:id="rId14"/>
    <p:sldId id="460" r:id="rId15"/>
    <p:sldId id="294" r:id="rId16"/>
    <p:sldId id="295" r:id="rId17"/>
    <p:sldId id="1687" r:id="rId18"/>
    <p:sldId id="509" r:id="rId19"/>
    <p:sldId id="1443" r:id="rId20"/>
    <p:sldId id="297" r:id="rId21"/>
    <p:sldId id="1315" r:id="rId22"/>
    <p:sldId id="1601" r:id="rId23"/>
    <p:sldId id="1316" r:id="rId24"/>
    <p:sldId id="1688" r:id="rId25"/>
    <p:sldId id="298" r:id="rId26"/>
    <p:sldId id="1689" r:id="rId27"/>
    <p:sldId id="514" r:id="rId28"/>
    <p:sldId id="515" r:id="rId29"/>
    <p:sldId id="512" r:id="rId30"/>
    <p:sldId id="513" r:id="rId31"/>
    <p:sldId id="300" r:id="rId32"/>
    <p:sldId id="305" r:id="rId33"/>
    <p:sldId id="306" r:id="rId34"/>
    <p:sldId id="1322" r:id="rId35"/>
    <p:sldId id="1532" r:id="rId36"/>
    <p:sldId id="312" r:id="rId37"/>
    <p:sldId id="405" r:id="rId38"/>
    <p:sldId id="291" r:id="rId39"/>
    <p:sldId id="1188" r:id="rId40"/>
    <p:sldId id="313" r:id="rId41"/>
    <p:sldId id="307" r:id="rId42"/>
    <p:sldId id="1325" r:id="rId43"/>
    <p:sldId id="1326" r:id="rId44"/>
    <p:sldId id="787" r:id="rId45"/>
    <p:sldId id="1712" r:id="rId46"/>
    <p:sldId id="1041" r:id="rId47"/>
    <p:sldId id="505" r:id="rId48"/>
    <p:sldId id="560" r:id="rId49"/>
    <p:sldId id="1042" r:id="rId50"/>
    <p:sldId id="1330" r:id="rId51"/>
    <p:sldId id="323" r:id="rId52"/>
    <p:sldId id="299" r:id="rId53"/>
    <p:sldId id="1043" r:id="rId54"/>
    <p:sldId id="325" r:id="rId55"/>
    <p:sldId id="1371" r:id="rId56"/>
    <p:sldId id="549" r:id="rId57"/>
    <p:sldId id="317" r:id="rId58"/>
    <p:sldId id="284" r:id="rId59"/>
    <p:sldId id="1331" r:id="rId60"/>
    <p:sldId id="327" r:id="rId61"/>
    <p:sldId id="1332" r:id="rId62"/>
    <p:sldId id="328" r:id="rId63"/>
    <p:sldId id="1044" r:id="rId64"/>
    <p:sldId id="1691" r:id="rId65"/>
    <p:sldId id="485" r:id="rId66"/>
    <p:sldId id="1690" r:id="rId67"/>
    <p:sldId id="504" r:id="rId68"/>
    <p:sldId id="329" r:id="rId69"/>
    <p:sldId id="359" r:id="rId70"/>
    <p:sldId id="1692" r:id="rId71"/>
    <p:sldId id="1366" r:id="rId72"/>
    <p:sldId id="1365" r:id="rId73"/>
    <p:sldId id="1005" r:id="rId74"/>
    <p:sldId id="1552" r:id="rId75"/>
    <p:sldId id="1713" r:id="rId76"/>
    <p:sldId id="1693" r:id="rId77"/>
    <p:sldId id="880" r:id="rId78"/>
    <p:sldId id="851" r:id="rId79"/>
    <p:sldId id="331" r:id="rId80"/>
    <p:sldId id="1048" r:id="rId81"/>
    <p:sldId id="1694" r:id="rId82"/>
    <p:sldId id="1619" r:id="rId83"/>
    <p:sldId id="499" r:id="rId84"/>
    <p:sldId id="343" r:id="rId85"/>
    <p:sldId id="528" r:id="rId86"/>
    <p:sldId id="527" r:id="rId87"/>
    <p:sldId id="1314" r:id="rId88"/>
    <p:sldId id="948" r:id="rId89"/>
    <p:sldId id="1695" r:id="rId90"/>
    <p:sldId id="1050" r:id="rId91"/>
    <p:sldId id="1051" r:id="rId92"/>
    <p:sldId id="477" r:id="rId93"/>
    <p:sldId id="1335" r:id="rId94"/>
    <p:sldId id="1336" r:id="rId95"/>
    <p:sldId id="940" r:id="rId96"/>
    <p:sldId id="1434" r:id="rId97"/>
    <p:sldId id="521" r:id="rId98"/>
    <p:sldId id="501" r:id="rId99"/>
    <p:sldId id="407" r:id="rId100"/>
    <p:sldId id="473" r:id="rId101"/>
    <p:sldId id="369" r:id="rId102"/>
    <p:sldId id="1337" r:id="rId103"/>
    <p:sldId id="1368" r:id="rId104"/>
    <p:sldId id="1696" r:id="rId105"/>
    <p:sldId id="1671" r:id="rId106"/>
    <p:sldId id="1136" r:id="rId107"/>
    <p:sldId id="347" r:id="rId108"/>
    <p:sldId id="1654" r:id="rId109"/>
    <p:sldId id="620" r:id="rId110"/>
    <p:sldId id="1700" r:id="rId111"/>
    <p:sldId id="1701" r:id="rId112"/>
    <p:sldId id="1702" r:id="rId113"/>
    <p:sldId id="548" r:id="rId114"/>
    <p:sldId id="993" r:id="rId115"/>
    <p:sldId id="1650" r:id="rId116"/>
    <p:sldId id="697" r:id="rId117"/>
    <p:sldId id="427" r:id="rId118"/>
    <p:sldId id="1343" r:id="rId119"/>
    <p:sldId id="1344" r:id="rId120"/>
    <p:sldId id="442" r:id="rId121"/>
    <p:sldId id="1703" r:id="rId122"/>
    <p:sldId id="1347" r:id="rId123"/>
    <p:sldId id="911" r:id="rId124"/>
    <p:sldId id="1066" r:id="rId125"/>
    <p:sldId id="365" r:id="rId126"/>
    <p:sldId id="1351" r:id="rId127"/>
    <p:sldId id="1352" r:id="rId128"/>
    <p:sldId id="1350" r:id="rId129"/>
    <p:sldId id="1348" r:id="rId130"/>
    <p:sldId id="1437" r:id="rId131"/>
    <p:sldId id="370" r:id="rId132"/>
    <p:sldId id="1704" r:id="rId133"/>
    <p:sldId id="1576" r:id="rId134"/>
    <p:sldId id="1575" r:id="rId135"/>
    <p:sldId id="1354" r:id="rId136"/>
    <p:sldId id="1353" r:id="rId137"/>
    <p:sldId id="1705" r:id="rId138"/>
    <p:sldId id="355" r:id="rId139"/>
    <p:sldId id="358" r:id="rId140"/>
    <p:sldId id="362" r:id="rId141"/>
    <p:sldId id="360" r:id="rId142"/>
    <p:sldId id="363" r:id="rId143"/>
    <p:sldId id="1355" r:id="rId144"/>
    <p:sldId id="1067" r:id="rId145"/>
    <p:sldId id="1706" r:id="rId146"/>
    <p:sldId id="1357" r:id="rId147"/>
    <p:sldId id="356" r:id="rId148"/>
    <p:sldId id="1356" r:id="rId149"/>
    <p:sldId id="381" r:id="rId150"/>
    <p:sldId id="479" r:id="rId151"/>
    <p:sldId id="454" r:id="rId152"/>
    <p:sldId id="455" r:id="rId153"/>
    <p:sldId id="480" r:id="rId154"/>
    <p:sldId id="481" r:id="rId155"/>
    <p:sldId id="456" r:id="rId156"/>
    <p:sldId id="482" r:id="rId157"/>
    <p:sldId id="483" r:id="rId158"/>
    <p:sldId id="1708" r:id="rId159"/>
    <p:sldId id="1707" r:id="rId160"/>
    <p:sldId id="383" r:id="rId161"/>
    <p:sldId id="382" r:id="rId162"/>
    <p:sldId id="1606" r:id="rId163"/>
    <p:sldId id="905" r:id="rId164"/>
    <p:sldId id="345" r:id="rId165"/>
    <p:sldId id="1019" r:id="rId166"/>
    <p:sldId id="1369" r:id="rId167"/>
    <p:sldId id="437" r:id="rId168"/>
    <p:sldId id="624" r:id="rId169"/>
    <p:sldId id="1060" r:id="rId170"/>
    <p:sldId id="334" r:id="rId171"/>
    <p:sldId id="1710" r:id="rId172"/>
    <p:sldId id="1711" r:id="rId173"/>
    <p:sldId id="1361" r:id="rId174"/>
    <p:sldId id="1662" r:id="rId175"/>
    <p:sldId id="1074" r:id="rId176"/>
    <p:sldId id="1448" r:id="rId177"/>
    <p:sldId id="1709" r:id="rId178"/>
    <p:sldId id="1716" r:id="rId1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000"/>
    <a:srgbClr val="FEFFFF"/>
    <a:srgbClr val="FEFF00"/>
    <a:srgbClr val="FFFFFF"/>
    <a:srgbClr val="000000"/>
    <a:srgbClr val="CC00CC"/>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70" autoAdjust="0"/>
    <p:restoredTop sz="76527" autoAdjust="0"/>
  </p:normalViewPr>
  <p:slideViewPr>
    <p:cSldViewPr>
      <p:cViewPr varScale="1">
        <p:scale>
          <a:sx n="82" d="100"/>
          <a:sy n="82" d="100"/>
        </p:scale>
        <p:origin x="244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3552" y="-82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presProps" Target="pres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viewProps" Target="viewProps.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notesMaster" Target="notesMasters/notesMaster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dd Bolen" userId="a511567d1bf03c50" providerId="LiveId" clId="{56E58A90-0A9D-42D6-B5C8-892A6B8BC529}"/>
    <pc:docChg chg="undo custSel addSld delSld modSld sldOrd">
      <pc:chgData name="Todd Bolen" userId="a511567d1bf03c50" providerId="LiveId" clId="{56E58A90-0A9D-42D6-B5C8-892A6B8BC529}" dt="2026-08-17T20:40:35.212" v="1074"/>
      <pc:docMkLst>
        <pc:docMk/>
      </pc:docMkLst>
      <pc:sldChg chg="delSp mod">
        <pc:chgData name="Todd Bolen" userId="a511567d1bf03c50" providerId="LiveId" clId="{56E58A90-0A9D-42D6-B5C8-892A6B8BC529}" dt="2026-08-10T00:01:28.119" v="1036" actId="478"/>
        <pc:sldMkLst>
          <pc:docMk/>
          <pc:sldMk cId="3692061449" sldId="940"/>
        </pc:sldMkLst>
      </pc:sldChg>
      <pc:sldChg chg="modSp add mod modNotesTx">
        <pc:chgData name="Todd Bolen" userId="a511567d1bf03c50" providerId="LiveId" clId="{56E58A90-0A9D-42D6-B5C8-892A6B8BC529}" dt="2026-08-17T20:39:47.592" v="1055" actId="20577"/>
        <pc:sldMkLst>
          <pc:docMk/>
          <pc:sldMk cId="134085412" sldId="1714"/>
        </pc:sldMkLst>
        <pc:spChg chg="mod">
          <ac:chgData name="Todd Bolen" userId="a511567d1bf03c50" providerId="LiveId" clId="{56E58A90-0A9D-42D6-B5C8-892A6B8BC529}" dt="2026-07-31T19:31:22.226" v="1034" actId="20577"/>
          <ac:spMkLst>
            <pc:docMk/>
            <pc:sldMk cId="134085412" sldId="1714"/>
            <ac:spMk id="5" creationId="{00000000-0000-0000-0000-000000000000}"/>
          </ac:spMkLst>
        </pc:spChg>
      </pc:sldChg>
      <pc:sldChg chg="addSp modSp add mod">
        <pc:chgData name="Todd Bolen" userId="a511567d1bf03c50" providerId="LiveId" clId="{56E58A90-0A9D-42D6-B5C8-892A6B8BC529}" dt="2026-08-17T20:40:08.813" v="1069" actId="20577"/>
        <pc:sldMkLst>
          <pc:docMk/>
          <pc:sldMk cId="1843568682" sldId="1715"/>
        </pc:sldMkLst>
        <pc:spChg chg="add mod">
          <ac:chgData name="Todd Bolen" userId="a511567d1bf03c50" providerId="LiveId" clId="{56E58A90-0A9D-42D6-B5C8-892A6B8BC529}" dt="2026-08-17T20:40:08.813" v="1069" actId="20577"/>
          <ac:spMkLst>
            <pc:docMk/>
            <pc:sldMk cId="1843568682" sldId="1715"/>
            <ac:spMk id="4" creationId="{32F88C9B-79C6-483C-C48B-072F792B8B0C}"/>
          </ac:spMkLst>
        </pc:spChg>
        <pc:spChg chg="add">
          <ac:chgData name="Todd Bolen" userId="a511567d1bf03c50" providerId="LiveId" clId="{56E58A90-0A9D-42D6-B5C8-892A6B8BC529}" dt="2026-08-17T20:40:00.839" v="1057" actId="22"/>
          <ac:spMkLst>
            <pc:docMk/>
            <pc:sldMk cId="1843568682" sldId="1715"/>
            <ac:spMk id="8" creationId="{5080DB51-E4C1-9124-6270-8FB6966DB07F}"/>
          </ac:spMkLst>
        </pc:spChg>
      </pc:sldChg>
      <pc:sldChg chg="addSp delSp modSp add mod">
        <pc:chgData name="Todd Bolen" userId="a511567d1bf03c50" providerId="LiveId" clId="{56E58A90-0A9D-42D6-B5C8-892A6B8BC529}" dt="2026-08-17T20:40:35.212" v="1074"/>
        <pc:sldMkLst>
          <pc:docMk/>
          <pc:sldMk cId="3008648194" sldId="1716"/>
        </pc:sldMkLst>
        <pc:spChg chg="add del mod">
          <ac:chgData name="Todd Bolen" userId="a511567d1bf03c50" providerId="LiveId" clId="{56E58A90-0A9D-42D6-B5C8-892A6B8BC529}" dt="2026-08-17T20:40:28.455" v="1072" actId="478"/>
          <ac:spMkLst>
            <pc:docMk/>
            <pc:sldMk cId="3008648194" sldId="1716"/>
            <ac:spMk id="4" creationId="{2CC746A1-B5A6-10DF-DFAA-F56C1CEC2859}"/>
          </ac:spMkLst>
        </pc:spChg>
        <pc:spChg chg="del">
          <ac:chgData name="Todd Bolen" userId="a511567d1bf03c50" providerId="LiveId" clId="{56E58A90-0A9D-42D6-B5C8-892A6B8BC529}" dt="2026-08-17T20:40:26.174" v="1071" actId="478"/>
          <ac:spMkLst>
            <pc:docMk/>
            <pc:sldMk cId="3008648194" sldId="1716"/>
            <ac:spMk id="5" creationId="{C6D9DC7B-EB0E-B98F-6248-C599BF39F9EF}"/>
          </ac:spMkLst>
        </pc:spChg>
        <pc:picChg chg="del">
          <ac:chgData name="Todd Bolen" userId="a511567d1bf03c50" providerId="LiveId" clId="{56E58A90-0A9D-42D6-B5C8-892A6B8BC529}" dt="2026-08-17T20:40:26.174" v="1071" actId="478"/>
          <ac:picMkLst>
            <pc:docMk/>
            <pc:sldMk cId="3008648194" sldId="1716"/>
            <ac:picMk id="3" creationId="{5953A71F-2374-1B1A-E93E-7DCB1ED8CEEB}"/>
          </ac:picMkLst>
        </pc:picChg>
        <pc:picChg chg="del">
          <ac:chgData name="Todd Bolen" userId="a511567d1bf03c50" providerId="LiveId" clId="{56E58A90-0A9D-42D6-B5C8-892A6B8BC529}" dt="2026-08-17T20:40:26.174" v="1071" actId="478"/>
          <ac:picMkLst>
            <pc:docMk/>
            <pc:sldMk cId="3008648194" sldId="1716"/>
            <ac:picMk id="6" creationId="{8DE8933C-811A-E5DC-2BC6-890E2E2A35C3}"/>
          </ac:picMkLst>
        </pc:picChg>
        <pc:picChg chg="add mod">
          <ac:chgData name="Todd Bolen" userId="a511567d1bf03c50" providerId="LiveId" clId="{56E58A90-0A9D-42D6-B5C8-892A6B8BC529}" dt="2026-08-17T20:40:35.212" v="1074"/>
          <ac:picMkLst>
            <pc:docMk/>
            <pc:sldMk cId="3008648194" sldId="1716"/>
            <ac:picMk id="8" creationId="{EEF51A01-8642-C568-D1E4-97D639D8FD76}"/>
          </ac:picMkLst>
        </pc:picChg>
      </pc:sldChg>
    </pc:docChg>
  </pc:docChgLst>
  <pc:docChgLst>
    <pc:chgData name="Kris Udd" userId="1177e061ad7f1e06" providerId="LiveId" clId="{B057AC6F-7B66-44D2-A353-BE165D0DE566}"/>
    <pc:docChg chg="custSel modSld">
      <pc:chgData name="Kris Udd" userId="1177e061ad7f1e06" providerId="LiveId" clId="{B057AC6F-7B66-44D2-A353-BE165D0DE566}" dt="2026-08-06T20:32:59.497" v="215" actId="313"/>
      <pc:docMkLst>
        <pc:docMk/>
      </pc:docMkLst>
      <pc:sldChg chg="addSp modSp mod modNotesTx">
        <pc:chgData name="Kris Udd" userId="1177e061ad7f1e06" providerId="LiveId" clId="{B057AC6F-7B66-44D2-A353-BE165D0DE566}" dt="2026-08-06T20:32:59.497" v="215" actId="313"/>
        <pc:sldMkLst>
          <pc:docMk/>
          <pc:sldMk cId="3692061449" sldId="940"/>
        </pc:sldMkLst>
        <pc:grpChg chg="add mod">
          <ac:chgData name="Kris Udd" userId="1177e061ad7f1e06" providerId="LiveId" clId="{B057AC6F-7B66-44D2-A353-BE165D0DE566}" dt="2026-08-06T20:31:45.826" v="19" actId="167"/>
          <ac:grpSpMkLst>
            <pc:docMk/>
            <pc:sldMk cId="3692061449" sldId="940"/>
            <ac:grpSpMk id="8" creationId="{BFA555F7-63D0-91AA-8623-F4A78ADFD6EC}"/>
          </ac:grpSpMkLst>
        </pc:grpChg>
        <pc:picChg chg="add mod">
          <ac:chgData name="Kris Udd" userId="1177e061ad7f1e06" providerId="LiveId" clId="{B057AC6F-7B66-44D2-A353-BE165D0DE566}" dt="2026-08-06T20:31:43.540" v="18" actId="164"/>
          <ac:picMkLst>
            <pc:docMk/>
            <pc:sldMk cId="3692061449" sldId="940"/>
            <ac:picMk id="7" creationId="{F6BB285C-E208-CEC2-D649-0A492855AFE4}"/>
          </ac:picMkLst>
        </pc:picChg>
        <pc:picChg chg="mod">
          <ac:chgData name="Kris Udd" userId="1177e061ad7f1e06" providerId="LiveId" clId="{B057AC6F-7B66-44D2-A353-BE165D0DE566}" dt="2026-08-06T20:31:43.540" v="18" actId="164"/>
          <ac:picMkLst>
            <pc:docMk/>
            <pc:sldMk cId="3692061449" sldId="940"/>
            <ac:picMk id="307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ECCC14-810E-455D-A119-B200546DAE01}" type="datetimeFigureOut">
              <a:rPr lang="en-US" smtClean="0"/>
              <a:t>8/17/2026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4946A3-FD68-4E77-9DEF-1E7536A4AD96}" type="slidenum">
              <a:rPr lang="en-US" smtClean="0"/>
              <a:t>‹#›</a:t>
            </a:fld>
            <a:endParaRPr lang="en-US"/>
          </a:p>
        </p:txBody>
      </p:sp>
    </p:spTree>
    <p:extLst>
      <p:ext uri="{BB962C8B-B14F-4D97-AF65-F5344CB8AC3E}">
        <p14:creationId xmlns:p14="http://schemas.microsoft.com/office/powerpoint/2010/main" val="3137958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Micah 6 presentation from the Photo Companion to the Bible. To purchase the full volume, visit www.bibleplaces.com/micah/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Micah volume are provided free, lifetime updates to the volume.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a:t>
            </a:fld>
            <a:endParaRPr lang="en-US"/>
          </a:p>
        </p:txBody>
      </p:sp>
    </p:spTree>
    <p:extLst>
      <p:ext uri="{BB962C8B-B14F-4D97-AF65-F5344CB8AC3E}">
        <p14:creationId xmlns:p14="http://schemas.microsoft.com/office/powerpoint/2010/main" val="4010439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tb022603201</a:t>
            </a:r>
          </a:p>
        </p:txBody>
      </p:sp>
      <p:sp>
        <p:nvSpPr>
          <p:cNvPr id="4" name="Slide Number Placeholder 3"/>
          <p:cNvSpPr>
            <a:spLocks noGrp="1"/>
          </p:cNvSpPr>
          <p:nvPr>
            <p:ph type="sldNum" sz="quarter" idx="10"/>
          </p:nvPr>
        </p:nvSpPr>
        <p:spPr/>
        <p:txBody>
          <a:bodyPr/>
          <a:lstStyle/>
          <a:p>
            <a:fld id="{4E4946A3-FD68-4E77-9DEF-1E7536A4AD96}" type="slidenum">
              <a:rPr lang="en-US" smtClean="0"/>
              <a:t>10</a:t>
            </a:fld>
            <a:endParaRPr lang="en-US"/>
          </a:p>
        </p:txBody>
      </p:sp>
    </p:spTree>
    <p:extLst>
      <p:ext uri="{BB962C8B-B14F-4D97-AF65-F5344CB8AC3E}">
        <p14:creationId xmlns:p14="http://schemas.microsoft.com/office/powerpoint/2010/main" val="269743290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ea typeface="Calibri" panose="020F0502020204030204" pitchFamily="34" charset="0"/>
              </a:rPr>
              <a:t>This image comes from the Dutch National Museum of Antiquities </a:t>
            </a:r>
            <a:r>
              <a:rPr lang="en-US" dirty="0"/>
              <a:t>(Rijksmuseum van </a:t>
            </a:r>
            <a:r>
              <a:rPr lang="en-US" dirty="0" err="1"/>
              <a:t>Oudheden</a:t>
            </a:r>
            <a:r>
              <a:rPr lang="en-US" dirty="0"/>
              <a:t>)</a:t>
            </a:r>
            <a:r>
              <a:rPr lang="en-US" dirty="0">
                <a:effectLst/>
                <a:ea typeface="Calibri" panose="020F0502020204030204" pitchFamily="34" charset="0"/>
              </a:rPr>
              <a:t>, </a:t>
            </a:r>
            <a:r>
              <a:rPr lang="en-US" b="0" i="0" dirty="0">
                <a:effectLst/>
              </a:rPr>
              <a:t>A 1952/12.1</a:t>
            </a:r>
            <a:r>
              <a:rPr lang="en-US" dirty="0">
                <a:effectLst/>
                <a:ea typeface="Calibri" panose="020F0502020204030204" pitchFamily="34" charset="0"/>
              </a:rPr>
              <a:t>, Creative Commons-BY. </a:t>
            </a:r>
            <a:r>
              <a:rPr lang="fr-FR" dirty="0">
                <a:effectLst/>
                <a:ea typeface="Calibri" panose="020F0502020204030204" pitchFamily="34" charset="0"/>
              </a:rPr>
              <a:t>Source: </a:t>
            </a:r>
            <a:r>
              <a:rPr lang="en-US" dirty="0"/>
              <a:t>https://www.rmo.nl/en/collection/search-collection/collection-piece/?object=33878.</a:t>
            </a:r>
          </a:p>
          <a:p>
            <a:endParaRPr lang="en-US" dirty="0"/>
          </a:p>
          <a:p>
            <a:r>
              <a:rPr lang="en-US" dirty="0"/>
              <a:t>rmo33878</a:t>
            </a:r>
          </a:p>
        </p:txBody>
      </p:sp>
      <p:sp>
        <p:nvSpPr>
          <p:cNvPr id="4" name="Slide Number Placeholder 3"/>
          <p:cNvSpPr>
            <a:spLocks noGrp="1"/>
          </p:cNvSpPr>
          <p:nvPr>
            <p:ph type="sldNum" sz="quarter" idx="10"/>
          </p:nvPr>
        </p:nvSpPr>
        <p:spPr/>
        <p:txBody>
          <a:bodyPr/>
          <a:lstStyle/>
          <a:p>
            <a:fld id="{4E4946A3-FD68-4E77-9DEF-1E7536A4AD96}" type="slidenum">
              <a:rPr lang="en-US" smtClean="0"/>
              <a:t>100</a:t>
            </a:fld>
            <a:endParaRPr lang="en-US"/>
          </a:p>
        </p:txBody>
      </p:sp>
    </p:spTree>
    <p:extLst>
      <p:ext uri="{BB962C8B-B14F-4D97-AF65-F5344CB8AC3E}">
        <p14:creationId xmlns:p14="http://schemas.microsoft.com/office/powerpoint/2010/main" val="75960015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Assyrian relief shows an enemy soldier who has been pierced</a:t>
            </a:r>
            <a:r>
              <a:rPr lang="en-US" baseline="0" dirty="0"/>
              <a:t> by arrows. He sits on the ground and holds the end of an arrow shaft in each hand, presumably desiring to pull them out.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relief dates to the reign of Ashurnasirpal II (</a:t>
            </a:r>
            <a:r>
              <a:rPr lang="en-US" dirty="0"/>
              <a:t>883–859 BC</a:t>
            </a:r>
            <a:r>
              <a:rPr lang="en-US" baseline="0" dirty="0"/>
              <a:t>) and was discovered at Nimrud. It was photographed at the British Museum.</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adr1805194541</a:t>
            </a:r>
          </a:p>
        </p:txBody>
      </p:sp>
      <p:sp>
        <p:nvSpPr>
          <p:cNvPr id="4" name="Slide Number Placeholder 3"/>
          <p:cNvSpPr>
            <a:spLocks noGrp="1"/>
          </p:cNvSpPr>
          <p:nvPr>
            <p:ph type="sldNum" sz="quarter" idx="10"/>
          </p:nvPr>
        </p:nvSpPr>
        <p:spPr/>
        <p:txBody>
          <a:bodyPr/>
          <a:lstStyle/>
          <a:p>
            <a:fld id="{4E4946A3-FD68-4E77-9DEF-1E7536A4AD96}" type="slidenum">
              <a:rPr lang="en-US" smtClean="0"/>
              <a:t>101</a:t>
            </a:fld>
            <a:endParaRPr lang="en-US"/>
          </a:p>
        </p:txBody>
      </p:sp>
    </p:spTree>
    <p:extLst>
      <p:ext uri="{BB962C8B-B14F-4D97-AF65-F5344CB8AC3E}">
        <p14:creationId xmlns:p14="http://schemas.microsoft.com/office/powerpoint/2010/main" val="204348428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CE091-CB3D-FDB5-DDDD-81589AD2C2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937A0-B36A-BFFC-4FE2-BE20F69EFC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02BC09-0BDB-3971-4B6B-D69FA9412337}"/>
              </a:ext>
            </a:extLst>
          </p:cNvPr>
          <p:cNvSpPr>
            <a:spLocks noGrp="1"/>
          </p:cNvSpPr>
          <p:nvPr>
            <p:ph type="body" idx="1"/>
          </p:nvPr>
        </p:nvSpPr>
        <p:spPr/>
        <p:txBody>
          <a:bodyPr/>
          <a:lstStyle/>
          <a:p>
            <a:r>
              <a:rPr lang="en-US" dirty="0"/>
              <a:t>This statue depicts a </a:t>
            </a:r>
            <a:r>
              <a:rPr lang="en-US" dirty="0" err="1"/>
              <a:t>Gaulish</a:t>
            </a:r>
            <a:r>
              <a:rPr lang="en-US" dirty="0"/>
              <a:t> soldier who has been mortally wounded by a chest wound, likely inflicted by a sword or spear</a:t>
            </a:r>
            <a:r>
              <a:rPr lang="en-US" sz="1200" b="0" i="0" u="none" strike="noStrike" kern="1200" baseline="0" dirty="0">
                <a:solidFill>
                  <a:schemeClr val="tx1"/>
                </a:solidFill>
                <a:latin typeface="+mn-lt"/>
                <a:ea typeface="+mn-ea"/>
                <a:cs typeface="+mn-cs"/>
              </a:rPr>
              <a:t>. </a:t>
            </a:r>
            <a:r>
              <a:rPr lang="en-US" sz="1200" kern="1200" dirty="0">
                <a:solidFill>
                  <a:schemeClr val="tx1"/>
                </a:solidFill>
                <a:effectLst/>
                <a:latin typeface="+mn-lt"/>
                <a:ea typeface="+mn-ea"/>
                <a:cs typeface="+mn-cs"/>
              </a:rPr>
              <a:t>This statue </a:t>
            </a:r>
            <a:r>
              <a:rPr lang="en-US" sz="1200" kern="1200" baseline="0" dirty="0">
                <a:solidFill>
                  <a:schemeClr val="tx1"/>
                </a:solidFill>
                <a:effectLst/>
                <a:latin typeface="+mn-lt"/>
                <a:ea typeface="+mn-ea"/>
                <a:cs typeface="+mn-cs"/>
              </a:rPr>
              <a:t>is considered to be a 1st century BC copy of a 3rd century BC original. </a:t>
            </a:r>
            <a:r>
              <a:rPr lang="en-US" dirty="0"/>
              <a:t>It was photographed at the Capitoline Museums in Rome</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en-US" dirty="0"/>
              <a:t>tb0514179918</a:t>
            </a:r>
          </a:p>
        </p:txBody>
      </p:sp>
      <p:sp>
        <p:nvSpPr>
          <p:cNvPr id="4" name="Slide Number Placeholder 3">
            <a:extLst>
              <a:ext uri="{FF2B5EF4-FFF2-40B4-BE49-F238E27FC236}">
                <a16:creationId xmlns:a16="http://schemas.microsoft.com/office/drawing/2014/main" id="{90A8AE94-8740-03D8-8816-6288730725AA}"/>
              </a:ext>
            </a:extLst>
          </p:cNvPr>
          <p:cNvSpPr>
            <a:spLocks noGrp="1"/>
          </p:cNvSpPr>
          <p:nvPr>
            <p:ph type="sldNum" sz="quarter" idx="10"/>
          </p:nvPr>
        </p:nvSpPr>
        <p:spPr/>
        <p:txBody>
          <a:bodyPr/>
          <a:lstStyle/>
          <a:p>
            <a:fld id="{4E4946A3-FD68-4E77-9DEF-1E7536A4AD96}" type="slidenum">
              <a:rPr lang="en-US" smtClean="0"/>
              <a:t>102</a:t>
            </a:fld>
            <a:endParaRPr lang="en-US"/>
          </a:p>
        </p:txBody>
      </p:sp>
    </p:spTree>
    <p:extLst>
      <p:ext uri="{BB962C8B-B14F-4D97-AF65-F5344CB8AC3E}">
        <p14:creationId xmlns:p14="http://schemas.microsoft.com/office/powerpoint/2010/main" val="86588996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relief depicts Nubian prisoners of war being deported by Assyrian soldiers. The men are restrained both hand and foot.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relief comes from the palace of Ashurbanipal at Assyria and was photographed at the British Museum</a:t>
            </a:r>
            <a:r>
              <a:rPr lang="en-US" dirty="0">
                <a:latin typeface="Calibri"/>
              </a:rPr>
              <a:t>. </a:t>
            </a:r>
            <a:r>
              <a:rPr lang="en-US" sz="1200" kern="1200" dirty="0">
                <a:solidFill>
                  <a:schemeClr val="tx1"/>
                </a:solidFill>
                <a:effectLst/>
                <a:latin typeface="+mn-lt"/>
                <a:ea typeface="+mn-ea"/>
                <a:cs typeface="+mn-cs"/>
              </a:rPr>
              <a:t>This image comes from Osama </a:t>
            </a:r>
            <a:r>
              <a:rPr lang="en-US" sz="1200" kern="1200" dirty="0" err="1">
                <a:solidFill>
                  <a:schemeClr val="tx1"/>
                </a:solidFill>
                <a:effectLst/>
                <a:latin typeface="+mn-lt"/>
                <a:ea typeface="+mn-ea"/>
                <a:cs typeface="+mn-cs"/>
              </a:rPr>
              <a:t>Shukir</a:t>
            </a:r>
            <a:r>
              <a:rPr lang="en-US" sz="1200" kern="1200" dirty="0">
                <a:solidFill>
                  <a:schemeClr val="tx1"/>
                </a:solidFill>
                <a:effectLst/>
                <a:latin typeface="+mn-lt"/>
                <a:ea typeface="+mn-ea"/>
                <a:cs typeface="+mn-cs"/>
              </a:rPr>
              <a:t> Muhammed Amin and is licensed under CC BY-SA 4.0, via Wikimedia Commons: https://commons.wikimedia.org/wiki/File:Detail._Ashurbanipal_II%27s_army_attacking_Memphis,_Egypt,_645-635_BCE,_from_Nineveh,_Iraq._British_Museum,_UK.jpg.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wiki031416601640161749</a:t>
            </a:r>
            <a:endParaRPr lang="en-US" dirty="0">
              <a:latin typeface="Calibri"/>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103</a:t>
            </a:fld>
            <a:endParaRPr lang="en-US"/>
          </a:p>
        </p:txBody>
      </p:sp>
    </p:spTree>
    <p:extLst>
      <p:ext uri="{BB962C8B-B14F-4D97-AF65-F5344CB8AC3E}">
        <p14:creationId xmlns:p14="http://schemas.microsoft.com/office/powerpoint/2010/main" val="53327806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Egyptian relief is part of a larger scene that decorated a funerary inscription for </a:t>
            </a:r>
            <a:r>
              <a:rPr lang="en-US" dirty="0" err="1"/>
              <a:t>Merymery</a:t>
            </a:r>
            <a:r>
              <a:rPr lang="en-US" dirty="0"/>
              <a:t>, an Egyptian official during the reign of Amenhotep III. Notice that although no two figures are alike, most have their hands raised to their heads in mourning; one is bent over to touch the ground. As is typically the case, most of the mourners depicted are female.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image comes from </a:t>
            </a:r>
            <a:r>
              <a:rPr lang="en-US" dirty="0">
                <a:effectLst/>
                <a:ea typeface="Calibri" panose="020F0502020204030204" pitchFamily="34" charset="0"/>
              </a:rPr>
              <a:t>the Dutch National Museum of Antiquities, Creative Commons-BY. </a:t>
            </a:r>
            <a:r>
              <a:rPr lang="fr-FR" dirty="0">
                <a:effectLst/>
                <a:ea typeface="Calibri" panose="020F0502020204030204" pitchFamily="34" charset="0"/>
              </a:rPr>
              <a:t>Source:</a:t>
            </a:r>
            <a:r>
              <a:rPr lang="en-US" dirty="0"/>
              <a:t> https://www.rmo.nl/en/collection/search-collection/collection-piece/?object=22546. Specific image: https://www.rmo.nl/imageproxy/jpg/017915.</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rmo017915</a:t>
            </a:r>
          </a:p>
        </p:txBody>
      </p:sp>
      <p:sp>
        <p:nvSpPr>
          <p:cNvPr id="4" name="Slide Number Placeholder 3"/>
          <p:cNvSpPr>
            <a:spLocks noGrp="1"/>
          </p:cNvSpPr>
          <p:nvPr>
            <p:ph type="sldNum" sz="quarter" idx="10"/>
          </p:nvPr>
        </p:nvSpPr>
        <p:spPr/>
        <p:txBody>
          <a:bodyPr/>
          <a:lstStyle/>
          <a:p>
            <a:fld id="{4E4946A3-FD68-4E77-9DEF-1E7536A4AD96}" type="slidenum">
              <a:rPr lang="en-US" smtClean="0"/>
              <a:t>104</a:t>
            </a:fld>
            <a:endParaRPr lang="en-US"/>
          </a:p>
        </p:txBody>
      </p:sp>
    </p:spTree>
    <p:extLst>
      <p:ext uri="{BB962C8B-B14F-4D97-AF65-F5344CB8AC3E}">
        <p14:creationId xmlns:p14="http://schemas.microsoft.com/office/powerpoint/2010/main" val="58431774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display was photographed at the Altes Museum in Berlin. </a:t>
            </a:r>
            <a:r>
              <a:rPr lang="en-US" sz="1200" kern="1200" dirty="0">
                <a:solidFill>
                  <a:schemeClr val="tx1"/>
                </a:solidFill>
                <a:effectLst/>
                <a:latin typeface="+mn-lt"/>
                <a:ea typeface="+mn-ea"/>
                <a:cs typeface="+mn-cs"/>
              </a:rPr>
              <a:t>This image comes from Gary Todd and is licensed under CC0, via Wikimedia Commons: https://commons.wikimedia.org/wiki/File:Ancient_Greece_Bronze_Statues_of_Ordinary_People,_3rd-1st_Century_BC_(28661042021).jpg.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wiki0802161951843456262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105</a:t>
            </a:fld>
            <a:endParaRPr lang="en-US"/>
          </a:p>
        </p:txBody>
      </p:sp>
    </p:spTree>
    <p:extLst>
      <p:ext uri="{BB962C8B-B14F-4D97-AF65-F5344CB8AC3E}">
        <p14:creationId xmlns:p14="http://schemas.microsoft.com/office/powerpoint/2010/main" val="361775460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49F40-B9D7-3081-0A57-21BECA2D87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FF937-3834-CDBB-C4D4-304BDC65E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3E4869-97D1-B48F-D6F5-F066ECDFCCB4}"/>
              </a:ext>
            </a:extLst>
          </p:cNvPr>
          <p:cNvSpPr>
            <a:spLocks noGrp="1"/>
          </p:cNvSpPr>
          <p:nvPr>
            <p:ph type="body" idx="1"/>
          </p:nvPr>
        </p:nvSpPr>
        <p:spPr/>
        <p:txBody>
          <a:bodyPr/>
          <a:lstStyle/>
          <a:p>
            <a:r>
              <a:rPr lang="en-US" dirty="0"/>
              <a:t>This terracotta statue depicts a beggar boy. One hand is held out (a dish is probably missing) while he holds his other hand to his head with a look of despondency. This statue was photographed at the Eretz Israel Museum.</a:t>
            </a:r>
          </a:p>
          <a:p>
            <a:endParaRPr lang="en-US" dirty="0"/>
          </a:p>
          <a:p>
            <a:r>
              <a:rPr lang="en-US" dirty="0"/>
              <a:t>ku061723085237923</a:t>
            </a:r>
          </a:p>
        </p:txBody>
      </p:sp>
      <p:sp>
        <p:nvSpPr>
          <p:cNvPr id="4" name="Slide Number Placeholder 3">
            <a:extLst>
              <a:ext uri="{FF2B5EF4-FFF2-40B4-BE49-F238E27FC236}">
                <a16:creationId xmlns:a16="http://schemas.microsoft.com/office/drawing/2014/main" id="{B9C66B19-F8DE-B4A4-ED10-02F07A85AE1A}"/>
              </a:ext>
            </a:extLst>
          </p:cNvPr>
          <p:cNvSpPr>
            <a:spLocks noGrp="1"/>
          </p:cNvSpPr>
          <p:nvPr>
            <p:ph type="sldNum" sz="quarter" idx="10"/>
          </p:nvPr>
        </p:nvSpPr>
        <p:spPr/>
        <p:txBody>
          <a:bodyPr/>
          <a:lstStyle/>
          <a:p>
            <a:fld id="{4E4946A3-FD68-4E77-9DEF-1E7536A4AD96}" type="slidenum">
              <a:rPr lang="en-US" smtClean="0"/>
              <a:t>106</a:t>
            </a:fld>
            <a:endParaRPr lang="en-US"/>
          </a:p>
        </p:txBody>
      </p:sp>
    </p:spTree>
    <p:extLst>
      <p:ext uri="{BB962C8B-B14F-4D97-AF65-F5344CB8AC3E}">
        <p14:creationId xmlns:p14="http://schemas.microsoft.com/office/powerpoint/2010/main" val="406197337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ea typeface="Calibri" panose="020F0502020204030204" pitchFamily="34" charset="0"/>
              </a:rPr>
              <a:t>The central figure in this relief is an Egyptian man who is snacking on grain as he harvests it. This relief was photographed at the National Museum of Antiquities </a:t>
            </a:r>
            <a:r>
              <a:rPr lang="en-US" dirty="0"/>
              <a:t>(Rijksmuseum van </a:t>
            </a:r>
            <a:r>
              <a:rPr lang="en-US" dirty="0" err="1"/>
              <a:t>Oudheden</a:t>
            </a:r>
            <a:r>
              <a:rPr lang="en-US" dirty="0"/>
              <a:t>) in Leiden.</a:t>
            </a:r>
            <a:r>
              <a:rPr lang="en-US" dirty="0">
                <a:effectLst/>
                <a:ea typeface="Calibri" panose="020F0502020204030204" pitchFamily="34" charset="0"/>
              </a:rPr>
              <a:t> A removable graphic has been added to avoid causing surprise or offense.</a:t>
            </a:r>
            <a:endParaRPr lang="en-US" dirty="0"/>
          </a:p>
          <a:p>
            <a:endParaRPr lang="en-US" dirty="0"/>
          </a:p>
          <a:p>
            <a:r>
              <a:rPr lang="en-US" dirty="0"/>
              <a:t>adr1805206148c</a:t>
            </a:r>
          </a:p>
        </p:txBody>
      </p:sp>
      <p:sp>
        <p:nvSpPr>
          <p:cNvPr id="4" name="Slide Number Placeholder 3"/>
          <p:cNvSpPr>
            <a:spLocks noGrp="1"/>
          </p:cNvSpPr>
          <p:nvPr>
            <p:ph type="sldNum" sz="quarter" idx="10"/>
          </p:nvPr>
        </p:nvSpPr>
        <p:spPr/>
        <p:txBody>
          <a:bodyPr/>
          <a:lstStyle/>
          <a:p>
            <a:fld id="{4E4946A3-FD68-4E77-9DEF-1E7536A4AD96}" type="slidenum">
              <a:rPr lang="en-US" smtClean="0"/>
              <a:t>107</a:t>
            </a:fld>
            <a:endParaRPr lang="en-US"/>
          </a:p>
        </p:txBody>
      </p:sp>
    </p:spTree>
    <p:extLst>
      <p:ext uri="{BB962C8B-B14F-4D97-AF65-F5344CB8AC3E}">
        <p14:creationId xmlns:p14="http://schemas.microsoft.com/office/powerpoint/2010/main" val="70183127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79330-7630-837E-F2A5-1B353A9A9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EEEDA-AD89-45A8-CC55-068D480FA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90216F-D311-82B0-C475-F5A9FAC8A371}"/>
              </a:ext>
            </a:extLst>
          </p:cNvPr>
          <p:cNvSpPr>
            <a:spLocks noGrp="1"/>
          </p:cNvSpPr>
          <p:nvPr>
            <p:ph type="body" idx="1"/>
          </p:nvPr>
        </p:nvSpPr>
        <p:spPr/>
        <p:txBody>
          <a:bodyPr/>
          <a:lstStyle/>
          <a:p>
            <a:r>
              <a:rPr lang="en-US" dirty="0">
                <a:effectLst/>
                <a:latin typeface="Calibri" panose="020F0502020204030204" pitchFamily="34" charset="0"/>
                <a:ea typeface="Calibri" panose="020F0502020204030204" pitchFamily="34" charset="0"/>
              </a:rPr>
              <a:t>This image comes from the Metropolitan Museum of Art, public domain, Gift of Henry G. Marquand, 1897, accession number 97.22.9, https://www.metmuseum.org/art/collection/search/246687.</a:t>
            </a:r>
          </a:p>
          <a:p>
            <a:endParaRPr lang="en-US" dirty="0">
              <a:effectLst/>
              <a:latin typeface="Calibri" panose="020F0502020204030204" pitchFamily="34" charset="0"/>
            </a:endParaRPr>
          </a:p>
          <a:p>
            <a:r>
              <a:rPr lang="en-US" dirty="0">
                <a:effectLst/>
                <a:latin typeface="Calibri" panose="020F0502020204030204" pitchFamily="34" charset="0"/>
                <a:ea typeface="Calibri" panose="020F0502020204030204" pitchFamily="34" charset="0"/>
              </a:rPr>
              <a:t>met246687c</a:t>
            </a:r>
            <a:endParaRPr lang="en-US" dirty="0"/>
          </a:p>
        </p:txBody>
      </p:sp>
      <p:sp>
        <p:nvSpPr>
          <p:cNvPr id="4" name="Slide Number Placeholder 3">
            <a:extLst>
              <a:ext uri="{FF2B5EF4-FFF2-40B4-BE49-F238E27FC236}">
                <a16:creationId xmlns:a16="http://schemas.microsoft.com/office/drawing/2014/main" id="{543E2012-D1AE-99FE-8A9B-5043CD42E6FF}"/>
              </a:ext>
            </a:extLst>
          </p:cNvPr>
          <p:cNvSpPr>
            <a:spLocks noGrp="1"/>
          </p:cNvSpPr>
          <p:nvPr>
            <p:ph type="sldNum" sz="quarter" idx="10"/>
          </p:nvPr>
        </p:nvSpPr>
        <p:spPr/>
        <p:txBody>
          <a:bodyPr/>
          <a:lstStyle/>
          <a:p>
            <a:fld id="{4E4946A3-FD68-4E77-9DEF-1E7536A4AD96}" type="slidenum">
              <a:rPr lang="en-US" smtClean="0"/>
              <a:t>108</a:t>
            </a:fld>
            <a:endParaRPr lang="en-US"/>
          </a:p>
        </p:txBody>
      </p:sp>
    </p:spTree>
    <p:extLst>
      <p:ext uri="{BB962C8B-B14F-4D97-AF65-F5344CB8AC3E}">
        <p14:creationId xmlns:p14="http://schemas.microsoft.com/office/powerpoint/2010/main" val="16735354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idea of famine</a:t>
            </a:r>
            <a:r>
              <a:rPr lang="en-US" baseline="0" dirty="0"/>
              <a:t> </a:t>
            </a:r>
            <a:r>
              <a:rPr lang="en-US" dirty="0"/>
              <a:t>is </a:t>
            </a:r>
            <a:r>
              <a:rPr lang="en-US" baseline="0" dirty="0"/>
              <a:t>illustrated here by a small statue of a woman that may be intended to depict someone in a state of starvation. </a:t>
            </a:r>
            <a:r>
              <a:rPr lang="en-US" dirty="0"/>
              <a:t>This image comes from the Metropolitan Museum of Art, </a:t>
            </a:r>
            <a:r>
              <a:rPr lang="en-US" b="0" i="0" dirty="0">
                <a:effectLst/>
              </a:rPr>
              <a:t>Gift of Joseph W. Drexel, 1889</a:t>
            </a:r>
            <a:r>
              <a:rPr lang="en-US" dirty="0"/>
              <a:t>, accession number </a:t>
            </a:r>
            <a:r>
              <a:rPr lang="en-US" b="0" i="0" dirty="0">
                <a:effectLst/>
              </a:rPr>
              <a:t>89.2.2141</a:t>
            </a:r>
            <a:r>
              <a:rPr lang="en-US" dirty="0"/>
              <a:t>, public domain: https://www.metmuseum.org/art/collection/search/245538.</a:t>
            </a:r>
          </a:p>
          <a:p>
            <a:endParaRPr lang="en-US" dirty="0"/>
          </a:p>
          <a:p>
            <a:r>
              <a:rPr lang="en-US" dirty="0"/>
              <a:t>met245538</a:t>
            </a:r>
          </a:p>
        </p:txBody>
      </p:sp>
      <p:sp>
        <p:nvSpPr>
          <p:cNvPr id="4" name="Slide Number Placeholder 3"/>
          <p:cNvSpPr>
            <a:spLocks noGrp="1"/>
          </p:cNvSpPr>
          <p:nvPr>
            <p:ph type="sldNum" sz="quarter" idx="10"/>
          </p:nvPr>
        </p:nvSpPr>
        <p:spPr/>
        <p:txBody>
          <a:bodyPr/>
          <a:lstStyle/>
          <a:p>
            <a:fld id="{4E4946A3-FD68-4E77-9DEF-1E7536A4AD96}" type="slidenum">
              <a:rPr lang="en-US" smtClean="0"/>
              <a:pPr/>
              <a:t>109</a:t>
            </a:fld>
            <a:endParaRPr lang="en-US"/>
          </a:p>
        </p:txBody>
      </p:sp>
    </p:spTree>
    <p:extLst>
      <p:ext uri="{BB962C8B-B14F-4D97-AF65-F5344CB8AC3E}">
        <p14:creationId xmlns:p14="http://schemas.microsoft.com/office/powerpoint/2010/main" val="372935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Records of lawsuits are one of the kinds of documents that are commonly found among hoards of tablets. The one shown here is many centuries earlier than the time of Micah and probably comes from the Assyrian trading colony at Kültepe (Karum Kanesh) in Anatolia. According to the museum website, it is the record of a lawsuit between two merchants. “</a:t>
            </a:r>
            <a:r>
              <a:rPr lang="en-US" dirty="0"/>
              <a:t>This testimony was delivered before witnesses representing the authority of the merchant government in Kanesh as well as the dagger of the god Ashur. In the text, Suen-nada and </a:t>
            </a:r>
            <a:r>
              <a:rPr lang="en-US" dirty="0" err="1"/>
              <a:t>Ennum</a:t>
            </a:r>
            <a:r>
              <a:rPr lang="en-US" dirty="0"/>
              <a:t>-Ashur accuse each other of stealing the valuable contents of a private archive which they both claim to own. Items within the archive include cylinder seals, tablets belonging to various named merchants, and tablets belonging to strangers that were deposited there for safe keeping.”</a:t>
            </a:r>
            <a:endParaRPr lang="en-US" b="0" dirty="0"/>
          </a:p>
          <a:p>
            <a:endParaRPr lang="en-US" b="0" dirty="0"/>
          </a:p>
          <a:p>
            <a:r>
              <a:rPr lang="en-US" dirty="0">
                <a:effectLst/>
                <a:ea typeface="Calibri" panose="020F0502020204030204" pitchFamily="34" charset="0"/>
              </a:rPr>
              <a:t>This image comes from the Metropolitan Museum of Art, public domain, Gift of Mr. and Mrs. J. J. </a:t>
            </a:r>
            <a:r>
              <a:rPr lang="en-US" dirty="0" err="1">
                <a:effectLst/>
                <a:ea typeface="Calibri" panose="020F0502020204030204" pitchFamily="34" charset="0"/>
              </a:rPr>
              <a:t>Klejman</a:t>
            </a:r>
            <a:r>
              <a:rPr lang="en-US" dirty="0">
                <a:effectLst/>
                <a:ea typeface="Calibri" panose="020F0502020204030204" pitchFamily="34" charset="0"/>
              </a:rPr>
              <a:t>, 1966, accession number 66.245.5a, https://www.metmuseum.org/art/collection/search/325846.</a:t>
            </a:r>
          </a:p>
          <a:p>
            <a:endParaRPr lang="en-US" b="0" dirty="0">
              <a:effectLst/>
            </a:endParaRPr>
          </a:p>
          <a:p>
            <a:r>
              <a:rPr lang="en-US" dirty="0">
                <a:effectLst/>
                <a:ea typeface="Calibri" panose="020F0502020204030204" pitchFamily="34" charset="0"/>
              </a:rPr>
              <a:t>met325846</a:t>
            </a:r>
            <a:endParaRPr lang="en-US" b="0" dirty="0"/>
          </a:p>
        </p:txBody>
      </p:sp>
      <p:sp>
        <p:nvSpPr>
          <p:cNvPr id="4" name="Slide Number Placeholder 3"/>
          <p:cNvSpPr>
            <a:spLocks noGrp="1"/>
          </p:cNvSpPr>
          <p:nvPr>
            <p:ph type="sldNum" sz="quarter" idx="10"/>
          </p:nvPr>
        </p:nvSpPr>
        <p:spPr/>
        <p:txBody>
          <a:bodyPr/>
          <a:lstStyle/>
          <a:p>
            <a:fld id="{4E4946A3-FD68-4E77-9DEF-1E7536A4AD96}" type="slidenum">
              <a:rPr lang="en-US" smtClean="0"/>
              <a:t>11</a:t>
            </a:fld>
            <a:endParaRPr lang="en-US"/>
          </a:p>
        </p:txBody>
      </p:sp>
    </p:spTree>
    <p:extLst>
      <p:ext uri="{BB962C8B-B14F-4D97-AF65-F5344CB8AC3E}">
        <p14:creationId xmlns:p14="http://schemas.microsoft.com/office/powerpoint/2010/main" val="25852001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The middle section of this verse is grammatically quite difficult. It includes a </a:t>
            </a:r>
            <a:r>
              <a:rPr lang="en-US" i="1" dirty="0">
                <a:latin typeface="+mj-lt"/>
              </a:rPr>
              <a:t>hapax legomena </a:t>
            </a:r>
            <a:r>
              <a:rPr lang="en-US" dirty="0">
                <a:latin typeface="+mj-lt"/>
              </a:rPr>
              <a:t>(Heb. </a:t>
            </a:r>
            <a:r>
              <a:rPr lang="en-US" i="1" dirty="0" err="1">
                <a:latin typeface="+mj-lt"/>
              </a:rPr>
              <a:t>yeshaḥ</a:t>
            </a:r>
            <a:r>
              <a:rPr lang="en-US" dirty="0">
                <a:latin typeface="+mj-lt"/>
              </a:rPr>
              <a:t>, </a:t>
            </a:r>
            <a:r>
              <a:rPr lang="he-IL" dirty="0">
                <a:latin typeface="+mj-lt"/>
                <a:cs typeface="SBL Hebrew" panose="02000000000000000000" pitchFamily="2" charset="-79"/>
              </a:rPr>
              <a:t>יֶשַׁח</a:t>
            </a:r>
            <a:r>
              <a:rPr lang="en-US" dirty="0">
                <a:latin typeface="+mj-lt"/>
              </a:rPr>
              <a:t>), the meaning of which can only be guessed at based on the context. The reading given on this slide is a fairly common rendition of the verse (cf. NIV, CSB, NRSV, NASB). An alternate reading is that it describes an inability to bear children (so Allen 1976: 376; cf. Smith 1984: 53).</a:t>
            </a:r>
          </a:p>
          <a:p>
            <a:endParaRPr lang="en-US" dirty="0">
              <a:latin typeface="+mj-lt"/>
            </a:endParaRPr>
          </a:p>
          <a:p>
            <a:r>
              <a:rPr lang="en-US" dirty="0">
                <a:latin typeface="+mj-lt"/>
              </a:rPr>
              <a:t>One of the first commodities to be set aside in times of surplus would have been food, and the most common form of stored food was grain. This relief depicts a workman carrying a sack of grain on his shoulder as he ascends a flight of stairs, probably to the top of a granary. </a:t>
            </a:r>
          </a:p>
          <a:p>
            <a:endParaRPr lang="en-US" dirty="0">
              <a:latin typeface="+mj-lt"/>
            </a:endParaRPr>
          </a:p>
          <a:p>
            <a:r>
              <a:rPr lang="en-US" dirty="0">
                <a:latin typeface="+mj-lt"/>
              </a:rPr>
              <a:t>This display was photographed at an exhibit in the Albany Institute of History and Art, Albany, New York. </a:t>
            </a:r>
            <a:r>
              <a:rPr lang="en-US" kern="100" dirty="0">
                <a:effectLst/>
                <a:latin typeface="+mj-lt"/>
                <a:ea typeface="Calibri" panose="020F0502020204030204" pitchFamily="34" charset="0"/>
              </a:rPr>
              <a:t>This image comes from </a:t>
            </a:r>
            <a:r>
              <a:rPr lang="en-US" kern="100" dirty="0" err="1">
                <a:effectLst/>
                <a:latin typeface="+mj-lt"/>
                <a:ea typeface="Calibri" panose="020F0502020204030204" pitchFamily="34" charset="0"/>
              </a:rPr>
              <a:t>Daderot</a:t>
            </a:r>
            <a:r>
              <a:rPr lang="en-US" kern="100" dirty="0">
                <a:effectLst/>
                <a:latin typeface="+mj-lt"/>
                <a:ea typeface="Calibri" panose="020F0502020204030204" pitchFamily="34" charset="0"/>
              </a:rPr>
              <a:t> and is licensed under CC0, via Wikimedia Commons: https://commons.wikimedia.org/wiki/File:Granary_relief,_Egypt,_Middle_Kingdom,_Dynasty_11,_limestone_-_Albany_Institute_of_History_and_Art_-_DSC08203.JPG.</a:t>
            </a:r>
          </a:p>
          <a:p>
            <a:endParaRPr lang="en-US" kern="100" dirty="0">
              <a:effectLst/>
              <a:latin typeface="+mj-lt"/>
            </a:endParaRPr>
          </a:p>
          <a:p>
            <a:r>
              <a:rPr lang="en-US" b="1" baseline="0" dirty="0">
                <a:latin typeface="+mj-lt"/>
              </a:rPr>
              <a:t>References: </a:t>
            </a:r>
          </a:p>
          <a:p>
            <a:r>
              <a:rPr lang="en-US" kern="100" dirty="0">
                <a:effectLst/>
                <a:latin typeface="+mj-lt"/>
              </a:rPr>
              <a:t>Allen, Leslie C.</a:t>
            </a:r>
          </a:p>
          <a:p>
            <a:pPr marL="685800" indent="-457200">
              <a:tabLst>
                <a:tab pos="685800" algn="l"/>
              </a:tabLst>
            </a:pPr>
            <a:r>
              <a:rPr lang="en-US" kern="100" dirty="0">
                <a:effectLst/>
                <a:latin typeface="+mj-lt"/>
              </a:rPr>
              <a:t>1976	</a:t>
            </a:r>
            <a:r>
              <a:rPr lang="en-US" i="1" kern="100" dirty="0">
                <a:effectLst/>
                <a:latin typeface="+mj-lt"/>
              </a:rPr>
              <a:t>Joel, Obadiah, Jonah and Micah</a:t>
            </a:r>
            <a:r>
              <a:rPr lang="en-US" kern="100" dirty="0">
                <a:effectLst/>
                <a:latin typeface="+mj-lt"/>
              </a:rPr>
              <a:t>. New International Commentary on the Old Testament. Grand Rapids: Eerdmans.</a:t>
            </a:r>
          </a:p>
          <a:p>
            <a:r>
              <a:rPr lang="en-US" b="0" dirty="0"/>
              <a:t>Smith, Ralph L.</a:t>
            </a:r>
          </a:p>
          <a:p>
            <a:pPr marL="685800" indent="-457200">
              <a:tabLst>
                <a:tab pos="685800" algn="l"/>
              </a:tabLst>
            </a:pPr>
            <a:r>
              <a:rPr lang="en-US" b="0" dirty="0"/>
              <a:t>1984	</a:t>
            </a:r>
            <a:r>
              <a:rPr lang="en-US" b="0" i="1" dirty="0"/>
              <a:t>Micah–Malachi</a:t>
            </a:r>
            <a:r>
              <a:rPr lang="en-US" b="0" dirty="0"/>
              <a:t>. Word Biblical Commentary. Dallas: Word.</a:t>
            </a:r>
            <a:endParaRPr lang="en-US" baseline="0" dirty="0"/>
          </a:p>
          <a:p>
            <a:endParaRPr lang="en-US" kern="100" dirty="0">
              <a:effectLst/>
              <a:latin typeface="+mj-lt"/>
              <a:ea typeface="Calibri" panose="020F0502020204030204" pitchFamily="34" charset="0"/>
            </a:endParaRPr>
          </a:p>
          <a:p>
            <a:r>
              <a:rPr lang="en-US" kern="100" dirty="0">
                <a:effectLst/>
                <a:latin typeface="+mj-lt"/>
                <a:ea typeface="Calibri" panose="020F0502020204030204" pitchFamily="34" charset="0"/>
              </a:rPr>
              <a:t>wiki061313112932</a:t>
            </a:r>
            <a:endParaRPr lang="en-US"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110</a:t>
            </a:fld>
            <a:endParaRPr lang="en-US"/>
          </a:p>
        </p:txBody>
      </p:sp>
    </p:spTree>
    <p:extLst>
      <p:ext uri="{BB962C8B-B14F-4D97-AF65-F5344CB8AC3E}">
        <p14:creationId xmlns:p14="http://schemas.microsoft.com/office/powerpoint/2010/main" val="61221955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baseline="0" dirty="0">
                <a:cs typeface="SBL Hebrew" panose="02000000000000000000" pitchFamily="2" charset="-79"/>
              </a:rPr>
              <a:t>This model depicts workers who are emptying sacks of grain into a granary. </a:t>
            </a:r>
            <a:r>
              <a:rPr lang="en-US" dirty="0"/>
              <a:t>This image comes from The Metropolitan Museum of Art, public domain, </a:t>
            </a:r>
            <a:r>
              <a:rPr lang="en-US" b="0" i="0" dirty="0">
                <a:effectLst/>
              </a:rPr>
              <a:t>Rogers Fund and Edward S. Harkness Gift, 1920</a:t>
            </a:r>
            <a:r>
              <a:rPr lang="en-US" dirty="0"/>
              <a:t>, accession number </a:t>
            </a:r>
            <a:r>
              <a:rPr lang="en-US" b="0" i="0" dirty="0">
                <a:effectLst/>
              </a:rPr>
              <a:t>20.3.11</a:t>
            </a:r>
            <a:r>
              <a:rPr lang="en-US" dirty="0"/>
              <a:t>, https://www.metmuseum.org/art/collection/search/545281.</a:t>
            </a:r>
          </a:p>
          <a:p>
            <a:endParaRPr lang="en-US" dirty="0"/>
          </a:p>
          <a:p>
            <a:r>
              <a:rPr lang="en-US" dirty="0"/>
              <a:t>met545281</a:t>
            </a:r>
          </a:p>
        </p:txBody>
      </p:sp>
      <p:sp>
        <p:nvSpPr>
          <p:cNvPr id="4" name="Slide Number Placeholder 3"/>
          <p:cNvSpPr>
            <a:spLocks noGrp="1"/>
          </p:cNvSpPr>
          <p:nvPr>
            <p:ph type="sldNum" sz="quarter" idx="10"/>
          </p:nvPr>
        </p:nvSpPr>
        <p:spPr/>
        <p:txBody>
          <a:bodyPr/>
          <a:lstStyle/>
          <a:p>
            <a:fld id="{4E4946A3-FD68-4E77-9DEF-1E7536A4AD96}" type="slidenum">
              <a:rPr lang="en-US" smtClean="0"/>
              <a:t>111</a:t>
            </a:fld>
            <a:endParaRPr lang="en-US"/>
          </a:p>
        </p:txBody>
      </p:sp>
    </p:spTree>
    <p:extLst>
      <p:ext uri="{BB962C8B-B14F-4D97-AF65-F5344CB8AC3E}">
        <p14:creationId xmlns:p14="http://schemas.microsoft.com/office/powerpoint/2010/main" val="258489532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112</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relief depicts a storeroom next to a bedroom. In the storeroom are various sacks, chests and jars. The bedroom features a bed, on which is a headrest (the equivalent of a pillow) and a large bundle of bedding.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image comes from The Metropolitan Museum of Art, public domain, Gift of Mr. and Mrs. Jonathan P. Rosen, 1991, accession number 1991.237.50, https://www.metmuseum.org/art/collection/search/544969.</a:t>
            </a:r>
            <a:r>
              <a:rPr lang="en-US" dirty="0"/>
              <a:t> This image has been color corrected; the original photo is available behind this image.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met544969c</a:t>
            </a:r>
            <a:endParaRPr lang="en-US" dirty="0"/>
          </a:p>
        </p:txBody>
      </p:sp>
    </p:spTree>
    <p:extLst>
      <p:ext uri="{BB962C8B-B14F-4D97-AF65-F5344CB8AC3E}">
        <p14:creationId xmlns:p14="http://schemas.microsoft.com/office/powerpoint/2010/main" val="390740532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context, “sword” represents violence and battle. This relief shows both victorious Assyrians and their prisoners leaving a conquered town. The figures that have helmets and/or swords are Assyrian soldiers;</a:t>
            </a:r>
            <a:r>
              <a:rPr lang="en-US" baseline="0" dirty="0"/>
              <a:t> a number of them are carrying off loot in the form of large (metal) pots and furniture. The two figures toward the end of the line are prisoners; note that they are not armed, they have no armor, and their hands are bound together at the wrist.</a:t>
            </a:r>
          </a:p>
          <a:p>
            <a:endParaRPr lang="en-US" baseline="0" dirty="0"/>
          </a:p>
          <a:p>
            <a:r>
              <a:rPr lang="en-US" dirty="0"/>
              <a:t>This relief</a:t>
            </a:r>
            <a:r>
              <a:rPr lang="en-US" baseline="0" dirty="0"/>
              <a:t> dates to the reign of Ashurbanipal and </a:t>
            </a:r>
            <a:r>
              <a:rPr lang="en-US" dirty="0"/>
              <a:t>was photographed at the British Museum. </a:t>
            </a:r>
            <a:r>
              <a:rPr lang="en-US" baseline="0" dirty="0"/>
              <a:t>This image comes from </a:t>
            </a:r>
            <a:r>
              <a:rPr lang="en-US" dirty="0"/>
              <a:t>Carole </a:t>
            </a:r>
            <a:r>
              <a:rPr lang="en-US" dirty="0" err="1"/>
              <a:t>Raddato</a:t>
            </a:r>
            <a:r>
              <a:rPr lang="en-US" dirty="0"/>
              <a:t> and is licensed under</a:t>
            </a:r>
            <a:r>
              <a:rPr lang="en-US" baseline="0" dirty="0"/>
              <a:t> </a:t>
            </a:r>
            <a:r>
              <a:rPr lang="en-US" dirty="0"/>
              <a:t>CC BY-SA 2.0, via Wikimedia Commons</a:t>
            </a:r>
            <a:r>
              <a:rPr lang="en-US" baseline="0" dirty="0"/>
              <a:t>: https://commons.wikimedia.org/wiki/File:Relief_depicting_the_destruction_of_Hamanu_of_Elam_by_Ashurbanipal,_645-640_BC,_North_Palace,_Nineveh,_Exhibition-_I_am_Ashurbanipal_king_of_the_world,_king_of_Assyria,_British_Museum.jpg.</a:t>
            </a:r>
          </a:p>
          <a:p>
            <a:endParaRPr lang="en-US" baseline="0" dirty="0"/>
          </a:p>
          <a:p>
            <a:r>
              <a:rPr lang="en-US" baseline="0" dirty="0"/>
              <a:t>wiki1118201814302547703c</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113</a:t>
            </a:fld>
            <a:endParaRPr lang="en-US"/>
          </a:p>
        </p:txBody>
      </p:sp>
    </p:spTree>
    <p:extLst>
      <p:ext uri="{BB962C8B-B14F-4D97-AF65-F5344CB8AC3E}">
        <p14:creationId xmlns:p14="http://schemas.microsoft.com/office/powerpoint/2010/main" val="226292079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relief shows a pile of goods taken as booty in war. On the left, two men are adding items to the pile, while to the right, two scribes are making a record of what is there. Items include furniture, vessels of various kinds, and even arms (a quiver and a stack of bows). </a:t>
            </a:r>
          </a:p>
          <a:p>
            <a:endParaRPr lang="en-US" baseline="0" dirty="0"/>
          </a:p>
          <a:p>
            <a:r>
              <a:rPr lang="en-US" baseline="0" dirty="0"/>
              <a:t>This relief came from the palace of Ashurbanipal at Nineveh and was photographed at the </a:t>
            </a:r>
            <a:r>
              <a:rPr lang="en-US" dirty="0"/>
              <a:t>British Museum. This image comes from </a:t>
            </a:r>
            <a:r>
              <a:rPr lang="en-US" dirty="0" err="1"/>
              <a:t>Zunkir</a:t>
            </a:r>
            <a:r>
              <a:rPr lang="en-US" dirty="0"/>
              <a:t> and is licensed under CC BY-SA 4.0, via Wikimedia Commons: https://commons.wikimedia.org/wiki/File:Campaign_in_southern_Iraq_of_Ashurbanipal_-_carriying_and_couting_booty_in_a_palm_grove.jpg.</a:t>
            </a:r>
          </a:p>
          <a:p>
            <a:endParaRPr lang="en-US" dirty="0"/>
          </a:p>
          <a:p>
            <a:r>
              <a:rPr lang="en-US" dirty="0"/>
              <a:t>wiki03092020164332</a:t>
            </a:r>
          </a:p>
        </p:txBody>
      </p:sp>
      <p:sp>
        <p:nvSpPr>
          <p:cNvPr id="4" name="Slide Number Placeholder 3"/>
          <p:cNvSpPr>
            <a:spLocks noGrp="1"/>
          </p:cNvSpPr>
          <p:nvPr>
            <p:ph type="sldNum" sz="quarter" idx="10"/>
          </p:nvPr>
        </p:nvSpPr>
        <p:spPr/>
        <p:txBody>
          <a:bodyPr/>
          <a:lstStyle/>
          <a:p>
            <a:fld id="{4E4946A3-FD68-4E77-9DEF-1E7536A4AD96}" type="slidenum">
              <a:rPr lang="en-US" smtClean="0"/>
              <a:t>114</a:t>
            </a:fld>
            <a:endParaRPr lang="en-US"/>
          </a:p>
        </p:txBody>
      </p:sp>
    </p:spTree>
    <p:extLst>
      <p:ext uri="{BB962C8B-B14F-4D97-AF65-F5344CB8AC3E}">
        <p14:creationId xmlns:p14="http://schemas.microsoft.com/office/powerpoint/2010/main" val="123191764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8543D-2A38-02ED-35B0-251C64204E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057F6B-FFE4-EADC-4644-E9B57C3182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83CBBB-6CB2-2DFC-A357-353144DF80F4}"/>
              </a:ext>
            </a:extLst>
          </p:cNvPr>
          <p:cNvSpPr>
            <a:spLocks noGrp="1"/>
          </p:cNvSpPr>
          <p:nvPr>
            <p:ph type="body" idx="1"/>
          </p:nvPr>
        </p:nvSpPr>
        <p:spPr/>
        <p:txBody>
          <a:bodyPr/>
          <a:lstStyle/>
          <a:p>
            <a:r>
              <a:rPr lang="en-US" dirty="0">
                <a:ea typeface="Calibri"/>
                <a:cs typeface="Calibri"/>
              </a:rPr>
              <a:t>The relief shown here depicts two men (left) who are sowing seed. Each has a basket of seed grain slung around his neck, held with the left arm, while the right arm is used to broadcast the seed. The man at the far right is a scribe, as indicated by the writing palette grasped under his right arm. He is likely responsible for recording the amount of grain used for planting, and perhaps for other records such as the number of men employed and their work hours. </a:t>
            </a:r>
          </a:p>
          <a:p>
            <a:endParaRPr lang="en-US" dirty="0">
              <a:ea typeface="Calibri"/>
              <a:cs typeface="Calibri"/>
            </a:endParaRPr>
          </a:p>
          <a:p>
            <a:r>
              <a:rPr lang="en-US" dirty="0">
                <a:ea typeface="Calibri"/>
                <a:cs typeface="Calibri"/>
              </a:rPr>
              <a:t>This relief comes from the </a:t>
            </a:r>
            <a:r>
              <a:rPr lang="en-US" dirty="0">
                <a:ea typeface="Calibri"/>
              </a:rPr>
              <a:t>offering chapel of </a:t>
            </a:r>
            <a:r>
              <a:rPr lang="en-US" dirty="0" err="1">
                <a:ea typeface="Calibri"/>
              </a:rPr>
              <a:t>Sekhemankhptah</a:t>
            </a:r>
            <a:r>
              <a:rPr lang="en-US" dirty="0">
                <a:ea typeface="Calibri"/>
              </a:rPr>
              <a:t> at Saqqara. It was photographed at the Boston Museum of Fine Arts.</a:t>
            </a:r>
          </a:p>
          <a:p>
            <a:endParaRPr lang="en-US" dirty="0">
              <a:ea typeface="Calibri"/>
              <a:cs typeface="Calibri"/>
            </a:endParaRPr>
          </a:p>
          <a:p>
            <a:r>
              <a:rPr lang="en-US" dirty="0">
                <a:ea typeface="Calibri"/>
              </a:rPr>
              <a:t>adr1711203307</a:t>
            </a:r>
            <a:r>
              <a:rPr lang="en-US" dirty="0">
                <a:ea typeface="Calibri"/>
                <a:cs typeface="Calibri"/>
              </a:rPr>
              <a:t>c</a:t>
            </a:r>
          </a:p>
        </p:txBody>
      </p:sp>
      <p:sp>
        <p:nvSpPr>
          <p:cNvPr id="4" name="Slide Number Placeholder 3">
            <a:extLst>
              <a:ext uri="{FF2B5EF4-FFF2-40B4-BE49-F238E27FC236}">
                <a16:creationId xmlns:a16="http://schemas.microsoft.com/office/drawing/2014/main" id="{FEC31315-71DC-824A-9188-CCDEC062CA9D}"/>
              </a:ext>
            </a:extLst>
          </p:cNvPr>
          <p:cNvSpPr>
            <a:spLocks noGrp="1"/>
          </p:cNvSpPr>
          <p:nvPr>
            <p:ph type="sldNum" sz="quarter" idx="10"/>
          </p:nvPr>
        </p:nvSpPr>
        <p:spPr/>
        <p:txBody>
          <a:bodyPr/>
          <a:lstStyle/>
          <a:p>
            <a:fld id="{4E4946A3-FD68-4E77-9DEF-1E7536A4AD96}" type="slidenum">
              <a:rPr lang="en-US" smtClean="0"/>
              <a:t>115</a:t>
            </a:fld>
            <a:endParaRPr lang="en-US"/>
          </a:p>
        </p:txBody>
      </p:sp>
    </p:spTree>
    <p:extLst>
      <p:ext uri="{BB962C8B-B14F-4D97-AF65-F5344CB8AC3E}">
        <p14:creationId xmlns:p14="http://schemas.microsoft.com/office/powerpoint/2010/main" val="273075922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relief is from the mastaba chapel of </a:t>
            </a:r>
            <a:r>
              <a:rPr lang="en-US" dirty="0" err="1"/>
              <a:t>Hetepherakhty</a:t>
            </a:r>
            <a:r>
              <a:rPr lang="en-US" baseline="0" dirty="0"/>
              <a:t> and dates to the </a:t>
            </a:r>
            <a:r>
              <a:rPr lang="en-US" dirty="0"/>
              <a:t>5th dynasty.</a:t>
            </a:r>
          </a:p>
          <a:p>
            <a:endParaRPr lang="en-US" dirty="0"/>
          </a:p>
          <a:p>
            <a:r>
              <a:rPr lang="en-US" dirty="0"/>
              <a:t>adr1805206131</a:t>
            </a:r>
          </a:p>
        </p:txBody>
      </p:sp>
      <p:sp>
        <p:nvSpPr>
          <p:cNvPr id="4" name="Slide Number Placeholder 3"/>
          <p:cNvSpPr>
            <a:spLocks noGrp="1"/>
          </p:cNvSpPr>
          <p:nvPr>
            <p:ph type="sldNum" sz="quarter" idx="10"/>
          </p:nvPr>
        </p:nvSpPr>
        <p:spPr/>
        <p:txBody>
          <a:bodyPr/>
          <a:lstStyle/>
          <a:p>
            <a:fld id="{4E4946A3-FD68-4E77-9DEF-1E7536A4AD96}" type="slidenum">
              <a:rPr lang="en-US" smtClean="0"/>
              <a:t>116</a:t>
            </a:fld>
            <a:endParaRPr lang="en-US"/>
          </a:p>
        </p:txBody>
      </p:sp>
    </p:spTree>
    <p:extLst>
      <p:ext uri="{BB962C8B-B14F-4D97-AF65-F5344CB8AC3E}">
        <p14:creationId xmlns:p14="http://schemas.microsoft.com/office/powerpoint/2010/main" val="224584177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Egyptian tomb painting depicts various stages of crop production, illustrating the activities normally associated with raising a particular crop. The section shown here depicts men pulling a plow as another broadcasts seed over the newly tilled soil. The sower holds a basket in one hand, and a stream of seeds can be seen falling from the other hand to the ground. This painting was photographed at the Louvre Museum.</a:t>
            </a:r>
          </a:p>
          <a:p>
            <a:endParaRPr lang="en-US" dirty="0"/>
          </a:p>
          <a:p>
            <a:r>
              <a:rPr lang="en-US" dirty="0"/>
              <a:t>tb060408915c</a:t>
            </a:r>
          </a:p>
        </p:txBody>
      </p:sp>
      <p:sp>
        <p:nvSpPr>
          <p:cNvPr id="4" name="Slide Number Placeholder 3"/>
          <p:cNvSpPr>
            <a:spLocks noGrp="1"/>
          </p:cNvSpPr>
          <p:nvPr>
            <p:ph type="sldNum" sz="quarter" idx="10"/>
          </p:nvPr>
        </p:nvSpPr>
        <p:spPr/>
        <p:txBody>
          <a:bodyPr/>
          <a:lstStyle/>
          <a:p>
            <a:fld id="{4E4946A3-FD68-4E77-9DEF-1E7536A4AD96}" type="slidenum">
              <a:rPr lang="en-US" smtClean="0"/>
              <a:t>117</a:t>
            </a:fld>
            <a:endParaRPr lang="en-US"/>
          </a:p>
        </p:txBody>
      </p:sp>
    </p:spTree>
    <p:extLst>
      <p:ext uri="{BB962C8B-B14F-4D97-AF65-F5344CB8AC3E}">
        <p14:creationId xmlns:p14="http://schemas.microsoft.com/office/powerpoint/2010/main" val="75376484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American Colony photograph was taken between 1898 and 1946. The next slide includes a colorized version of this photo.</a:t>
            </a:r>
          </a:p>
          <a:p>
            <a:endParaRPr lang="en-US" dirty="0"/>
          </a:p>
          <a:p>
            <a:r>
              <a:rPr lang="en-US" dirty="0"/>
              <a:t>mat10616c</a:t>
            </a:r>
          </a:p>
        </p:txBody>
      </p:sp>
      <p:sp>
        <p:nvSpPr>
          <p:cNvPr id="4" name="Slide Number Placeholder 3"/>
          <p:cNvSpPr>
            <a:spLocks noGrp="1"/>
          </p:cNvSpPr>
          <p:nvPr>
            <p:ph type="sldNum" sz="quarter" idx="10"/>
          </p:nvPr>
        </p:nvSpPr>
        <p:spPr/>
        <p:txBody>
          <a:bodyPr/>
          <a:lstStyle/>
          <a:p>
            <a:fld id="{4E4946A3-FD68-4E77-9DEF-1E7536A4AD96}" type="slidenum">
              <a:rPr lang="en-US" smtClean="0"/>
              <a:t>118</a:t>
            </a:fld>
            <a:endParaRPr lang="en-US"/>
          </a:p>
        </p:txBody>
      </p:sp>
    </p:spTree>
    <p:extLst>
      <p:ext uri="{BB962C8B-B14F-4D97-AF65-F5344CB8AC3E}">
        <p14:creationId xmlns:p14="http://schemas.microsoft.com/office/powerpoint/2010/main" val="267837397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F82F9-7A40-FD7F-1757-FF884A3AAC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8BB2A1-FD84-B5F8-C313-955C47A7A5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F4B48-DA67-B7ED-D7D7-50E02908E8FB}"/>
              </a:ext>
            </a:extLst>
          </p:cNvPr>
          <p:cNvSpPr>
            <a:spLocks noGrp="1"/>
          </p:cNvSpPr>
          <p:nvPr>
            <p:ph type="body" idx="1"/>
          </p:nvPr>
        </p:nvSpPr>
        <p:spPr/>
        <p:txBody>
          <a:bodyPr/>
          <a:lstStyle/>
          <a:p>
            <a:r>
              <a:rPr lang="en-US" dirty="0"/>
              <a:t>This American Colony photograph was taken between 1898 and 1946. Generative AI was used to colorize this photo.</a:t>
            </a:r>
          </a:p>
          <a:p>
            <a:endParaRPr lang="en-US" dirty="0"/>
          </a:p>
          <a:p>
            <a:r>
              <a:rPr lang="en-US" dirty="0"/>
              <a:t>mat10616col</a:t>
            </a:r>
          </a:p>
        </p:txBody>
      </p:sp>
      <p:sp>
        <p:nvSpPr>
          <p:cNvPr id="4" name="Slide Number Placeholder 3">
            <a:extLst>
              <a:ext uri="{FF2B5EF4-FFF2-40B4-BE49-F238E27FC236}">
                <a16:creationId xmlns:a16="http://schemas.microsoft.com/office/drawing/2014/main" id="{1176C8C5-02B3-0EA5-FFFD-B4AC1AA30E4D}"/>
              </a:ext>
            </a:extLst>
          </p:cNvPr>
          <p:cNvSpPr>
            <a:spLocks noGrp="1"/>
          </p:cNvSpPr>
          <p:nvPr>
            <p:ph type="sldNum" sz="quarter" idx="10"/>
          </p:nvPr>
        </p:nvSpPr>
        <p:spPr/>
        <p:txBody>
          <a:bodyPr/>
          <a:lstStyle/>
          <a:p>
            <a:fld id="{4E4946A3-FD68-4E77-9DEF-1E7536A4AD96}" type="slidenum">
              <a:rPr lang="en-US" smtClean="0"/>
              <a:t>119</a:t>
            </a:fld>
            <a:endParaRPr lang="en-US"/>
          </a:p>
        </p:txBody>
      </p:sp>
    </p:spTree>
    <p:extLst>
      <p:ext uri="{BB962C8B-B14F-4D97-AF65-F5344CB8AC3E}">
        <p14:creationId xmlns:p14="http://schemas.microsoft.com/office/powerpoint/2010/main" val="410245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relief from the reign of the Assyrian king Shalmaneser III depicts him standing with raised hand as a number of his subjects bow before him.</a:t>
            </a:r>
            <a:r>
              <a:rPr lang="en-US" baseline="0" dirty="0"/>
              <a:t> This bronze relief was photographed at the British Museum.</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adr1805194234</a:t>
            </a:r>
          </a:p>
        </p:txBody>
      </p:sp>
      <p:sp>
        <p:nvSpPr>
          <p:cNvPr id="4" name="Slide Number Placeholder 3"/>
          <p:cNvSpPr>
            <a:spLocks noGrp="1"/>
          </p:cNvSpPr>
          <p:nvPr>
            <p:ph type="sldNum" sz="quarter" idx="10"/>
          </p:nvPr>
        </p:nvSpPr>
        <p:spPr/>
        <p:txBody>
          <a:bodyPr/>
          <a:lstStyle/>
          <a:p>
            <a:fld id="{4E4946A3-FD68-4E77-9DEF-1E7536A4AD96}" type="slidenum">
              <a:rPr lang="en-US" smtClean="0"/>
              <a:t>12</a:t>
            </a:fld>
            <a:endParaRPr lang="en-US"/>
          </a:p>
        </p:txBody>
      </p:sp>
    </p:spTree>
    <p:extLst>
      <p:ext uri="{BB962C8B-B14F-4D97-AF65-F5344CB8AC3E}">
        <p14:creationId xmlns:p14="http://schemas.microsoft.com/office/powerpoint/2010/main" val="208568487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relief comes from Egypt and dates to about 2400 BC, but it illustrates the way in which grain was harvested for millennia. </a:t>
            </a:r>
            <a:r>
              <a:rPr lang="en-US" dirty="0"/>
              <a:t>This image comes from the Metropolitan Museum of Art, public domain,</a:t>
            </a:r>
            <a:r>
              <a:rPr lang="en-US" b="0" i="0" dirty="0">
                <a:effectLst/>
              </a:rPr>
              <a:t> Rogers Fund, 1908, accession number 08.201.1a–</a:t>
            </a:r>
            <a:r>
              <a:rPr lang="en-US" b="0" i="0" dirty="0" err="1">
                <a:effectLst/>
              </a:rPr>
              <a:t>i</a:t>
            </a:r>
            <a:r>
              <a:rPr lang="en-US" b="0" i="0" dirty="0">
                <a:effectLst/>
              </a:rPr>
              <a:t>,</a:t>
            </a:r>
            <a:r>
              <a:rPr lang="en-US" dirty="0"/>
              <a:t> https://www.metmuseum.org/art/collection/search/590874.</a:t>
            </a:r>
          </a:p>
          <a:p>
            <a:endParaRPr lang="en-US" dirty="0"/>
          </a:p>
          <a:p>
            <a:r>
              <a:rPr lang="en-US" dirty="0"/>
              <a:t>met590874e561</a:t>
            </a:r>
          </a:p>
        </p:txBody>
      </p:sp>
      <p:sp>
        <p:nvSpPr>
          <p:cNvPr id="4" name="Slide Number Placeholder 3"/>
          <p:cNvSpPr>
            <a:spLocks noGrp="1"/>
          </p:cNvSpPr>
          <p:nvPr>
            <p:ph type="sldNum" sz="quarter" idx="10"/>
          </p:nvPr>
        </p:nvSpPr>
        <p:spPr/>
        <p:txBody>
          <a:bodyPr/>
          <a:lstStyle/>
          <a:p>
            <a:fld id="{4E4946A3-FD68-4E77-9DEF-1E7536A4AD96}" type="slidenum">
              <a:rPr lang="en-US" smtClean="0"/>
              <a:t>120</a:t>
            </a:fld>
            <a:endParaRPr lang="en-US"/>
          </a:p>
        </p:txBody>
      </p:sp>
    </p:spTree>
    <p:extLst>
      <p:ext uri="{BB962C8B-B14F-4D97-AF65-F5344CB8AC3E}">
        <p14:creationId xmlns:p14="http://schemas.microsoft.com/office/powerpoint/2010/main" val="17755379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Egyptian tomb painting depicts various stages of crop production, illustrating the activities normally associated with raising a particular crop. The lower register shows them harvesting the ripe grain. The upper register shows the final stages of hauling sheaves in large baskets, and threshing. This painting was photographed at the Louvre Museum.</a:t>
            </a:r>
          </a:p>
          <a:p>
            <a:endParaRPr lang="en-US" dirty="0"/>
          </a:p>
          <a:p>
            <a:r>
              <a:rPr lang="en-US" dirty="0"/>
              <a:t>tb060408915c</a:t>
            </a:r>
          </a:p>
        </p:txBody>
      </p:sp>
      <p:sp>
        <p:nvSpPr>
          <p:cNvPr id="4" name="Slide Number Placeholder 3"/>
          <p:cNvSpPr>
            <a:spLocks noGrp="1"/>
          </p:cNvSpPr>
          <p:nvPr>
            <p:ph type="sldNum" sz="quarter" idx="10"/>
          </p:nvPr>
        </p:nvSpPr>
        <p:spPr/>
        <p:txBody>
          <a:bodyPr/>
          <a:lstStyle/>
          <a:p>
            <a:fld id="{4E4946A3-FD68-4E77-9DEF-1E7536A4AD96}" type="slidenum">
              <a:rPr lang="en-US" smtClean="0"/>
              <a:t>121</a:t>
            </a:fld>
            <a:endParaRPr lang="en-US"/>
          </a:p>
        </p:txBody>
      </p:sp>
    </p:spTree>
    <p:extLst>
      <p:ext uri="{BB962C8B-B14F-4D97-AF65-F5344CB8AC3E}">
        <p14:creationId xmlns:p14="http://schemas.microsoft.com/office/powerpoint/2010/main" val="385822595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American Colony photograph was taken between 1898 and 1946.</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mat07433c</a:t>
            </a:r>
          </a:p>
        </p:txBody>
      </p:sp>
      <p:sp>
        <p:nvSpPr>
          <p:cNvPr id="4" name="Slide Number Placeholder 3"/>
          <p:cNvSpPr>
            <a:spLocks noGrp="1"/>
          </p:cNvSpPr>
          <p:nvPr>
            <p:ph type="sldNum" sz="quarter" idx="10"/>
          </p:nvPr>
        </p:nvSpPr>
        <p:spPr/>
        <p:txBody>
          <a:bodyPr/>
          <a:lstStyle/>
          <a:p>
            <a:fld id="{4E4946A3-FD68-4E77-9DEF-1E7536A4AD96}" type="slidenum">
              <a:rPr lang="en-US" smtClean="0"/>
              <a:t>122</a:t>
            </a:fld>
            <a:endParaRPr lang="en-US"/>
          </a:p>
        </p:txBody>
      </p:sp>
    </p:spTree>
    <p:extLst>
      <p:ext uri="{BB962C8B-B14F-4D97-AF65-F5344CB8AC3E}">
        <p14:creationId xmlns:p14="http://schemas.microsoft.com/office/powerpoint/2010/main" val="105197301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An olive branch was an ancient</a:t>
            </a:r>
            <a:r>
              <a:rPr lang="en-US" baseline="0" dirty="0"/>
              <a:t> sign of prosperity and peace. In this relief, the olive branch is also loaded with ripe olives. Note also the sunrays shining down from the upper left, each ending with a hand intended to portray the benevolence of the Egyptian sun god.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image comes from the Metropolitan Museum of Art, public domain, </a:t>
            </a:r>
            <a:r>
              <a:rPr lang="nl-NL" b="0" i="0" dirty="0">
                <a:effectLst/>
              </a:rPr>
              <a:t>Gift of Norbert Schimmel, 1981</a:t>
            </a:r>
            <a:r>
              <a:rPr lang="en-US" dirty="0"/>
              <a:t>, accession number </a:t>
            </a:r>
            <a:r>
              <a:rPr lang="en-US" b="0" i="0" dirty="0">
                <a:effectLst/>
              </a:rPr>
              <a:t>1981.449</a:t>
            </a:r>
            <a:r>
              <a:rPr lang="en-US" dirty="0"/>
              <a:t>, https://www.metmuseum.org/art/collection/search/544057.</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met544057</a:t>
            </a:r>
          </a:p>
        </p:txBody>
      </p:sp>
      <p:sp>
        <p:nvSpPr>
          <p:cNvPr id="4" name="Slide Number Placeholder 3"/>
          <p:cNvSpPr>
            <a:spLocks noGrp="1"/>
          </p:cNvSpPr>
          <p:nvPr>
            <p:ph type="sldNum" sz="quarter" idx="10"/>
          </p:nvPr>
        </p:nvSpPr>
        <p:spPr/>
        <p:txBody>
          <a:bodyPr/>
          <a:lstStyle/>
          <a:p>
            <a:fld id="{4E4946A3-FD68-4E77-9DEF-1E7536A4AD96}" type="slidenum">
              <a:rPr lang="en-US" smtClean="0"/>
              <a:t>123</a:t>
            </a:fld>
            <a:endParaRPr lang="en-US"/>
          </a:p>
        </p:txBody>
      </p:sp>
    </p:spTree>
    <p:extLst>
      <p:ext uri="{BB962C8B-B14F-4D97-AF65-F5344CB8AC3E}">
        <p14:creationId xmlns:p14="http://schemas.microsoft.com/office/powerpoint/2010/main" val="376024860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124</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Olives are native to the regions of ancient Israel. They could be consumed as fruit but were perhaps even more highly valued for the oil that could be pressed from them.</a:t>
            </a:r>
            <a:r>
              <a:rPr lang="en-US" baseline="0" dirty="0"/>
              <a:t> Olive oil was</a:t>
            </a:r>
            <a:r>
              <a:rPr lang="en-US" dirty="0"/>
              <a:t> useful for a wide variety of purposes, including food, medicine, and as a clean-burning</a:t>
            </a:r>
            <a:r>
              <a:rPr lang="en-US" baseline="0" dirty="0"/>
              <a:t> fuel for lamps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tb110106420</a:t>
            </a:r>
          </a:p>
        </p:txBody>
      </p:sp>
    </p:spTree>
    <p:extLst>
      <p:ext uri="{BB962C8B-B14F-4D97-AF65-F5344CB8AC3E}">
        <p14:creationId xmlns:p14="http://schemas.microsoft.com/office/powerpoint/2010/main" val="386989737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photograph, and the three following, were taken at Neot Kedumim Biblical Landscape Reserve.</a:t>
            </a:r>
          </a:p>
          <a:p>
            <a:endParaRPr lang="en-US" dirty="0"/>
          </a:p>
          <a:p>
            <a:r>
              <a:rPr lang="en-US" dirty="0"/>
              <a:t>tb112802825</a:t>
            </a:r>
          </a:p>
        </p:txBody>
      </p:sp>
      <p:sp>
        <p:nvSpPr>
          <p:cNvPr id="4" name="Slide Number Placeholder 3"/>
          <p:cNvSpPr>
            <a:spLocks noGrp="1"/>
          </p:cNvSpPr>
          <p:nvPr>
            <p:ph type="sldNum" sz="quarter" idx="10"/>
          </p:nvPr>
        </p:nvSpPr>
        <p:spPr/>
        <p:txBody>
          <a:bodyPr/>
          <a:lstStyle/>
          <a:p>
            <a:fld id="{4E4946A3-FD68-4E77-9DEF-1E7536A4AD96}" type="slidenum">
              <a:rPr lang="en-US" smtClean="0"/>
              <a:t>125</a:t>
            </a:fld>
            <a:endParaRPr lang="en-US"/>
          </a:p>
        </p:txBody>
      </p:sp>
    </p:spTree>
    <p:extLst>
      <p:ext uri="{BB962C8B-B14F-4D97-AF65-F5344CB8AC3E}">
        <p14:creationId xmlns:p14="http://schemas.microsoft.com/office/powerpoint/2010/main" val="28173246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step</a:t>
            </a:r>
            <a:r>
              <a:rPr lang="en-US" baseline="0" dirty="0"/>
              <a:t> in extracting olive oil was to crush the pulpy flesh, usually in a mill similar to the one shown here.</a:t>
            </a:r>
          </a:p>
          <a:p>
            <a:endParaRPr lang="en-US" dirty="0"/>
          </a:p>
          <a:p>
            <a:r>
              <a:rPr lang="en-US" dirty="0"/>
              <a:t>tb112802809</a:t>
            </a:r>
          </a:p>
        </p:txBody>
      </p:sp>
      <p:sp>
        <p:nvSpPr>
          <p:cNvPr id="4" name="Slide Number Placeholder 3"/>
          <p:cNvSpPr>
            <a:spLocks noGrp="1"/>
          </p:cNvSpPr>
          <p:nvPr>
            <p:ph type="sldNum" sz="quarter" idx="10"/>
          </p:nvPr>
        </p:nvSpPr>
        <p:spPr/>
        <p:txBody>
          <a:bodyPr/>
          <a:lstStyle/>
          <a:p>
            <a:fld id="{4E4946A3-FD68-4E77-9DEF-1E7536A4AD96}" type="slidenum">
              <a:rPr lang="en-US" smtClean="0"/>
              <a:t>126</a:t>
            </a:fld>
            <a:endParaRPr lang="en-US"/>
          </a:p>
        </p:txBody>
      </p:sp>
    </p:spTree>
    <p:extLst>
      <p:ext uri="{BB962C8B-B14F-4D97-AF65-F5344CB8AC3E}">
        <p14:creationId xmlns:p14="http://schemas.microsoft.com/office/powerpoint/2010/main" val="134899158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olive</a:t>
            </a:r>
            <a:r>
              <a:rPr lang="en-US" baseline="0" dirty="0"/>
              <a:t> mash was then scooped out and loaded into baskets to be pressed.</a:t>
            </a:r>
          </a:p>
          <a:p>
            <a:endParaRPr lang="en-US" dirty="0"/>
          </a:p>
          <a:p>
            <a:r>
              <a:rPr lang="en-US" dirty="0"/>
              <a:t>tb112802815</a:t>
            </a:r>
          </a:p>
        </p:txBody>
      </p:sp>
      <p:sp>
        <p:nvSpPr>
          <p:cNvPr id="4" name="Slide Number Placeholder 3"/>
          <p:cNvSpPr>
            <a:spLocks noGrp="1"/>
          </p:cNvSpPr>
          <p:nvPr>
            <p:ph type="sldNum" sz="quarter" idx="10"/>
          </p:nvPr>
        </p:nvSpPr>
        <p:spPr/>
        <p:txBody>
          <a:bodyPr/>
          <a:lstStyle/>
          <a:p>
            <a:fld id="{4E4946A3-FD68-4E77-9DEF-1E7536A4AD96}" type="slidenum">
              <a:rPr lang="en-US" smtClean="0"/>
              <a:t>127</a:t>
            </a:fld>
            <a:endParaRPr lang="en-US"/>
          </a:p>
        </p:txBody>
      </p:sp>
    </p:spTree>
    <p:extLst>
      <p:ext uri="{BB962C8B-B14F-4D97-AF65-F5344CB8AC3E}">
        <p14:creationId xmlns:p14="http://schemas.microsoft.com/office/powerpoint/2010/main" val="206608723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baskets of pulp were stacked and then pressed to extract the oil. This display was photographed at the </a:t>
            </a:r>
            <a:r>
              <a:rPr lang="en-US" dirty="0" err="1"/>
              <a:t>Neot</a:t>
            </a:r>
            <a:r>
              <a:rPr lang="en-US" dirty="0"/>
              <a:t> Kedumim Biblical Landscape Reserve.</a:t>
            </a:r>
          </a:p>
          <a:p>
            <a:endParaRPr lang="en-US" dirty="0"/>
          </a:p>
          <a:p>
            <a:r>
              <a:rPr lang="en-US" dirty="0"/>
              <a:t>tb112802817</a:t>
            </a:r>
          </a:p>
        </p:txBody>
      </p:sp>
      <p:sp>
        <p:nvSpPr>
          <p:cNvPr id="4" name="Slide Number Placeholder 3"/>
          <p:cNvSpPr>
            <a:spLocks noGrp="1"/>
          </p:cNvSpPr>
          <p:nvPr>
            <p:ph type="sldNum" sz="quarter" idx="10"/>
          </p:nvPr>
        </p:nvSpPr>
        <p:spPr/>
        <p:txBody>
          <a:bodyPr/>
          <a:lstStyle/>
          <a:p>
            <a:fld id="{4E4946A3-FD68-4E77-9DEF-1E7536A4AD96}" type="slidenum">
              <a:rPr lang="en-US" smtClean="0"/>
              <a:t>128</a:t>
            </a:fld>
            <a:endParaRPr lang="en-US"/>
          </a:p>
        </p:txBody>
      </p:sp>
    </p:spTree>
    <p:extLst>
      <p:ext uri="{BB962C8B-B14F-4D97-AF65-F5344CB8AC3E}">
        <p14:creationId xmlns:p14="http://schemas.microsoft.com/office/powerpoint/2010/main" val="147970718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olive press shown here is approximately contemporary with the time of Micah. Note the large stones hung on the end of the beam, used to exert weight during the pressing process.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tb053006650</a:t>
            </a:r>
          </a:p>
        </p:txBody>
      </p:sp>
      <p:sp>
        <p:nvSpPr>
          <p:cNvPr id="4" name="Slide Number Placeholder 3"/>
          <p:cNvSpPr>
            <a:spLocks noGrp="1"/>
          </p:cNvSpPr>
          <p:nvPr>
            <p:ph type="sldNum" sz="quarter" idx="10"/>
          </p:nvPr>
        </p:nvSpPr>
        <p:spPr/>
        <p:txBody>
          <a:bodyPr/>
          <a:lstStyle/>
          <a:p>
            <a:fld id="{4E4946A3-FD68-4E77-9DEF-1E7536A4AD96}" type="slidenum">
              <a:rPr lang="en-US" smtClean="0"/>
              <a:t>129</a:t>
            </a:fld>
            <a:endParaRPr lang="en-US"/>
          </a:p>
        </p:txBody>
      </p:sp>
    </p:spTree>
    <p:extLst>
      <p:ext uri="{BB962C8B-B14F-4D97-AF65-F5344CB8AC3E}">
        <p14:creationId xmlns:p14="http://schemas.microsoft.com/office/powerpoint/2010/main" val="3223529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kern="100" dirty="0">
                <a:effectLst/>
                <a:ea typeface="Calibri" panose="020F0502020204030204" pitchFamily="34" charset="0"/>
              </a:rPr>
              <a:t>This image comes from Gary Todd and is licensed under CC0, via Wikimedia Commons: https://commons.wikimedia.org/wiki/File:Abu_Simbel_Temple_of_Ramesses_II_(9794612823).jpg.</a:t>
            </a:r>
          </a:p>
          <a:p>
            <a:endParaRPr lang="en-US" kern="100" dirty="0">
              <a:effectLst/>
            </a:endParaRPr>
          </a:p>
          <a:p>
            <a:r>
              <a:rPr lang="en-US" kern="100" dirty="0">
                <a:effectLst/>
                <a:ea typeface="Calibri" panose="020F0502020204030204" pitchFamily="34" charset="0"/>
              </a:rPr>
              <a:t>wiki06120205133647148</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13</a:t>
            </a:fld>
            <a:endParaRPr lang="en-US"/>
          </a:p>
        </p:txBody>
      </p:sp>
    </p:spTree>
    <p:extLst>
      <p:ext uri="{BB962C8B-B14F-4D97-AF65-F5344CB8AC3E}">
        <p14:creationId xmlns:p14="http://schemas.microsoft.com/office/powerpoint/2010/main" val="4142794758"/>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drinking cup (</a:t>
            </a:r>
            <a:r>
              <a:rPr lang="en-US" b="0" i="1" dirty="0"/>
              <a:t>skyphos</a:t>
            </a:r>
            <a:r>
              <a:rPr lang="en-US" b="0" dirty="0"/>
              <a:t>) depicts two men working an olive press. The baskets of crushed olives are stacked on a table at the far right. The long beam provides leverage for pressing the stack; two large weights are attached to its end (left) and one of the men has swung onto the beam to lend extra weight. Below him, the fresh olive oil pours from the edge of the table into a large jar. </a:t>
            </a:r>
          </a:p>
          <a:p>
            <a:endParaRPr lang="en-US" b="0" dirty="0"/>
          </a:p>
          <a:p>
            <a:r>
              <a:rPr lang="en-US" b="0" dirty="0"/>
              <a:t>This </a:t>
            </a:r>
            <a:r>
              <a:rPr lang="en-US" b="0" i="1" dirty="0"/>
              <a:t>skyphos</a:t>
            </a:r>
            <a:r>
              <a:rPr lang="en-US" b="0" dirty="0"/>
              <a:t> was photographed at the Boston Museum of Fine Arts. </a:t>
            </a:r>
            <a:r>
              <a:rPr lang="en-US" kern="100" dirty="0">
                <a:effectLst/>
                <a:ea typeface="Calibri" panose="020F0502020204030204" pitchFamily="34" charset="0"/>
              </a:rPr>
              <a:t>This image comes from Mark Landon and is licensed under CC BY 4.0, via Wikimedia Commons: https://commons.wikimedia.org/wiki/File:Black-figure_skyphos_oil_press_(Boston_MFA_99.525)_02.jpg.</a:t>
            </a:r>
          </a:p>
          <a:p>
            <a:endParaRPr lang="en-US" b="0" kern="100" dirty="0">
              <a:effectLst/>
            </a:endParaRPr>
          </a:p>
          <a:p>
            <a:r>
              <a:rPr lang="en-US" kern="100" dirty="0">
                <a:effectLst/>
                <a:ea typeface="Calibri" panose="020F0502020204030204" pitchFamily="34" charset="0"/>
              </a:rPr>
              <a:t>wiki04152335882466248</a:t>
            </a:r>
            <a:endParaRPr lang="en-US" b="0" dirty="0"/>
          </a:p>
        </p:txBody>
      </p:sp>
      <p:sp>
        <p:nvSpPr>
          <p:cNvPr id="4" name="Slide Number Placeholder 3"/>
          <p:cNvSpPr>
            <a:spLocks noGrp="1"/>
          </p:cNvSpPr>
          <p:nvPr>
            <p:ph type="sldNum" sz="quarter" idx="10"/>
          </p:nvPr>
        </p:nvSpPr>
        <p:spPr/>
        <p:txBody>
          <a:bodyPr/>
          <a:lstStyle/>
          <a:p>
            <a:fld id="{4E4946A3-FD68-4E77-9DEF-1E7536A4AD96}" type="slidenum">
              <a:rPr lang="en-US" smtClean="0"/>
              <a:t>130</a:t>
            </a:fld>
            <a:endParaRPr lang="en-US"/>
          </a:p>
        </p:txBody>
      </p:sp>
    </p:spTree>
    <p:extLst>
      <p:ext uri="{BB962C8B-B14F-4D97-AF65-F5344CB8AC3E}">
        <p14:creationId xmlns:p14="http://schemas.microsoft.com/office/powerpoint/2010/main" val="15270729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display includes fresh olives, two piles of the fruits in their ripe state, a glass of fresh olive oil, and an</a:t>
            </a:r>
            <a:r>
              <a:rPr lang="en-US" baseline="0" dirty="0"/>
              <a:t> oil lamp that could use the olive oil as fuel.</a:t>
            </a:r>
          </a:p>
          <a:p>
            <a:endParaRPr lang="en-US" dirty="0"/>
          </a:p>
          <a:p>
            <a:r>
              <a:rPr lang="en-US" dirty="0"/>
              <a:t>gs080094c26</a:t>
            </a:r>
          </a:p>
        </p:txBody>
      </p:sp>
      <p:sp>
        <p:nvSpPr>
          <p:cNvPr id="4" name="Slide Number Placeholder 3"/>
          <p:cNvSpPr>
            <a:spLocks noGrp="1"/>
          </p:cNvSpPr>
          <p:nvPr>
            <p:ph type="sldNum" sz="quarter" idx="10"/>
          </p:nvPr>
        </p:nvSpPr>
        <p:spPr/>
        <p:txBody>
          <a:bodyPr/>
          <a:lstStyle/>
          <a:p>
            <a:fld id="{4E4946A3-FD68-4E77-9DEF-1E7536A4AD96}" type="slidenum">
              <a:rPr lang="en-US" smtClean="0"/>
              <a:t>131</a:t>
            </a:fld>
            <a:endParaRPr lang="en-US"/>
          </a:p>
        </p:txBody>
      </p:sp>
    </p:spTree>
    <p:extLst>
      <p:ext uri="{BB962C8B-B14F-4D97-AF65-F5344CB8AC3E}">
        <p14:creationId xmlns:p14="http://schemas.microsoft.com/office/powerpoint/2010/main" val="127001723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Oil (Heb. </a:t>
            </a:r>
            <a:r>
              <a:rPr lang="en-US" i="1" dirty="0" err="1"/>
              <a:t>shemen</a:t>
            </a:r>
            <a:r>
              <a:rPr lang="en-US" dirty="0"/>
              <a:t>, </a:t>
            </a:r>
            <a:r>
              <a:rPr lang="he-IL" b="0" i="0" u="none" strike="noStrike" baseline="0" dirty="0">
                <a:latin typeface="SBL Hebrew" panose="02000000000000000000" pitchFamily="2" charset="-79"/>
                <a:cs typeface="SBL Hebrew" panose="02000000000000000000" pitchFamily="2" charset="-79"/>
              </a:rPr>
              <a:t>שֶׁמֶן</a:t>
            </a:r>
            <a:r>
              <a:rPr lang="en-US" dirty="0"/>
              <a:t>) refers to olive oil, which was extracted from the crushed fruits of the olive tree. Oil had many uses, both utilitarian and luxury. It was used in cooking, medicine, and in perfumes and ointments, and was also used for light. It is often referred to in the Hebrew Bible as a prestige item (e.g., </a:t>
            </a:r>
            <a:r>
              <a:rPr lang="en-US" dirty="0" err="1"/>
              <a:t>Exod</a:t>
            </a:r>
            <a:r>
              <a:rPr lang="en-US" dirty="0"/>
              <a:t> 29:7; Lev 21:10; </a:t>
            </a:r>
            <a:r>
              <a:rPr lang="en-US" dirty="0" err="1"/>
              <a:t>Pss</a:t>
            </a:r>
            <a:r>
              <a:rPr lang="en-US" dirty="0"/>
              <a:t> 45:7; 133:2). Olive oil was a cash crop in Canaan and was particularly exported to Egypt. The broken jar shown here is inscribed “oil” (Heb. </a:t>
            </a:r>
            <a:r>
              <a:rPr lang="en-US" i="1" dirty="0" err="1"/>
              <a:t>shemen</a:t>
            </a:r>
            <a:r>
              <a:rPr lang="en-US" dirty="0"/>
              <a:t>, </a:t>
            </a:r>
            <a:r>
              <a:rPr lang="he-IL" b="0" i="0" u="none" strike="noStrike" baseline="0" dirty="0">
                <a:latin typeface="SBL Hebrew" panose="02000000000000000000" pitchFamily="2" charset="-79"/>
                <a:cs typeface="SBL Hebrew" panose="02000000000000000000" pitchFamily="2" charset="-79"/>
              </a:rPr>
              <a:t>שמן</a:t>
            </a:r>
            <a:r>
              <a:rPr lang="en-US" dirty="0"/>
              <a:t>) which certainly refers to olive oil. This inscription was photographed at the Israel Museum.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ku0607231014482</a:t>
            </a:r>
          </a:p>
        </p:txBody>
      </p:sp>
      <p:sp>
        <p:nvSpPr>
          <p:cNvPr id="4" name="Slide Number Placeholder 3"/>
          <p:cNvSpPr>
            <a:spLocks noGrp="1"/>
          </p:cNvSpPr>
          <p:nvPr>
            <p:ph type="sldNum" sz="quarter" idx="10"/>
          </p:nvPr>
        </p:nvSpPr>
        <p:spPr/>
        <p:txBody>
          <a:bodyPr/>
          <a:lstStyle/>
          <a:p>
            <a:fld id="{4E4946A3-FD68-4E77-9DEF-1E7536A4AD96}" type="slidenum">
              <a:rPr lang="en-US" smtClean="0"/>
              <a:t>132</a:t>
            </a:fld>
            <a:endParaRPr lang="en-US"/>
          </a:p>
        </p:txBody>
      </p:sp>
    </p:spTree>
    <p:extLst>
      <p:ext uri="{BB962C8B-B14F-4D97-AF65-F5344CB8AC3E}">
        <p14:creationId xmlns:p14="http://schemas.microsoft.com/office/powerpoint/2010/main" val="180005410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reference here to anointing oneself with oil may be a reference to using a scented oil or a perfume. Oil, most commonly olive oil, was the base ingredient used to make perfume in antiquity. Various fragrant ingredients were added, such as powdered spices or plant products (see the recipe given in </a:t>
            </a:r>
            <a:r>
              <a:rPr lang="en-US" dirty="0" err="1"/>
              <a:t>Exod</a:t>
            </a:r>
            <a:r>
              <a:rPr lang="en-US" dirty="0"/>
              <a:t> 30:34-38; cf. Eccl 10:1). This relief portrays Egyptian women making perfume from lilies (known as </a:t>
            </a:r>
            <a:r>
              <a:rPr lang="en-US" i="1" dirty="0" err="1"/>
              <a:t>lirinon</a:t>
            </a:r>
            <a:r>
              <a:rPr lang="en-US" dirty="0"/>
              <a:t>). They are using sticks to tightly wind a cloth sack that contains the ingredients, pressing out the fragrant liquid, which can be seen flowing in a wide stream into the large jar between them.</a:t>
            </a:r>
          </a:p>
          <a:p>
            <a:endParaRPr lang="en-US" dirty="0"/>
          </a:p>
          <a:p>
            <a:r>
              <a:rPr lang="en-US" dirty="0"/>
              <a:t>This relief was photographed at the Louvre Museum. </a:t>
            </a:r>
            <a:r>
              <a:rPr lang="en-US" kern="100" dirty="0">
                <a:effectLst/>
                <a:ea typeface="Calibri" panose="020F0502020204030204" pitchFamily="34" charset="0"/>
              </a:rPr>
              <a:t>This image comes from Pierre-Yves Beaudouin and is licensed under CC BY 4.0, via Wikimedia Commons: https://commons.wikimedia.org/wiki/File:Sc%C3%A8ne_de_la_pr%C3%A9paration_du_parfum_de_lis,_le_lirinon_-_Louvre_-_E_11377_-_03.jpg.</a:t>
            </a:r>
          </a:p>
          <a:p>
            <a:endParaRPr lang="en-US" kern="100" dirty="0">
              <a:effectLst/>
            </a:endParaRPr>
          </a:p>
          <a:p>
            <a:r>
              <a:rPr lang="en-US" kern="100" dirty="0">
                <a:effectLst/>
                <a:ea typeface="Calibri" panose="020F0502020204030204" pitchFamily="34" charset="0"/>
              </a:rPr>
              <a:t>wiki072621276038401559</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133</a:t>
            </a:fld>
            <a:endParaRPr lang="en-US"/>
          </a:p>
        </p:txBody>
      </p:sp>
    </p:spTree>
    <p:extLst>
      <p:ext uri="{BB962C8B-B14F-4D97-AF65-F5344CB8AC3E}">
        <p14:creationId xmlns:p14="http://schemas.microsoft.com/office/powerpoint/2010/main" val="61848740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relief depicts </a:t>
            </a:r>
            <a:r>
              <a:rPr lang="en-US" dirty="0" err="1"/>
              <a:t>Kemsit</a:t>
            </a:r>
            <a:r>
              <a:rPr lang="en-US" dirty="0"/>
              <a:t>, favorite wife of Mentuhotep II (and a priestess of Hathor), seated and holding a jar of perfume to her nose. It comes from her shrine at the Temple of Mentuhotep II at Deir </a:t>
            </a:r>
            <a:r>
              <a:rPr lang="en-US" dirty="0" err="1"/>
              <a:t>el</a:t>
            </a:r>
            <a:r>
              <a:rPr lang="en-US" dirty="0"/>
              <a:t>-Bahari. It was photographed at the British Museum.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Jl</a:t>
            </a:r>
            <a:r>
              <a:rPr lang="en-US" kern="100" dirty="0">
                <a:effectLst/>
                <a:ea typeface="Calibri" panose="020F0502020204030204" pitchFamily="34" charset="0"/>
              </a:rPr>
              <a:t> </a:t>
            </a:r>
            <a:r>
              <a:rPr lang="en-US" kern="100" dirty="0" err="1">
                <a:effectLst/>
                <a:ea typeface="Calibri" panose="020F0502020204030204" pitchFamily="34" charset="0"/>
              </a:rPr>
              <a:t>FilpoC</a:t>
            </a:r>
            <a:r>
              <a:rPr lang="en-US" kern="100" dirty="0">
                <a:effectLst/>
                <a:ea typeface="Calibri" panose="020F0502020204030204" pitchFamily="34" charset="0"/>
              </a:rPr>
              <a:t> and is licensed under CC BY-SA 4.0, via Wikimedia Commons: https://commons.wikimedia.org/wiki/File:Relieve_mural_de_Kemsit,_British_Museum.jpg.</a:t>
            </a:r>
          </a:p>
          <a:p>
            <a:endParaRPr lang="en-US" kern="100" dirty="0">
              <a:effectLst/>
            </a:endParaRPr>
          </a:p>
          <a:p>
            <a:r>
              <a:rPr lang="en-US" kern="100" dirty="0">
                <a:effectLst/>
                <a:ea typeface="Calibri" panose="020F0502020204030204" pitchFamily="34" charset="0"/>
              </a:rPr>
              <a:t>wiki05052329322932629</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134</a:t>
            </a:fld>
            <a:endParaRPr lang="en-US"/>
          </a:p>
        </p:txBody>
      </p:sp>
    </p:spTree>
    <p:extLst>
      <p:ext uri="{BB962C8B-B14F-4D97-AF65-F5344CB8AC3E}">
        <p14:creationId xmlns:p14="http://schemas.microsoft.com/office/powerpoint/2010/main" val="124803738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8C6F-E57E-B183-96FF-E10B84D23C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9E16D-9D6C-19B0-B75F-2834F65AE6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3BCA15-F2AD-10FC-C340-D32AD647F0C2}"/>
              </a:ext>
            </a:extLst>
          </p:cNvPr>
          <p:cNvSpPr>
            <a:spLocks noGrp="1"/>
          </p:cNvSpPr>
          <p:nvPr>
            <p:ph type="body" idx="1"/>
          </p:nvPr>
        </p:nvSpPr>
        <p:spPr/>
        <p:txBody>
          <a:bodyPr/>
          <a:lstStyle/>
          <a:p>
            <a:r>
              <a:rPr lang="en-US" dirty="0"/>
              <a:t>This relief was photographed at the Getty Villa in southern California while on loan from the British Museum.</a:t>
            </a:r>
          </a:p>
          <a:p>
            <a:endParaRPr lang="en-US" dirty="0"/>
          </a:p>
          <a:p>
            <a:r>
              <a:rPr lang="en-US" dirty="0"/>
              <a:t>tb100919366</a:t>
            </a:r>
          </a:p>
        </p:txBody>
      </p:sp>
      <p:sp>
        <p:nvSpPr>
          <p:cNvPr id="4" name="Slide Number Placeholder 3">
            <a:extLst>
              <a:ext uri="{FF2B5EF4-FFF2-40B4-BE49-F238E27FC236}">
                <a16:creationId xmlns:a16="http://schemas.microsoft.com/office/drawing/2014/main" id="{DA284493-C707-739C-9419-FFFF43FAA0DA}"/>
              </a:ext>
            </a:extLst>
          </p:cNvPr>
          <p:cNvSpPr>
            <a:spLocks noGrp="1"/>
          </p:cNvSpPr>
          <p:nvPr>
            <p:ph type="sldNum" sz="quarter" idx="10"/>
          </p:nvPr>
        </p:nvSpPr>
        <p:spPr/>
        <p:txBody>
          <a:bodyPr/>
          <a:lstStyle/>
          <a:p>
            <a:fld id="{4E4946A3-FD68-4E77-9DEF-1E7536A4AD96}" type="slidenum">
              <a:rPr lang="en-US" smtClean="0"/>
              <a:t>135</a:t>
            </a:fld>
            <a:endParaRPr lang="en-US"/>
          </a:p>
        </p:txBody>
      </p:sp>
    </p:spTree>
    <p:extLst>
      <p:ext uri="{BB962C8B-B14F-4D97-AF65-F5344CB8AC3E}">
        <p14:creationId xmlns:p14="http://schemas.microsoft.com/office/powerpoint/2010/main" val="2170377012"/>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C8D3B-1ED3-36FB-672B-B0B3343B8F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48C7B5-BE2B-9AC0-6052-4ED0E8C06E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65326E-7139-3BDE-2BE3-C405C3859C81}"/>
              </a:ext>
            </a:extLst>
          </p:cNvPr>
          <p:cNvSpPr>
            <a:spLocks noGrp="1"/>
          </p:cNvSpPr>
          <p:nvPr>
            <p:ph type="body" idx="1"/>
          </p:nvPr>
        </p:nvSpPr>
        <p:spPr/>
        <p:txBody>
          <a:bodyPr/>
          <a:lstStyle/>
          <a:p>
            <a:r>
              <a:rPr lang="en-US" dirty="0"/>
              <a:t>This object was photographed at the Ashmolean Museum of the University of Oxford.</a:t>
            </a:r>
          </a:p>
          <a:p>
            <a:endParaRPr lang="en-US" dirty="0"/>
          </a:p>
          <a:p>
            <a:r>
              <a:rPr lang="en-US" dirty="0"/>
              <a:t>adr1805183493c</a:t>
            </a:r>
          </a:p>
        </p:txBody>
      </p:sp>
      <p:sp>
        <p:nvSpPr>
          <p:cNvPr id="4" name="Slide Number Placeholder 3">
            <a:extLst>
              <a:ext uri="{FF2B5EF4-FFF2-40B4-BE49-F238E27FC236}">
                <a16:creationId xmlns:a16="http://schemas.microsoft.com/office/drawing/2014/main" id="{5FB8259F-2981-32ED-CBF0-CF91945BC9CA}"/>
              </a:ext>
            </a:extLst>
          </p:cNvPr>
          <p:cNvSpPr>
            <a:spLocks noGrp="1"/>
          </p:cNvSpPr>
          <p:nvPr>
            <p:ph type="sldNum" sz="quarter" idx="10"/>
          </p:nvPr>
        </p:nvSpPr>
        <p:spPr/>
        <p:txBody>
          <a:bodyPr/>
          <a:lstStyle/>
          <a:p>
            <a:fld id="{4E4946A3-FD68-4E77-9DEF-1E7536A4AD96}" type="slidenum">
              <a:rPr lang="en-US" smtClean="0"/>
              <a:t>136</a:t>
            </a:fld>
            <a:endParaRPr lang="en-US"/>
          </a:p>
        </p:txBody>
      </p:sp>
    </p:spTree>
    <p:extLst>
      <p:ext uri="{BB962C8B-B14F-4D97-AF65-F5344CB8AC3E}">
        <p14:creationId xmlns:p14="http://schemas.microsoft.com/office/powerpoint/2010/main" val="166761411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8C6F-E57E-B183-96FF-E10B84D23C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9E16D-9D6C-19B0-B75F-2834F65AE6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3BCA15-F2AD-10FC-C340-D32AD647F0C2}"/>
              </a:ext>
            </a:extLst>
          </p:cNvPr>
          <p:cNvSpPr>
            <a:spLocks noGrp="1"/>
          </p:cNvSpPr>
          <p:nvPr>
            <p:ph type="body" idx="1"/>
          </p:nvPr>
        </p:nvSpPr>
        <p:spPr/>
        <p:txBody>
          <a:bodyPr/>
          <a:lstStyle/>
          <a:p>
            <a:r>
              <a:rPr lang="en-US" dirty="0"/>
              <a:t>tb090506919</a:t>
            </a:r>
          </a:p>
        </p:txBody>
      </p:sp>
      <p:sp>
        <p:nvSpPr>
          <p:cNvPr id="4" name="Slide Number Placeholder 3">
            <a:extLst>
              <a:ext uri="{FF2B5EF4-FFF2-40B4-BE49-F238E27FC236}">
                <a16:creationId xmlns:a16="http://schemas.microsoft.com/office/drawing/2014/main" id="{DA284493-C707-739C-9419-FFFF43FAA0DA}"/>
              </a:ext>
            </a:extLst>
          </p:cNvPr>
          <p:cNvSpPr>
            <a:spLocks noGrp="1"/>
          </p:cNvSpPr>
          <p:nvPr>
            <p:ph type="sldNum" sz="quarter" idx="10"/>
          </p:nvPr>
        </p:nvSpPr>
        <p:spPr/>
        <p:txBody>
          <a:bodyPr/>
          <a:lstStyle/>
          <a:p>
            <a:fld id="{4E4946A3-FD68-4E77-9DEF-1E7536A4AD96}" type="slidenum">
              <a:rPr lang="en-US" smtClean="0"/>
              <a:t>137</a:t>
            </a:fld>
            <a:endParaRPr lang="en-US"/>
          </a:p>
        </p:txBody>
      </p:sp>
    </p:spTree>
    <p:extLst>
      <p:ext uri="{BB962C8B-B14F-4D97-AF65-F5344CB8AC3E}">
        <p14:creationId xmlns:p14="http://schemas.microsoft.com/office/powerpoint/2010/main" val="3943341023"/>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step in extracting the juice from harvested grapes was to dump them into a winepress. In antiquity, the winepress was typically carved from the living stone, having just enough slope that the juice would run toward an outlet that led to a collection pit. This photograph was taken at the Yad </a:t>
            </a:r>
            <a:r>
              <a:rPr lang="en-US" dirty="0" err="1"/>
              <a:t>HaShmonah</a:t>
            </a:r>
            <a:r>
              <a:rPr lang="en-US" dirty="0"/>
              <a:t> Biblical Gardens.</a:t>
            </a:r>
          </a:p>
          <a:p>
            <a:endParaRPr lang="en-US" dirty="0"/>
          </a:p>
          <a:p>
            <a:r>
              <a:rPr lang="en-US" dirty="0"/>
              <a:t>tb100806628</a:t>
            </a:r>
          </a:p>
        </p:txBody>
      </p:sp>
      <p:sp>
        <p:nvSpPr>
          <p:cNvPr id="4" name="Slide Number Placeholder 3"/>
          <p:cNvSpPr>
            <a:spLocks noGrp="1"/>
          </p:cNvSpPr>
          <p:nvPr>
            <p:ph type="sldNum" sz="quarter" idx="10"/>
          </p:nvPr>
        </p:nvSpPr>
        <p:spPr/>
        <p:txBody>
          <a:bodyPr/>
          <a:lstStyle/>
          <a:p>
            <a:fld id="{4E4946A3-FD68-4E77-9DEF-1E7536A4AD96}" type="slidenum">
              <a:rPr lang="en-US" smtClean="0"/>
              <a:t>138</a:t>
            </a:fld>
            <a:endParaRPr lang="en-US"/>
          </a:p>
        </p:txBody>
      </p:sp>
    </p:spTree>
    <p:extLst>
      <p:ext uri="{BB962C8B-B14F-4D97-AF65-F5344CB8AC3E}">
        <p14:creationId xmlns:p14="http://schemas.microsoft.com/office/powerpoint/2010/main" val="2991807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Treading the grapes was usually done by foot in order to avoid crushing the bitter grape seeds. This photograph was taken at the Yad </a:t>
            </a:r>
            <a:r>
              <a:rPr lang="en-US" dirty="0" err="1"/>
              <a:t>HaShmonah</a:t>
            </a:r>
            <a:r>
              <a:rPr lang="en-US" dirty="0"/>
              <a:t> Biblical Gardens.</a:t>
            </a:r>
          </a:p>
          <a:p>
            <a:endParaRPr lang="en-US" dirty="0"/>
          </a:p>
          <a:p>
            <a:r>
              <a:rPr lang="en-US" dirty="0"/>
              <a:t>tb100806663</a:t>
            </a:r>
          </a:p>
        </p:txBody>
      </p:sp>
      <p:sp>
        <p:nvSpPr>
          <p:cNvPr id="4" name="Slide Number Placeholder 3"/>
          <p:cNvSpPr>
            <a:spLocks noGrp="1"/>
          </p:cNvSpPr>
          <p:nvPr>
            <p:ph type="sldNum" sz="quarter" idx="10"/>
          </p:nvPr>
        </p:nvSpPr>
        <p:spPr/>
        <p:txBody>
          <a:bodyPr/>
          <a:lstStyle/>
          <a:p>
            <a:fld id="{4E4946A3-FD68-4E77-9DEF-1E7536A4AD96}" type="slidenum">
              <a:rPr lang="en-US" smtClean="0"/>
              <a:t>139</a:t>
            </a:fld>
            <a:endParaRPr lang="en-US"/>
          </a:p>
        </p:txBody>
      </p:sp>
    </p:spTree>
    <p:extLst>
      <p:ext uri="{BB962C8B-B14F-4D97-AF65-F5344CB8AC3E}">
        <p14:creationId xmlns:p14="http://schemas.microsoft.com/office/powerpoint/2010/main" val="1036517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tb110400508</a:t>
            </a:r>
          </a:p>
        </p:txBody>
      </p:sp>
      <p:sp>
        <p:nvSpPr>
          <p:cNvPr id="4" name="Slide Number Placeholder 3"/>
          <p:cNvSpPr>
            <a:spLocks noGrp="1"/>
          </p:cNvSpPr>
          <p:nvPr>
            <p:ph type="sldNum" sz="quarter" idx="5"/>
          </p:nvPr>
        </p:nvSpPr>
        <p:spPr/>
        <p:txBody>
          <a:bodyPr/>
          <a:lstStyle/>
          <a:p>
            <a:fld id="{4E4946A3-FD68-4E77-9DEF-1E7536A4AD96}" type="slidenum">
              <a:rPr lang="en-US" smtClean="0"/>
              <a:t>14</a:t>
            </a:fld>
            <a:endParaRPr lang="en-US"/>
          </a:p>
        </p:txBody>
      </p:sp>
    </p:spTree>
    <p:extLst>
      <p:ext uri="{BB962C8B-B14F-4D97-AF65-F5344CB8AC3E}">
        <p14:creationId xmlns:p14="http://schemas.microsoft.com/office/powerpoint/2010/main" val="289516053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tb102005095</a:t>
            </a:r>
          </a:p>
        </p:txBody>
      </p:sp>
      <p:sp>
        <p:nvSpPr>
          <p:cNvPr id="4" name="Slide Number Placeholder 3"/>
          <p:cNvSpPr>
            <a:spLocks noGrp="1"/>
          </p:cNvSpPr>
          <p:nvPr>
            <p:ph type="sldNum" sz="quarter" idx="10"/>
          </p:nvPr>
        </p:nvSpPr>
        <p:spPr/>
        <p:txBody>
          <a:bodyPr/>
          <a:lstStyle/>
          <a:p>
            <a:fld id="{4E4946A3-FD68-4E77-9DEF-1E7536A4AD96}" type="slidenum">
              <a:rPr lang="en-US" smtClean="0"/>
              <a:t>140</a:t>
            </a:fld>
            <a:endParaRPr lang="en-US"/>
          </a:p>
        </p:txBody>
      </p:sp>
    </p:spTree>
    <p:extLst>
      <p:ext uri="{BB962C8B-B14F-4D97-AF65-F5344CB8AC3E}">
        <p14:creationId xmlns:p14="http://schemas.microsoft.com/office/powerpoint/2010/main" val="1841210472"/>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grapes were crushed, the juice trickled to the outlet (visible at the upper left in this photo) where it was channeled into a collection pit.</a:t>
            </a:r>
          </a:p>
          <a:p>
            <a:endParaRPr lang="en-US" dirty="0"/>
          </a:p>
          <a:p>
            <a:r>
              <a:rPr lang="en-US" dirty="0"/>
              <a:t>tb102005091</a:t>
            </a:r>
          </a:p>
        </p:txBody>
      </p:sp>
      <p:sp>
        <p:nvSpPr>
          <p:cNvPr id="4" name="Slide Number Placeholder 3"/>
          <p:cNvSpPr>
            <a:spLocks noGrp="1"/>
          </p:cNvSpPr>
          <p:nvPr>
            <p:ph type="sldNum" sz="quarter" idx="10"/>
          </p:nvPr>
        </p:nvSpPr>
        <p:spPr/>
        <p:txBody>
          <a:bodyPr/>
          <a:lstStyle/>
          <a:p>
            <a:fld id="{4E4946A3-FD68-4E77-9DEF-1E7536A4AD96}" type="slidenum">
              <a:rPr lang="en-US" smtClean="0"/>
              <a:t>141</a:t>
            </a:fld>
            <a:endParaRPr lang="en-US"/>
          </a:p>
        </p:txBody>
      </p:sp>
    </p:spTree>
    <p:extLst>
      <p:ext uri="{BB962C8B-B14F-4D97-AF65-F5344CB8AC3E}">
        <p14:creationId xmlns:p14="http://schemas.microsoft.com/office/powerpoint/2010/main" val="91043276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demonstration was photographed at the Yad </a:t>
            </a:r>
            <a:r>
              <a:rPr lang="en-US" dirty="0" err="1"/>
              <a:t>HaShmonah</a:t>
            </a:r>
            <a:r>
              <a:rPr lang="en-US" dirty="0"/>
              <a:t> Biblical Gardens.</a:t>
            </a:r>
          </a:p>
          <a:p>
            <a:endParaRPr lang="en-US" dirty="0"/>
          </a:p>
          <a:p>
            <a:r>
              <a:rPr lang="en-US" dirty="0"/>
              <a:t>tb100806734</a:t>
            </a:r>
          </a:p>
        </p:txBody>
      </p:sp>
      <p:sp>
        <p:nvSpPr>
          <p:cNvPr id="4" name="Slide Number Placeholder 3"/>
          <p:cNvSpPr>
            <a:spLocks noGrp="1"/>
          </p:cNvSpPr>
          <p:nvPr>
            <p:ph type="sldNum" sz="quarter" idx="10"/>
          </p:nvPr>
        </p:nvSpPr>
        <p:spPr/>
        <p:txBody>
          <a:bodyPr/>
          <a:lstStyle/>
          <a:p>
            <a:fld id="{4E4946A3-FD68-4E77-9DEF-1E7536A4AD96}" type="slidenum">
              <a:rPr lang="en-US" smtClean="0"/>
              <a:t>142</a:t>
            </a:fld>
            <a:endParaRPr lang="en-US"/>
          </a:p>
        </p:txBody>
      </p:sp>
    </p:spTree>
    <p:extLst>
      <p:ext uri="{BB962C8B-B14F-4D97-AF65-F5344CB8AC3E}">
        <p14:creationId xmlns:p14="http://schemas.microsoft.com/office/powerpoint/2010/main" val="213226898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painted relief from the tomb of </a:t>
            </a:r>
            <a:r>
              <a:rPr lang="en-US" sz="1200" b="0" i="0" kern="1200" dirty="0" err="1">
                <a:solidFill>
                  <a:schemeClr val="tx1"/>
                </a:solidFill>
                <a:effectLst/>
                <a:latin typeface="+mn-lt"/>
                <a:ea typeface="+mn-ea"/>
                <a:cs typeface="+mn-cs"/>
              </a:rPr>
              <a:t>Paheri</a:t>
            </a:r>
            <a:r>
              <a:rPr lang="en-US" sz="1200" b="0" i="0" kern="1200" dirty="0">
                <a:solidFill>
                  <a:schemeClr val="tx1"/>
                </a:solidFill>
                <a:effectLst/>
                <a:latin typeface="+mn-lt"/>
                <a:ea typeface="+mn-ea"/>
                <a:cs typeface="+mn-cs"/>
              </a:rPr>
              <a:t> at el-</a:t>
            </a:r>
            <a:r>
              <a:rPr lang="en-US" sz="1200" b="0" i="0" kern="1200" dirty="0" err="1">
                <a:solidFill>
                  <a:schemeClr val="tx1"/>
                </a:solidFill>
                <a:effectLst/>
                <a:latin typeface="+mn-lt"/>
                <a:ea typeface="+mn-ea"/>
                <a:cs typeface="+mn-cs"/>
              </a:rPr>
              <a:t>Kab</a:t>
            </a:r>
            <a:r>
              <a:rPr lang="en-US" sz="1200" b="0" i="0" kern="1200" baseline="0" dirty="0">
                <a:solidFill>
                  <a:schemeClr val="tx1"/>
                </a:solidFill>
                <a:effectLst/>
                <a:latin typeface="+mn-lt"/>
                <a:ea typeface="+mn-ea"/>
                <a:cs typeface="+mn-cs"/>
              </a:rPr>
              <a:t> (the ancient town of </a:t>
            </a:r>
            <a:r>
              <a:rPr lang="en-US" sz="1200" b="0" i="0" kern="1200" baseline="0" dirty="0" err="1">
                <a:solidFill>
                  <a:schemeClr val="tx1"/>
                </a:solidFill>
                <a:effectLst/>
                <a:latin typeface="+mn-lt"/>
                <a:ea typeface="+mn-ea"/>
                <a:cs typeface="+mn-cs"/>
              </a:rPr>
              <a:t>Nekhen</a:t>
            </a:r>
            <a:r>
              <a:rPr lang="en-US" sz="1200" b="0" i="0" kern="1200" baseline="0" dirty="0">
                <a:solidFill>
                  <a:schemeClr val="tx1"/>
                </a:solidFill>
                <a:effectLst/>
                <a:latin typeface="+mn-lt"/>
                <a:ea typeface="+mn-ea"/>
                <a:cs typeface="+mn-cs"/>
              </a:rPr>
              <a:t>) shows grapes being harvested from the vines; the grapes are then carried to the winepress on the right where men crush them as they hold onto ropes suspended from a beam. The jars at the top are for storing the pressed juice as it becomes wine</a:t>
            </a:r>
            <a:r>
              <a:rPr lang="en-US" sz="1200" b="0" i="0" kern="1200" dirty="0">
                <a:solidFill>
                  <a:schemeClr val="tx1"/>
                </a:solidFill>
                <a:effectLst/>
                <a:latin typeface="+mn-lt"/>
                <a:ea typeface="+mn-ea"/>
                <a:cs typeface="+mn-cs"/>
              </a:rPr>
              <a:t>.</a:t>
            </a:r>
          </a:p>
          <a:p>
            <a:endParaRPr lang="en-US" sz="1200" b="0" i="0" kern="1200" dirty="0">
              <a:solidFill>
                <a:schemeClr val="tx1"/>
              </a:solidFill>
              <a:effectLst/>
              <a:latin typeface="+mn-lt"/>
              <a:ea typeface="+mn-ea"/>
              <a:cs typeface="+mn-cs"/>
            </a:endParaRPr>
          </a:p>
          <a:p>
            <a:r>
              <a:rPr lang="en-US" dirty="0"/>
              <a:t>adr1603226678c</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919121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slide includes labels.</a:t>
            </a:r>
          </a:p>
          <a:p>
            <a:endParaRPr lang="en-US" dirty="0"/>
          </a:p>
          <a:p>
            <a:r>
              <a:rPr lang="en-US" dirty="0"/>
              <a:t>ku060423093933956</a:t>
            </a:r>
          </a:p>
        </p:txBody>
      </p:sp>
      <p:sp>
        <p:nvSpPr>
          <p:cNvPr id="4" name="Slide Number Placeholder 3"/>
          <p:cNvSpPr>
            <a:spLocks noGrp="1"/>
          </p:cNvSpPr>
          <p:nvPr>
            <p:ph type="sldNum" sz="quarter" idx="10"/>
          </p:nvPr>
        </p:nvSpPr>
        <p:spPr/>
        <p:txBody>
          <a:bodyPr/>
          <a:lstStyle/>
          <a:p>
            <a:fld id="{4E4946A3-FD68-4E77-9DEF-1E7536A4AD96}" type="slidenum">
              <a:rPr lang="en-US" smtClean="0"/>
              <a:t>144</a:t>
            </a:fld>
            <a:endParaRPr lang="en-US"/>
          </a:p>
        </p:txBody>
      </p:sp>
    </p:spTree>
    <p:extLst>
      <p:ext uri="{BB962C8B-B14F-4D97-AF65-F5344CB8AC3E}">
        <p14:creationId xmlns:p14="http://schemas.microsoft.com/office/powerpoint/2010/main" val="216351169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ku060423093933956</a:t>
            </a:r>
          </a:p>
        </p:txBody>
      </p:sp>
      <p:sp>
        <p:nvSpPr>
          <p:cNvPr id="4" name="Slide Number Placeholder 3"/>
          <p:cNvSpPr>
            <a:spLocks noGrp="1"/>
          </p:cNvSpPr>
          <p:nvPr>
            <p:ph type="sldNum" sz="quarter" idx="10"/>
          </p:nvPr>
        </p:nvSpPr>
        <p:spPr/>
        <p:txBody>
          <a:bodyPr/>
          <a:lstStyle/>
          <a:p>
            <a:fld id="{4E4946A3-FD68-4E77-9DEF-1E7536A4AD96}" type="slidenum">
              <a:rPr lang="en-US" smtClean="0"/>
              <a:t>145</a:t>
            </a:fld>
            <a:endParaRPr lang="en-US"/>
          </a:p>
        </p:txBody>
      </p:sp>
    </p:spTree>
    <p:extLst>
      <p:ext uri="{BB962C8B-B14F-4D97-AF65-F5344CB8AC3E}">
        <p14:creationId xmlns:p14="http://schemas.microsoft.com/office/powerpoint/2010/main" val="143543950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E9C11-E4F7-98ED-6D4C-4066674785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F12B7C-0B35-A28C-4774-BDE2158A6D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5F19C1-E8F4-A488-C49B-8F9042FB9201}"/>
              </a:ext>
            </a:extLst>
          </p:cNvPr>
          <p:cNvSpPr>
            <a:spLocks noGrp="1"/>
          </p:cNvSpPr>
          <p:nvPr>
            <p:ph type="body" idx="1"/>
          </p:nvPr>
        </p:nvSpPr>
        <p:spPr/>
        <p:txBody>
          <a:bodyPr/>
          <a:lstStyle/>
          <a:p>
            <a:r>
              <a:rPr lang="en-US" dirty="0"/>
              <a:t>Drinking wine was a sign of prosperity and blessing (</a:t>
            </a:r>
            <a:r>
              <a:rPr lang="en-US" dirty="0" err="1"/>
              <a:t>Deut</a:t>
            </a:r>
            <a:r>
              <a:rPr lang="en-US" dirty="0"/>
              <a:t> 7:13; 11:14; 32:13-14), and it was a standard part of the sacrifices that were offered at the tabernacle and temple (e.g., </a:t>
            </a:r>
            <a:r>
              <a:rPr lang="en-US" dirty="0" err="1"/>
              <a:t>Exod</a:t>
            </a:r>
            <a:r>
              <a:rPr lang="en-US" dirty="0"/>
              <a:t> 29:40; Lev 23:13; Num 15:5; </a:t>
            </a:r>
            <a:r>
              <a:rPr lang="en-US" dirty="0" err="1"/>
              <a:t>Deut</a:t>
            </a:r>
            <a:r>
              <a:rPr lang="en-US" dirty="0"/>
              <a:t> 18:4; etc.). </a:t>
            </a:r>
          </a:p>
          <a:p>
            <a:endParaRPr lang="en-US" dirty="0"/>
          </a:p>
          <a:p>
            <a:r>
              <a:rPr lang="en-US" dirty="0"/>
              <a:t>This fragmentary painting comes from a tomb chapel at Thebes; it dates to the reign of Amenhotep III (r. 1390–1353 BC). The wine amphorae, which are set on stands, may have been imported from Canaan, where viticulture was a much easier task. The museum website identifies the items being fitted into the amphorae as “syphons,” but the shape (with no downward slope) would not work for siphoning liquid, and they are identical in appearance to straws of this period used for drinking. </a:t>
            </a:r>
          </a:p>
          <a:p>
            <a:endParaRPr lang="en-US" dirty="0"/>
          </a:p>
          <a:p>
            <a:r>
              <a:rPr lang="en-US" dirty="0"/>
              <a:t>This image comes from the Museo Egizio in Turin. </a:t>
            </a:r>
            <a:r>
              <a:rPr lang="en-US" sz="1200" kern="1200" dirty="0">
                <a:solidFill>
                  <a:schemeClr val="tx1"/>
                </a:solidFill>
                <a:effectLst/>
                <a:latin typeface="+mn-lt"/>
                <a:ea typeface="+mn-ea"/>
                <a:cs typeface="+mn-cs"/>
              </a:rPr>
              <a:t>This image comes from Marco </a:t>
            </a:r>
            <a:r>
              <a:rPr lang="en-US" sz="1200" kern="1200" dirty="0" err="1">
                <a:solidFill>
                  <a:schemeClr val="tx1"/>
                </a:solidFill>
                <a:effectLst/>
                <a:latin typeface="+mn-lt"/>
                <a:ea typeface="+mn-ea"/>
                <a:cs typeface="+mn-cs"/>
              </a:rPr>
              <a:t>Chemello</a:t>
            </a:r>
            <a:r>
              <a:rPr lang="en-US" sz="1200" kern="1200" dirty="0">
                <a:solidFill>
                  <a:schemeClr val="tx1"/>
                </a:solidFill>
                <a:effectLst/>
                <a:latin typeface="+mn-lt"/>
                <a:ea typeface="+mn-ea"/>
                <a:cs typeface="+mn-cs"/>
              </a:rPr>
              <a:t> and is licensed under CC0, via Wikimedia Commons: https://commons.wikimedia.org/wiki/File:Fragments_of_a_wall_painting_from_a_tomb_chapel_Clay,_stucco,_paint_-_Museo_Egizio,_Turin_S_1341_S_1344_p02.jpg.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wiki03252458314798585</a:t>
            </a:r>
            <a:endParaRPr lang="en-US" dirty="0"/>
          </a:p>
        </p:txBody>
      </p:sp>
      <p:sp>
        <p:nvSpPr>
          <p:cNvPr id="4" name="Slide Number Placeholder 3">
            <a:extLst>
              <a:ext uri="{FF2B5EF4-FFF2-40B4-BE49-F238E27FC236}">
                <a16:creationId xmlns:a16="http://schemas.microsoft.com/office/drawing/2014/main" id="{E0C6AF03-C2CF-185F-A64A-DB82AA11891F}"/>
              </a:ext>
            </a:extLst>
          </p:cNvPr>
          <p:cNvSpPr>
            <a:spLocks noGrp="1"/>
          </p:cNvSpPr>
          <p:nvPr>
            <p:ph type="sldNum" sz="quarter" idx="10"/>
          </p:nvPr>
        </p:nvSpPr>
        <p:spPr/>
        <p:txBody>
          <a:bodyPr/>
          <a:lstStyle/>
          <a:p>
            <a:fld id="{4E4946A3-FD68-4E77-9DEF-1E7536A4AD96}" type="slidenum">
              <a:rPr lang="en-US" smtClean="0"/>
              <a:t>146</a:t>
            </a:fld>
            <a:endParaRPr lang="en-US"/>
          </a:p>
        </p:txBody>
      </p:sp>
    </p:spTree>
    <p:extLst>
      <p:ext uri="{BB962C8B-B14F-4D97-AF65-F5344CB8AC3E}">
        <p14:creationId xmlns:p14="http://schemas.microsoft.com/office/powerpoint/2010/main" val="300576782"/>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baseline="0" dirty="0">
                <a:cs typeface="SBL Hebrew" panose="02000000000000000000" pitchFamily="2" charset="-79"/>
              </a:rPr>
              <a:t>This painted stele depicts a Syrian mercenary (identifiable by his beard and the spear behind him) drinking wine or beer from an amphora through a long straw. </a:t>
            </a:r>
            <a:r>
              <a:rPr lang="en-US" dirty="0"/>
              <a:t>This image comes from Staatliche </a:t>
            </a:r>
            <a:r>
              <a:rPr lang="en-US" dirty="0" err="1"/>
              <a:t>Museen</a:t>
            </a:r>
            <a:r>
              <a:rPr lang="en-US" dirty="0"/>
              <a:t> </a:t>
            </a:r>
            <a:r>
              <a:rPr lang="en-US" dirty="0" err="1"/>
              <a:t>zu</a:t>
            </a:r>
            <a:r>
              <a:rPr lang="en-US" dirty="0"/>
              <a:t> Berlin and is licensed under CC BY-SA 4.0. Source: https://recherche.smb.museum/detail/607112.</a:t>
            </a:r>
          </a:p>
          <a:p>
            <a:endParaRPr lang="en-US" dirty="0"/>
          </a:p>
          <a:p>
            <a:r>
              <a:rPr lang="en-US" dirty="0"/>
              <a:t>smb607112c</a:t>
            </a:r>
          </a:p>
        </p:txBody>
      </p:sp>
      <p:sp>
        <p:nvSpPr>
          <p:cNvPr id="4" name="Slide Number Placeholder 3"/>
          <p:cNvSpPr>
            <a:spLocks noGrp="1"/>
          </p:cNvSpPr>
          <p:nvPr>
            <p:ph type="sldNum" sz="quarter" idx="10"/>
          </p:nvPr>
        </p:nvSpPr>
        <p:spPr/>
        <p:txBody>
          <a:bodyPr/>
          <a:lstStyle/>
          <a:p>
            <a:fld id="{4E4946A3-FD68-4E77-9DEF-1E7536A4AD96}" type="slidenum">
              <a:rPr lang="en-US" smtClean="0"/>
              <a:t>147</a:t>
            </a:fld>
            <a:endParaRPr lang="en-US"/>
          </a:p>
        </p:txBody>
      </p:sp>
    </p:spTree>
    <p:extLst>
      <p:ext uri="{BB962C8B-B14F-4D97-AF65-F5344CB8AC3E}">
        <p14:creationId xmlns:p14="http://schemas.microsoft.com/office/powerpoint/2010/main" val="184805754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a:solidFill>
                  <a:schemeClr val="tx1"/>
                </a:solidFill>
                <a:effectLst/>
                <a:latin typeface="+mn-lt"/>
                <a:ea typeface="+mn-ea"/>
                <a:cs typeface="+mn-cs"/>
              </a:rPr>
              <a:t>This relief </a:t>
            </a:r>
            <a:r>
              <a:rPr lang="en-US" sz="1200" kern="1200" dirty="0">
                <a:solidFill>
                  <a:schemeClr val="tx1"/>
                </a:solidFill>
                <a:effectLst/>
                <a:latin typeface="+mn-lt"/>
                <a:ea typeface="+mn-ea"/>
                <a:cs typeface="+mn-cs"/>
              </a:rPr>
              <a:t>was photographed at the Getty Villa in southern California while on loan from the British Museum.</a:t>
            </a:r>
            <a:endParaRPr lang="en-US" dirty="0"/>
          </a:p>
          <a:p>
            <a:endParaRPr lang="en-US" dirty="0"/>
          </a:p>
          <a:p>
            <a:r>
              <a:rPr lang="en-US" dirty="0"/>
              <a:t>tb100919348</a:t>
            </a:r>
          </a:p>
        </p:txBody>
      </p:sp>
      <p:sp>
        <p:nvSpPr>
          <p:cNvPr id="4" name="Slide Number Placeholder 3"/>
          <p:cNvSpPr>
            <a:spLocks noGrp="1"/>
          </p:cNvSpPr>
          <p:nvPr>
            <p:ph type="sldNum" sz="quarter" idx="10"/>
          </p:nvPr>
        </p:nvSpPr>
        <p:spPr/>
        <p:txBody>
          <a:bodyPr/>
          <a:lstStyle/>
          <a:p>
            <a:fld id="{4E4946A3-FD68-4E77-9DEF-1E7536A4AD96}" type="slidenum">
              <a:rPr lang="en-US" smtClean="0"/>
              <a:t>148</a:t>
            </a:fld>
            <a:endParaRPr lang="en-US"/>
          </a:p>
        </p:txBody>
      </p:sp>
    </p:spTree>
    <p:extLst>
      <p:ext uri="{BB962C8B-B14F-4D97-AF65-F5344CB8AC3E}">
        <p14:creationId xmlns:p14="http://schemas.microsoft.com/office/powerpoint/2010/main" val="298899450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mj-lt"/>
              </a:rPr>
              <a:t>Omri</a:t>
            </a:r>
            <a:r>
              <a:rPr lang="en-US" dirty="0">
                <a:latin typeface="+mj-lt"/>
              </a:rPr>
              <a:t> was the first king of a new dynasty in Israel, ruling 885–874 BC. His reign began in the turmoil following the death of </a:t>
            </a:r>
            <a:r>
              <a:rPr lang="en-US" dirty="0" err="1">
                <a:latin typeface="+mj-lt"/>
              </a:rPr>
              <a:t>Zimri</a:t>
            </a:r>
            <a:r>
              <a:rPr lang="en-US" dirty="0">
                <a:latin typeface="+mj-lt"/>
              </a:rPr>
              <a:t>, a short-lived usurper. For about five years there was conflict between two men who claimed to be king, Omri and Tibni, with Omri eventually emerging as the sole king. He was followed on the throne by his son Ahab (r. 874–853 BC).</a:t>
            </a:r>
          </a:p>
          <a:p>
            <a:endParaRPr lang="en-US" dirty="0">
              <a:latin typeface="+mj-lt"/>
            </a:endParaRPr>
          </a:p>
          <a:p>
            <a:pPr rtl="0"/>
            <a:r>
              <a:rPr lang="en-US" dirty="0">
                <a:latin typeface="+mj-lt"/>
              </a:rPr>
              <a:t>“</a:t>
            </a:r>
            <a:r>
              <a:rPr lang="en-US" b="0" i="0" u="none" strike="noStrike" baseline="0" dirty="0">
                <a:solidFill>
                  <a:srgbClr val="000000"/>
                </a:solidFill>
                <a:latin typeface="+mj-lt"/>
                <a:cs typeface="Accordance" panose="00000400000000000000" pitchFamily="2" charset="-79"/>
              </a:rPr>
              <a:t>The meaning of ‘statutes of </a:t>
            </a:r>
            <a:r>
              <a:rPr lang="en-US" b="0" i="0" u="none" strike="noStrike" baseline="0" dirty="0" err="1">
                <a:solidFill>
                  <a:srgbClr val="000000"/>
                </a:solidFill>
                <a:latin typeface="+mj-lt"/>
                <a:cs typeface="Accordance" panose="00000400000000000000" pitchFamily="2" charset="-79"/>
              </a:rPr>
              <a:t>Omri</a:t>
            </a:r>
            <a:r>
              <a:rPr lang="en-US" b="0" i="0" u="none" strike="noStrike" baseline="0" dirty="0">
                <a:solidFill>
                  <a:srgbClr val="000000"/>
                </a:solidFill>
                <a:latin typeface="+mj-lt"/>
                <a:cs typeface="Accordance" panose="00000400000000000000" pitchFamily="2" charset="-79"/>
              </a:rPr>
              <a:t>’ is not clear from other biblical texts since </a:t>
            </a:r>
            <a:r>
              <a:rPr lang="en-US" b="0" i="0" u="none" strike="noStrike" baseline="0" dirty="0" err="1">
                <a:solidFill>
                  <a:srgbClr val="000000"/>
                </a:solidFill>
                <a:latin typeface="+mj-lt"/>
                <a:cs typeface="Accordance" panose="00000400000000000000" pitchFamily="2" charset="-79"/>
              </a:rPr>
              <a:t>Omri</a:t>
            </a:r>
            <a:r>
              <a:rPr lang="en-US" b="0" i="0" u="none" strike="noStrike" baseline="0" dirty="0">
                <a:solidFill>
                  <a:srgbClr val="000000"/>
                </a:solidFill>
                <a:latin typeface="+mj-lt"/>
                <a:cs typeface="Accordance" panose="00000400000000000000" pitchFamily="2" charset="-79"/>
              </a:rPr>
              <a:t> is passed over with almost no comment by the author of Kings. This lack of comment is in stark contrast to the portrayal of </a:t>
            </a:r>
            <a:r>
              <a:rPr lang="en-US" b="0" i="0" u="none" strike="noStrike" baseline="0" dirty="0" err="1">
                <a:solidFill>
                  <a:srgbClr val="000000"/>
                </a:solidFill>
                <a:latin typeface="+mj-lt"/>
                <a:cs typeface="Accordance" panose="00000400000000000000" pitchFamily="2" charset="-79"/>
              </a:rPr>
              <a:t>Omri</a:t>
            </a:r>
            <a:r>
              <a:rPr lang="en-US" b="0" i="0" u="none" strike="noStrike" baseline="0" dirty="0">
                <a:solidFill>
                  <a:srgbClr val="000000"/>
                </a:solidFill>
                <a:latin typeface="+mj-lt"/>
                <a:cs typeface="Accordance" panose="00000400000000000000" pitchFamily="2" charset="-79"/>
              </a:rPr>
              <a:t> in ninth century inscriptions. In the Mesha stela, </a:t>
            </a:r>
            <a:r>
              <a:rPr lang="en-US" b="0" i="0" u="none" strike="noStrike" baseline="0" dirty="0" err="1">
                <a:solidFill>
                  <a:srgbClr val="000000"/>
                </a:solidFill>
                <a:latin typeface="+mj-lt"/>
                <a:cs typeface="Accordance" panose="00000400000000000000" pitchFamily="2" charset="-79"/>
              </a:rPr>
              <a:t>Omri’s</a:t>
            </a:r>
            <a:r>
              <a:rPr lang="en-US" b="0" i="0" u="none" strike="noStrike" baseline="0" dirty="0">
                <a:solidFill>
                  <a:srgbClr val="000000"/>
                </a:solidFill>
                <a:latin typeface="+mj-lt"/>
                <a:cs typeface="Accordance" panose="00000400000000000000" pitchFamily="2" charset="-79"/>
              </a:rPr>
              <a:t> rule over Moab is unchallenged by even the rebellious Moabite king, and in the Black Obelisk of Shalmaneser III, </a:t>
            </a:r>
            <a:r>
              <a:rPr lang="en-US" b="0" i="0" u="none" strike="noStrike" baseline="0" dirty="0" err="1">
                <a:solidFill>
                  <a:srgbClr val="000000"/>
                </a:solidFill>
                <a:latin typeface="+mj-lt"/>
                <a:cs typeface="Accordance" panose="00000400000000000000" pitchFamily="2" charset="-79"/>
              </a:rPr>
              <a:t>Omri’s</a:t>
            </a:r>
            <a:r>
              <a:rPr lang="en-US" b="0" i="0" u="none" strike="noStrike" baseline="0" dirty="0">
                <a:solidFill>
                  <a:srgbClr val="000000"/>
                </a:solidFill>
                <a:latin typeface="+mj-lt"/>
                <a:cs typeface="Accordance" panose="00000400000000000000" pitchFamily="2" charset="-79"/>
              </a:rPr>
              <a:t> name is as famous in the northern kingdom of Israel as David’s was in the southern kingdom of Judah” (Master 2009: 142).</a:t>
            </a:r>
            <a:endParaRPr lang="en-US" dirty="0">
              <a:latin typeface="+mj-lt"/>
            </a:endParaRPr>
          </a:p>
          <a:p>
            <a:endParaRPr lang="en-US"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The details of this chart are best viewed at a higher zoom level. </a:t>
            </a:r>
            <a:r>
              <a:rPr lang="en-US" b="0" baseline="0" dirty="0">
                <a:latin typeface="+mj-lt"/>
              </a:rPr>
              <a:t>This chart comes from </a:t>
            </a:r>
            <a:r>
              <a:rPr lang="en-US" b="0" i="1" baseline="0" dirty="0">
                <a:latin typeface="+mj-lt"/>
              </a:rPr>
              <a:t>The Regnal Chronology of the Kings of Judah and Israel: An Illustrated Guide</a:t>
            </a:r>
            <a:r>
              <a:rPr lang="en-US" b="0" baseline="0" dirty="0">
                <a:latin typeface="+mj-lt"/>
              </a:rPr>
              <a:t>, by Chris </a:t>
            </a:r>
            <a:r>
              <a:rPr lang="en-US" b="0" baseline="0" dirty="0" err="1">
                <a:latin typeface="+mj-lt"/>
              </a:rPr>
              <a:t>McKinny</a:t>
            </a:r>
            <a:r>
              <a:rPr lang="en-US" b="0" baseline="0" dirty="0">
                <a:latin typeface="+mj-lt"/>
              </a:rPr>
              <a:t>, available from BiblePlaces.com.</a:t>
            </a:r>
            <a:r>
              <a:rPr lang="en-US" baseline="0" dirty="0">
                <a:latin typeface="+mj-lt"/>
              </a:rPr>
              <a:t> </a:t>
            </a:r>
          </a:p>
          <a:p>
            <a:endParaRPr lang="en-US" dirty="0">
              <a:latin typeface="+mj-lt"/>
            </a:endParaRPr>
          </a:p>
          <a:p>
            <a:r>
              <a:rPr lang="en-US" b="1" baseline="0" dirty="0">
                <a:latin typeface="+mj-lt"/>
              </a:rPr>
              <a:t>Reference:</a:t>
            </a:r>
          </a:p>
          <a:p>
            <a:r>
              <a:rPr lang="en-US" dirty="0">
                <a:effectLst/>
                <a:latin typeface="+mj-lt"/>
              </a:rPr>
              <a:t>Master, Daniel M.</a:t>
            </a:r>
          </a:p>
          <a:p>
            <a:pPr marL="685800" indent="-457200">
              <a:tabLst>
                <a:tab pos="685800" algn="l"/>
              </a:tabLst>
            </a:pPr>
            <a:r>
              <a:rPr lang="en-US" dirty="0">
                <a:latin typeface="+mj-lt"/>
              </a:rPr>
              <a:t>2009	Micah. Pp. 120–47 in </a:t>
            </a:r>
            <a:r>
              <a:rPr lang="en-US" i="1" dirty="0">
                <a:latin typeface="+mj-lt"/>
              </a:rPr>
              <a:t>Zondervan Illustrated Bible Background Commentary</a:t>
            </a:r>
            <a:r>
              <a:rPr lang="en-US" dirty="0">
                <a:latin typeface="+mj-lt"/>
              </a:rPr>
              <a:t>, vol. 5, ed. John Walton. Grand Rapids: Zondervan.</a:t>
            </a:r>
          </a:p>
          <a:p>
            <a:endParaRPr lang="en-US"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149</a:t>
            </a:fld>
            <a:endParaRPr lang="en-US"/>
          </a:p>
        </p:txBody>
      </p:sp>
    </p:spTree>
    <p:extLst>
      <p:ext uri="{BB962C8B-B14F-4D97-AF65-F5344CB8AC3E}">
        <p14:creationId xmlns:p14="http://schemas.microsoft.com/office/powerpoint/2010/main" val="2084612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in Egypt, the Israelites lived in Goshen, a region in the eastern part of the Nile Delta.</a:t>
            </a:r>
          </a:p>
          <a:p>
            <a:endParaRPr lang="en-US" dirty="0"/>
          </a:p>
          <a:p>
            <a:r>
              <a:rPr lang="en-US" dirty="0"/>
              <a:t>tb010605710</a:t>
            </a:r>
          </a:p>
        </p:txBody>
      </p:sp>
      <p:sp>
        <p:nvSpPr>
          <p:cNvPr id="4" name="Slide Number Placeholder 3"/>
          <p:cNvSpPr>
            <a:spLocks noGrp="1"/>
          </p:cNvSpPr>
          <p:nvPr>
            <p:ph type="sldNum" sz="quarter" idx="10"/>
          </p:nvPr>
        </p:nvSpPr>
        <p:spPr/>
        <p:txBody>
          <a:bodyPr/>
          <a:lstStyle/>
          <a:p>
            <a:fld id="{4E4946A3-FD68-4E77-9DEF-1E7536A4AD96}" type="slidenum">
              <a:rPr lang="en-US" smtClean="0"/>
              <a:t>15</a:t>
            </a:fld>
            <a:endParaRPr lang="en-US"/>
          </a:p>
        </p:txBody>
      </p:sp>
    </p:spTree>
    <p:extLst>
      <p:ext uri="{BB962C8B-B14F-4D97-AF65-F5344CB8AC3E}">
        <p14:creationId xmlns:p14="http://schemas.microsoft.com/office/powerpoint/2010/main" val="141790518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Omri is known from a number of contemporary inscriptions. One of them, written about a generation after his time, is the Mesha Stele (or Moabite Stone). The Mesha Stele records the activities of King Mesha of Moab in the late 9th century BC. Omri is mentioned on the inscription twice as the king of Israel who had been the initial aggressor in taking land from the Moabite king Mesha. This inscription was photographed at the </a:t>
            </a:r>
            <a:r>
              <a:rPr lang="en-US" b="0" dirty="0"/>
              <a:t>Louvre Museum. The next slide is</a:t>
            </a:r>
            <a:r>
              <a:rPr lang="en-US" b="0" baseline="0" dirty="0"/>
              <a:t> a </a:t>
            </a:r>
            <a:r>
              <a:rPr lang="en-US" b="0" baseline="0" dirty="0" err="1"/>
              <a:t>closeup</a:t>
            </a:r>
            <a:r>
              <a:rPr lang="en-US" b="0" baseline="0" dirty="0"/>
              <a:t> of the upper portion of this inscription, highlighting the appearances of Omri’s name.</a:t>
            </a:r>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dirty="0"/>
              <a:t>tb0927195017</a:t>
            </a:r>
          </a:p>
        </p:txBody>
      </p:sp>
      <p:sp>
        <p:nvSpPr>
          <p:cNvPr id="4" name="Slide Number Placeholder 3"/>
          <p:cNvSpPr>
            <a:spLocks noGrp="1"/>
          </p:cNvSpPr>
          <p:nvPr>
            <p:ph type="sldNum" sz="quarter" idx="10"/>
          </p:nvPr>
        </p:nvSpPr>
        <p:spPr/>
        <p:txBody>
          <a:bodyPr/>
          <a:lstStyle/>
          <a:p>
            <a:fld id="{4E4946A3-FD68-4E77-9DEF-1E7536A4AD96}" type="slidenum">
              <a:rPr lang="en-US" smtClean="0"/>
              <a:t>150</a:t>
            </a:fld>
            <a:endParaRPr lang="en-US"/>
          </a:p>
        </p:txBody>
      </p:sp>
    </p:spTree>
    <p:extLst>
      <p:ext uri="{BB962C8B-B14F-4D97-AF65-F5344CB8AC3E}">
        <p14:creationId xmlns:p14="http://schemas.microsoft.com/office/powerpoint/2010/main" val="9568649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Omri is</a:t>
            </a:r>
            <a:r>
              <a:rPr lang="en-US" b="0" baseline="0" dirty="0"/>
              <a:t> referred to twice on this inscription. The first time his name (Heb. </a:t>
            </a:r>
            <a:r>
              <a:rPr lang="he-IL" b="0" baseline="0" dirty="0">
                <a:latin typeface="SBL Hebrew" panose="02000000000000000000" pitchFamily="2" charset="-79"/>
                <a:cs typeface="SBL Hebrew" panose="02000000000000000000" pitchFamily="2" charset="-79"/>
              </a:rPr>
              <a:t>עמרי</a:t>
            </a:r>
            <a:r>
              <a:rPr lang="en-US" b="0" baseline="0" dirty="0"/>
              <a:t>) appears at the end of line 4 (reading right to left); the last letter of his name appears at the beginning of line 5, followed by the title “king of Israel” (Heb. </a:t>
            </a:r>
            <a:r>
              <a:rPr lang="he-IL" b="0" baseline="0" dirty="0">
                <a:latin typeface="SBL Hebrew" panose="02000000000000000000" pitchFamily="2" charset="-79"/>
                <a:cs typeface="SBL Hebrew" panose="02000000000000000000" pitchFamily="2" charset="-79"/>
              </a:rPr>
              <a:t>מלך</a:t>
            </a:r>
            <a:r>
              <a:rPr lang="he-IL" b="0" baseline="0" dirty="0"/>
              <a:t> </a:t>
            </a:r>
            <a:r>
              <a:rPr lang="he-IL" b="0" baseline="0" dirty="0">
                <a:latin typeface="SBL Hebrew" panose="02000000000000000000" pitchFamily="2" charset="-79"/>
                <a:cs typeface="SBL Hebrew" panose="02000000000000000000" pitchFamily="2" charset="-79"/>
              </a:rPr>
              <a:t>ישראל</a:t>
            </a:r>
            <a:r>
              <a:rPr lang="en-US" b="0" baseline="0" dirty="0"/>
              <a:t>). His name appears again toward the end of line 7. It is important to know that although parts of this inscription are reconstructed, the reading is certain. </a:t>
            </a:r>
            <a:r>
              <a:rPr lang="en-US" dirty="0"/>
              <a:t>The stone was discovered intact by Frederick Klein in 1868. It was subsequently broken up by local Bedouin, but</a:t>
            </a:r>
            <a:r>
              <a:rPr lang="en-US" baseline="0" dirty="0"/>
              <a:t> not before a squeeze had been obtained that allowed it to eventually be reconstructed accurately, with the missing letters.</a:t>
            </a:r>
            <a:r>
              <a:rPr lang="en-US" dirty="0"/>
              <a:t> </a:t>
            </a:r>
            <a:endParaRPr lang="en-US" b="0"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t>The text of these lines is as follows: “I (am) Mesha, son of Chemosh-[. . .], king of Moab, the </a:t>
            </a:r>
            <a:r>
              <a:rPr lang="en-US" b="0" baseline="0" dirty="0" err="1"/>
              <a:t>Dibonite</a:t>
            </a:r>
            <a:r>
              <a:rPr lang="en-US" b="0" baseline="0" dirty="0"/>
              <a:t>—my father (had) reigned over Moab thirty years, and I reigned after my father,—(who) made this high place for Chemosh in </a:t>
            </a:r>
            <a:r>
              <a:rPr lang="en-US" b="0" baseline="0" dirty="0" err="1"/>
              <a:t>Qarhoh</a:t>
            </a:r>
            <a:r>
              <a:rPr lang="en-US" b="0" baseline="0" dirty="0"/>
              <a:t> [. . .] because he saved me from all the kings and caused me to triumph over all my adversaries. As for </a:t>
            </a:r>
            <a:r>
              <a:rPr lang="en-US" b="1" baseline="0" dirty="0"/>
              <a:t>Omri, king of Israel</a:t>
            </a:r>
            <a:r>
              <a:rPr lang="en-US" b="0" baseline="0" dirty="0"/>
              <a:t>, he humbled Moab many years (lit. days), for </a:t>
            </a:r>
            <a:r>
              <a:rPr lang="en-US" b="0" baseline="0" dirty="0" err="1"/>
              <a:t>Chemos</a:t>
            </a:r>
            <a:r>
              <a:rPr lang="en-US" b="0" baseline="0" dirty="0"/>
              <a:t> was angry at his land. And his son followed him and he also said, ‘I will humble Moab.’ In my time he spoke (thus), but I have triumphed over him and over his house, while Israel hath perished forever! (Now) </a:t>
            </a:r>
            <a:r>
              <a:rPr lang="en-US" b="1" baseline="0" dirty="0"/>
              <a:t>Omri</a:t>
            </a:r>
            <a:r>
              <a:rPr lang="en-US" b="0" baseline="0" dirty="0"/>
              <a:t> had occupied the land of Medeba, and (Israel) had dwelt there in his time and half the time of his son (Ahab), forty years, but Chemosh dwelt there in my time” (Pritchard 1969: 320).</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t>This inscription was photographed at the </a:t>
            </a:r>
            <a:r>
              <a:rPr lang="en-US" b="0" dirty="0"/>
              <a:t>Louvre Museum. The next slide includes labels.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Reference: </a:t>
            </a:r>
          </a:p>
          <a:p>
            <a:pPr marL="685800" indent="-685800" eaLnBrk="1" hangingPunct="1">
              <a:tabLst>
                <a:tab pos="228600" algn="l"/>
              </a:tabLst>
            </a:pPr>
            <a:r>
              <a:rPr lang="en-US" sz="1200" dirty="0">
                <a:solidFill>
                  <a:srgbClr val="000000"/>
                </a:solidFill>
                <a:ea typeface="ＭＳ Ｐゴシック" pitchFamily="34" charset="-128"/>
                <a:cs typeface="Times New Roman" pitchFamily="18" charset="0"/>
              </a:rPr>
              <a:t>Pritchard, James B., ed.</a:t>
            </a:r>
          </a:p>
          <a:p>
            <a:pPr marL="685800" indent="-457200" eaLnBrk="1" hangingPunct="1">
              <a:tabLst>
                <a:tab pos="685800" algn="l"/>
              </a:tabLst>
            </a:pPr>
            <a:r>
              <a:rPr lang="en-US" sz="1200" dirty="0">
                <a:solidFill>
                  <a:srgbClr val="000000"/>
                </a:solidFill>
                <a:ea typeface="ＭＳ Ｐゴシック" pitchFamily="34" charset="-128"/>
                <a:cs typeface="Times New Roman" pitchFamily="18" charset="0"/>
              </a:rPr>
              <a:t>1969	</a:t>
            </a:r>
            <a:r>
              <a:rPr lang="en-US" sz="1200" i="1" dirty="0">
                <a:solidFill>
                  <a:srgbClr val="000000"/>
                </a:solidFill>
                <a:ea typeface="ＭＳ Ｐゴシック" pitchFamily="34" charset="-128"/>
                <a:cs typeface="Times New Roman" pitchFamily="18" charset="0"/>
              </a:rPr>
              <a:t>Ancient Near Eastern Texts Relating to the Old Testament</a:t>
            </a:r>
            <a:r>
              <a:rPr lang="en-US" dirty="0">
                <a:solidFill>
                  <a:srgbClr val="000000"/>
                </a:solidFill>
                <a:ea typeface="ＭＳ Ｐゴシック" pitchFamily="34" charset="-128"/>
                <a:cs typeface="Times New Roman" pitchFamily="18" charset="0"/>
              </a:rPr>
              <a:t>.</a:t>
            </a:r>
            <a:r>
              <a:rPr lang="en-US" sz="1200" dirty="0">
                <a:solidFill>
                  <a:srgbClr val="000000"/>
                </a:solidFill>
                <a:ea typeface="ＭＳ Ｐゴシック" pitchFamily="34" charset="-128"/>
                <a:cs typeface="Times New Roman" pitchFamily="18" charset="0"/>
              </a:rPr>
              <a:t> 3rd edition with supplement. Princeton: Princeton University Press.</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dirty="0"/>
              <a:t>tb060408127</a:t>
            </a:r>
          </a:p>
        </p:txBody>
      </p:sp>
      <p:sp>
        <p:nvSpPr>
          <p:cNvPr id="4" name="Slide Number Placeholder 3"/>
          <p:cNvSpPr>
            <a:spLocks noGrp="1"/>
          </p:cNvSpPr>
          <p:nvPr>
            <p:ph type="sldNum" sz="quarter" idx="10"/>
          </p:nvPr>
        </p:nvSpPr>
        <p:spPr/>
        <p:txBody>
          <a:bodyPr/>
          <a:lstStyle/>
          <a:p>
            <a:fld id="{4E4946A3-FD68-4E77-9DEF-1E7536A4AD96}" type="slidenum">
              <a:rPr lang="en-US" smtClean="0"/>
              <a:t>151</a:t>
            </a:fld>
            <a:endParaRPr lang="en-US" dirty="0"/>
          </a:p>
        </p:txBody>
      </p:sp>
    </p:spTree>
    <p:extLst>
      <p:ext uri="{BB962C8B-B14F-4D97-AF65-F5344CB8AC3E}">
        <p14:creationId xmlns:p14="http://schemas.microsoft.com/office/powerpoint/2010/main" val="95686490"/>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Omri is</a:t>
            </a:r>
            <a:r>
              <a:rPr lang="en-US" b="0" baseline="0" dirty="0"/>
              <a:t> referred to twice on this inscription. The first time his name (Heb. </a:t>
            </a:r>
            <a:r>
              <a:rPr lang="he-IL" b="0" baseline="0" dirty="0">
                <a:latin typeface="SBL Hebrew" panose="02000000000000000000" pitchFamily="2" charset="-79"/>
                <a:cs typeface="SBL Hebrew" panose="02000000000000000000" pitchFamily="2" charset="-79"/>
              </a:rPr>
              <a:t>עמרי</a:t>
            </a:r>
            <a:r>
              <a:rPr lang="en-US" b="0" baseline="0" dirty="0"/>
              <a:t>) appears at the end of line 4 (reading right to left); the last letter of his name appears at the beginning of line 5, followed by the title “king of Israel” (Heb. </a:t>
            </a:r>
            <a:r>
              <a:rPr lang="he-IL" b="0" baseline="0" dirty="0">
                <a:latin typeface="SBL Hebrew" panose="02000000000000000000" pitchFamily="2" charset="-79"/>
                <a:cs typeface="SBL Hebrew" panose="02000000000000000000" pitchFamily="2" charset="-79"/>
              </a:rPr>
              <a:t>מלך</a:t>
            </a:r>
            <a:r>
              <a:rPr lang="he-IL" b="0" baseline="0" dirty="0"/>
              <a:t> </a:t>
            </a:r>
            <a:r>
              <a:rPr lang="he-IL" b="0" baseline="0" dirty="0">
                <a:latin typeface="SBL Hebrew" panose="02000000000000000000" pitchFamily="2" charset="-79"/>
                <a:cs typeface="SBL Hebrew" panose="02000000000000000000" pitchFamily="2" charset="-79"/>
              </a:rPr>
              <a:t>ישראל</a:t>
            </a:r>
            <a:r>
              <a:rPr lang="en-US" b="0" baseline="0" dirty="0"/>
              <a:t>). His name appears again toward the end of line 7. It is important to know that although parts of this inscription are reconstructed, the reading is certain. </a:t>
            </a:r>
            <a:r>
              <a:rPr lang="en-US" dirty="0"/>
              <a:t>The stone was discovered intact by Frederick Klein in 1868. It was subsequently broken up by local Bedouin, but</a:t>
            </a:r>
            <a:r>
              <a:rPr lang="en-US" baseline="0" dirty="0"/>
              <a:t> not before a squeeze had been obtained that allowed it to eventually be reconstructed accurately, with the missing letters.</a:t>
            </a:r>
            <a:r>
              <a:rPr lang="en-US" dirty="0"/>
              <a:t> </a:t>
            </a:r>
            <a:endParaRPr lang="en-US" b="0"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t>The text of these lines is as follows: “I (am) Mesha, son of Chemosh-[. . .], king of Moab, the </a:t>
            </a:r>
            <a:r>
              <a:rPr lang="en-US" b="0" baseline="0" dirty="0" err="1"/>
              <a:t>Dibonite</a:t>
            </a:r>
            <a:r>
              <a:rPr lang="en-US" b="0" baseline="0" dirty="0"/>
              <a:t>—my father (had) reigned over Moab thirty years, and I reigned after my father,—(who) made this high place for Chemosh in </a:t>
            </a:r>
            <a:r>
              <a:rPr lang="en-US" b="0" baseline="0" dirty="0" err="1"/>
              <a:t>Qarhoh</a:t>
            </a:r>
            <a:r>
              <a:rPr lang="en-US" b="0" baseline="0" dirty="0"/>
              <a:t> [. . .] because he saved me from all the kings and caused me to triumph over all my adversaries. As for </a:t>
            </a:r>
            <a:r>
              <a:rPr lang="en-US" b="1" baseline="0" dirty="0"/>
              <a:t>Omri, king of Israel</a:t>
            </a:r>
            <a:r>
              <a:rPr lang="en-US" b="0" baseline="0" dirty="0"/>
              <a:t>, he humbled Moab many years (lit. days), for </a:t>
            </a:r>
            <a:r>
              <a:rPr lang="en-US" b="0" baseline="0" dirty="0" err="1"/>
              <a:t>Chemos</a:t>
            </a:r>
            <a:r>
              <a:rPr lang="en-US" b="0" baseline="0" dirty="0"/>
              <a:t> was angry at his land. And his son followed him and he also said, ‘I will humble Moab.’ In my time he spoke (thus), but I have triumphed over him and over his house, while Israel hath perished forever! (Now) </a:t>
            </a:r>
            <a:r>
              <a:rPr lang="en-US" b="1" baseline="0" dirty="0"/>
              <a:t>Omri</a:t>
            </a:r>
            <a:r>
              <a:rPr lang="en-US" b="0" baseline="0" dirty="0"/>
              <a:t> had occupied the land of Medeba, and (Israel) had dwelt there in his time and half the time of his son (Ahab), forty years, but Chemosh dwelt there in my time” (Pritchard 1969: 320).</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t>This inscription was photographed at the </a:t>
            </a:r>
            <a:r>
              <a:rPr lang="en-US" b="0" dirty="0"/>
              <a:t>Louvre Museum. The name of Omri (Heb. </a:t>
            </a:r>
            <a:r>
              <a:rPr lang="he-IL" b="0" dirty="0"/>
              <a:t>עמרי</a:t>
            </a:r>
            <a:r>
              <a:rPr lang="en-US" b="0" dirty="0"/>
              <a:t>) appears highlighted here in orange,</a:t>
            </a:r>
            <a:r>
              <a:rPr lang="en-US" b="0" baseline="0" dirty="0"/>
              <a:t> “king” (Heb. </a:t>
            </a:r>
            <a:r>
              <a:rPr lang="he-IL" b="0" baseline="0" dirty="0"/>
              <a:t>מלך</a:t>
            </a:r>
            <a:r>
              <a:rPr lang="en-US" b="0" baseline="0" dirty="0"/>
              <a:t>) is highlighted in white, and “Israel” (Heb. </a:t>
            </a:r>
            <a:r>
              <a:rPr lang="he-IL" b="0" baseline="0" dirty="0">
                <a:latin typeface="SBL Hebrew" panose="02000000000000000000" pitchFamily="2" charset="-79"/>
                <a:cs typeface="SBL Hebrew" panose="02000000000000000000" pitchFamily="2" charset="-79"/>
              </a:rPr>
              <a:t>ישראל</a:t>
            </a:r>
            <a:r>
              <a:rPr lang="en-US" b="0" baseline="0" dirty="0"/>
              <a:t>) is highlighted in green</a:t>
            </a:r>
            <a:r>
              <a:rPr lang="en-US" b="0"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Reference: </a:t>
            </a:r>
          </a:p>
          <a:p>
            <a:pPr marL="685800" indent="-685800" eaLnBrk="1" hangingPunct="1">
              <a:tabLst>
                <a:tab pos="228600" algn="l"/>
              </a:tabLst>
            </a:pPr>
            <a:r>
              <a:rPr lang="en-US" sz="1200" dirty="0">
                <a:solidFill>
                  <a:srgbClr val="000000"/>
                </a:solidFill>
                <a:ea typeface="ＭＳ Ｐゴシック" pitchFamily="34" charset="-128"/>
                <a:cs typeface="Times New Roman" pitchFamily="18" charset="0"/>
              </a:rPr>
              <a:t>Pritchard, James B., ed.</a:t>
            </a:r>
          </a:p>
          <a:p>
            <a:pPr marL="685800" indent="-457200" eaLnBrk="1" hangingPunct="1">
              <a:tabLst>
                <a:tab pos="685800" algn="l"/>
              </a:tabLst>
            </a:pPr>
            <a:r>
              <a:rPr lang="en-US" sz="1200" dirty="0">
                <a:solidFill>
                  <a:srgbClr val="000000"/>
                </a:solidFill>
                <a:ea typeface="ＭＳ Ｐゴシック" pitchFamily="34" charset="-128"/>
                <a:cs typeface="Times New Roman" pitchFamily="18" charset="0"/>
              </a:rPr>
              <a:t>1969	</a:t>
            </a:r>
            <a:r>
              <a:rPr lang="en-US" sz="1200" i="1" dirty="0">
                <a:solidFill>
                  <a:srgbClr val="000000"/>
                </a:solidFill>
                <a:ea typeface="ＭＳ Ｐゴシック" pitchFamily="34" charset="-128"/>
                <a:cs typeface="Times New Roman" pitchFamily="18" charset="0"/>
              </a:rPr>
              <a:t>Ancient Near Eastern Texts Relating to the Old Testament</a:t>
            </a:r>
            <a:r>
              <a:rPr lang="en-US" dirty="0">
                <a:solidFill>
                  <a:srgbClr val="000000"/>
                </a:solidFill>
                <a:ea typeface="ＭＳ Ｐゴシック" pitchFamily="34" charset="-128"/>
                <a:cs typeface="Times New Roman" pitchFamily="18" charset="0"/>
              </a:rPr>
              <a:t>. </a:t>
            </a:r>
            <a:r>
              <a:rPr lang="en-US" sz="1200" dirty="0">
                <a:solidFill>
                  <a:srgbClr val="000000"/>
                </a:solidFill>
                <a:ea typeface="ＭＳ Ｐゴシック" pitchFamily="34" charset="-128"/>
                <a:cs typeface="Times New Roman" pitchFamily="18" charset="0"/>
              </a:rPr>
              <a:t>3rd edition with supplement. Princeton: Princeton University Press.</a:t>
            </a: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dirty="0"/>
              <a:t>tb060408127</a:t>
            </a:r>
          </a:p>
        </p:txBody>
      </p:sp>
      <p:sp>
        <p:nvSpPr>
          <p:cNvPr id="4" name="Slide Number Placeholder 3"/>
          <p:cNvSpPr>
            <a:spLocks noGrp="1"/>
          </p:cNvSpPr>
          <p:nvPr>
            <p:ph type="sldNum" sz="quarter" idx="10"/>
          </p:nvPr>
        </p:nvSpPr>
        <p:spPr/>
        <p:txBody>
          <a:bodyPr/>
          <a:lstStyle/>
          <a:p>
            <a:fld id="{4E4946A3-FD68-4E77-9DEF-1E7536A4AD96}" type="slidenum">
              <a:rPr lang="en-US" smtClean="0"/>
              <a:t>152</a:t>
            </a:fld>
            <a:endParaRPr lang="en-US"/>
          </a:p>
        </p:txBody>
      </p:sp>
    </p:spTree>
    <p:extLst>
      <p:ext uri="{BB962C8B-B14F-4D97-AF65-F5344CB8AC3E}">
        <p14:creationId xmlns:p14="http://schemas.microsoft.com/office/powerpoint/2010/main" val="95686490"/>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Omri also appears by name on the so-called “Black Obelisk” of the Assyrian king Shalmaneser III (r. 858–824 BC).</a:t>
            </a:r>
            <a:r>
              <a:rPr lang="en-US" baseline="0" dirty="0"/>
              <a:t> </a:t>
            </a:r>
            <a:r>
              <a:rPr lang="en-US" dirty="0"/>
              <a:t>The</a:t>
            </a:r>
            <a:r>
              <a:rPr lang="en-US" baseline="0" dirty="0"/>
              <a:t> Black Obelisk depicts various people groups who were subjugated by Shalmaneser; among them was “Jehu the son of Omri.” See the next slide for a close-up of the relevant section. Jehu was not actually a descendant of Ahab; he killed Ahab’s grandson </a:t>
            </a:r>
            <a:r>
              <a:rPr lang="en-US" baseline="0" dirty="0" err="1"/>
              <a:t>Joram</a:t>
            </a:r>
            <a:r>
              <a:rPr lang="en-US" baseline="0" dirty="0"/>
              <a:t> and took his throne (2 Kgs 9:24). However, the fact that he is referred to by Shalmaneser III as a “son of </a:t>
            </a:r>
            <a:r>
              <a:rPr lang="en-US" baseline="0" dirty="0" err="1"/>
              <a:t>Omri</a:t>
            </a:r>
            <a:r>
              <a:rPr lang="en-US" baseline="0" dirty="0"/>
              <a:t>” is an indication of how well known the </a:t>
            </a:r>
            <a:r>
              <a:rPr lang="en-US" baseline="0" dirty="0" err="1"/>
              <a:t>Omride</a:t>
            </a:r>
            <a:r>
              <a:rPr lang="en-US" baseline="0" dirty="0"/>
              <a:t> dynasty had become. This obelisk was photographed at the </a:t>
            </a:r>
            <a:r>
              <a:rPr lang="en-US" dirty="0"/>
              <a:t>British Museum.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tb112004826c</a:t>
            </a:r>
          </a:p>
        </p:txBody>
      </p:sp>
      <p:sp>
        <p:nvSpPr>
          <p:cNvPr id="4" name="Slide Number Placeholder 3"/>
          <p:cNvSpPr>
            <a:spLocks noGrp="1"/>
          </p:cNvSpPr>
          <p:nvPr>
            <p:ph type="sldNum" sz="quarter" idx="10"/>
          </p:nvPr>
        </p:nvSpPr>
        <p:spPr/>
        <p:txBody>
          <a:bodyPr/>
          <a:lstStyle/>
          <a:p>
            <a:fld id="{4E4946A3-FD68-4E77-9DEF-1E7536A4AD96}" type="slidenum">
              <a:rPr lang="en-US" smtClean="0"/>
              <a:t>153</a:t>
            </a:fld>
            <a:endParaRPr lang="en-US"/>
          </a:p>
        </p:txBody>
      </p:sp>
    </p:spTree>
    <p:extLst>
      <p:ext uri="{BB962C8B-B14F-4D97-AF65-F5344CB8AC3E}">
        <p14:creationId xmlns:p14="http://schemas.microsoft.com/office/powerpoint/2010/main" val="307202450"/>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section of the Black Obelisk depicts Jehu the king of Israel (r. 841–814 BC) bowing before Shalmaneser III. The inscription above this section identifies him as “Jehu, the son of Omri.” Such a designation might seem odd at first, since Jehu was not even of the same blood-line as Omri. However, the Assyrians often referred to Israel as the “land of Omri,” and identifying Jehu as the “son of Omri” makes sense in that context. </a:t>
            </a:r>
            <a:r>
              <a:rPr lang="en-US" dirty="0">
                <a:latin typeface="Calibri"/>
              </a:rPr>
              <a:t>This obelisk was photographed</a:t>
            </a:r>
            <a:r>
              <a:rPr lang="en-US" baseline="0" dirty="0">
                <a:latin typeface="Calibri"/>
              </a:rPr>
              <a:t> at the </a:t>
            </a:r>
            <a:r>
              <a:rPr lang="en-US" dirty="0">
                <a:latin typeface="+mn-lt"/>
              </a:rPr>
              <a:t>British Museum. The next slide includes labels.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tb112004817</a:t>
            </a:r>
          </a:p>
        </p:txBody>
      </p:sp>
      <p:sp>
        <p:nvSpPr>
          <p:cNvPr id="4" name="Slide Number Placeholder 3"/>
          <p:cNvSpPr>
            <a:spLocks noGrp="1"/>
          </p:cNvSpPr>
          <p:nvPr>
            <p:ph type="sldNum" sz="quarter" idx="10"/>
          </p:nvPr>
        </p:nvSpPr>
        <p:spPr/>
        <p:txBody>
          <a:bodyPr/>
          <a:lstStyle/>
          <a:p>
            <a:fld id="{4E4946A3-FD68-4E77-9DEF-1E7536A4AD96}" type="slidenum">
              <a:rPr lang="en-US" smtClean="0"/>
              <a:t>154</a:t>
            </a:fld>
            <a:endParaRPr lang="en-US"/>
          </a:p>
        </p:txBody>
      </p:sp>
    </p:spTree>
    <p:extLst>
      <p:ext uri="{BB962C8B-B14F-4D97-AF65-F5344CB8AC3E}">
        <p14:creationId xmlns:p14="http://schemas.microsoft.com/office/powerpoint/2010/main" val="307202450"/>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section of the Black Obelisk depicts Jehu the king of Israel (r. 841–814 BC) bowing before Shalmaneser III. The inscription above this section identifies him as “Jehu, the son of Omri.” Such a designation might seem odd at first, since Jehu was not even of the same blood-line as Omri. However, the Assyrians often referred to Israel as the “land of Omri,” and identifying Jehu as the “son of Omri” makes sense in that context. </a:t>
            </a:r>
            <a:r>
              <a:rPr lang="en-US" dirty="0">
                <a:latin typeface="Calibri"/>
              </a:rPr>
              <a:t>This obelisk was photographed</a:t>
            </a:r>
            <a:r>
              <a:rPr lang="en-US" baseline="0" dirty="0">
                <a:latin typeface="Calibri"/>
              </a:rPr>
              <a:t> at the </a:t>
            </a:r>
            <a:r>
              <a:rPr lang="en-US" dirty="0">
                <a:latin typeface="+mn-lt"/>
              </a:rPr>
              <a:t>British Museum.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tb112004817</a:t>
            </a:r>
          </a:p>
        </p:txBody>
      </p:sp>
      <p:sp>
        <p:nvSpPr>
          <p:cNvPr id="4" name="Slide Number Placeholder 3"/>
          <p:cNvSpPr>
            <a:spLocks noGrp="1"/>
          </p:cNvSpPr>
          <p:nvPr>
            <p:ph type="sldNum" sz="quarter" idx="10"/>
          </p:nvPr>
        </p:nvSpPr>
        <p:spPr/>
        <p:txBody>
          <a:bodyPr/>
          <a:lstStyle/>
          <a:p>
            <a:fld id="{4E4946A3-FD68-4E77-9DEF-1E7536A4AD96}" type="slidenum">
              <a:rPr lang="en-US" smtClean="0"/>
              <a:t>155</a:t>
            </a:fld>
            <a:endParaRPr lang="en-US"/>
          </a:p>
        </p:txBody>
      </p:sp>
    </p:spTree>
    <p:extLst>
      <p:ext uri="{BB962C8B-B14F-4D97-AF65-F5344CB8AC3E}">
        <p14:creationId xmlns:p14="http://schemas.microsoft.com/office/powerpoint/2010/main" val="307202450"/>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Ahab is also known from contemporary inscriptions, including the </a:t>
            </a:r>
            <a:r>
              <a:rPr lang="en-US" dirty="0" err="1">
                <a:latin typeface="+mj-lt"/>
              </a:rPr>
              <a:t>Kurkh</a:t>
            </a:r>
            <a:r>
              <a:rPr lang="en-US" dirty="0">
                <a:latin typeface="+mj-lt"/>
              </a:rPr>
              <a:t> Stele, shown here. This stele boasts of many battles won by Shalmaneser III, and in his description of the foes he claims to have defeated at </a:t>
            </a:r>
            <a:r>
              <a:rPr lang="en-US" dirty="0" err="1">
                <a:latin typeface="+mj-lt"/>
              </a:rPr>
              <a:t>Qarqar</a:t>
            </a:r>
            <a:r>
              <a:rPr lang="en-US" dirty="0">
                <a:latin typeface="+mj-lt"/>
              </a:rPr>
              <a:t> in 853 BC, he lists “Ahab the Israelite.” It may be noted that, according to this description, Ahab brought more chariots to the battle than any other participant.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i="0" u="none" strike="noStrike" baseline="0" dirty="0">
                <a:latin typeface="+mj-lt"/>
                <a:cs typeface="Accordance" panose="00000400000000000000" pitchFamily="2" charset="-79"/>
              </a:rPr>
              <a:t>“I approached the city of </a:t>
            </a:r>
            <a:r>
              <a:rPr lang="en-US" b="0" i="0" u="none" strike="noStrike" baseline="0" dirty="0" err="1">
                <a:latin typeface="+mj-lt"/>
                <a:cs typeface="Accordance" panose="00000400000000000000" pitchFamily="2" charset="-79"/>
              </a:rPr>
              <a:t>Qarqar</a:t>
            </a:r>
            <a:r>
              <a:rPr lang="en-US" b="0" i="0" u="none" strike="noStrike" baseline="0" dirty="0">
                <a:latin typeface="+mj-lt"/>
                <a:cs typeface="Accordance" panose="00000400000000000000" pitchFamily="2" charset="-79"/>
              </a:rPr>
              <a:t>. I razed, destroyed and burned the city of </a:t>
            </a:r>
            <a:r>
              <a:rPr lang="en-US" b="0" i="0" u="none" strike="noStrike" baseline="0" dirty="0" err="1">
                <a:latin typeface="+mj-lt"/>
                <a:cs typeface="Accordance" panose="00000400000000000000" pitchFamily="2" charset="-79"/>
              </a:rPr>
              <a:t>Qarqar</a:t>
            </a:r>
            <a:r>
              <a:rPr lang="en-US" b="0" i="0" u="none" strike="noStrike" baseline="0" dirty="0">
                <a:latin typeface="+mj-lt"/>
                <a:cs typeface="Accordance" panose="00000400000000000000" pitchFamily="2" charset="-79"/>
              </a:rPr>
              <a:t>, his royal city. 1,200 chariots, 1,200 cavalry, (and) 20,000 troops of Hadad-</a:t>
            </a:r>
            <a:r>
              <a:rPr lang="en-US" b="0" i="0" u="none" strike="noStrike" baseline="0" dirty="0" err="1">
                <a:latin typeface="+mj-lt"/>
                <a:cs typeface="Accordance" panose="00000400000000000000" pitchFamily="2" charset="-79"/>
              </a:rPr>
              <a:t>ezer</a:t>
            </a:r>
            <a:r>
              <a:rPr lang="en-US" b="0" i="0" u="none" strike="noStrike" baseline="0" dirty="0">
                <a:latin typeface="+mj-lt"/>
                <a:cs typeface="Accordance" panose="00000400000000000000" pitchFamily="2" charset="-79"/>
              </a:rPr>
              <a:t> (</a:t>
            </a:r>
            <a:r>
              <a:rPr lang="en-US" b="0" i="1" u="none" strike="noStrike" baseline="0" dirty="0">
                <a:latin typeface="+mj-lt"/>
                <a:cs typeface="Accordance" panose="00000400000000000000" pitchFamily="2" charset="-79"/>
              </a:rPr>
              <a:t>Adad-</a:t>
            </a:r>
            <a:r>
              <a:rPr lang="en-US" b="0" i="1" u="none" strike="noStrike" baseline="0" dirty="0" err="1">
                <a:latin typeface="+mj-lt"/>
                <a:cs typeface="Accordance" panose="00000400000000000000" pitchFamily="2" charset="-79"/>
              </a:rPr>
              <a:t>idri</a:t>
            </a:r>
            <a:r>
              <a:rPr lang="en-US" b="0" i="0" u="none" strike="noStrike" baseline="0" dirty="0">
                <a:latin typeface="+mj-lt"/>
                <a:cs typeface="Accordance" panose="00000400000000000000" pitchFamily="2" charset="-79"/>
              </a:rPr>
              <a:t>) of Damascus; 700 chariots, 700 cavalry, (and) 10,000 troops of </a:t>
            </a:r>
            <a:r>
              <a:rPr lang="en-US" b="0" i="0" u="none" strike="noStrike" baseline="0" dirty="0" err="1">
                <a:latin typeface="+mj-lt"/>
                <a:cs typeface="Accordance" panose="00000400000000000000" pitchFamily="2" charset="-79"/>
              </a:rPr>
              <a:t>Irḫulēni</a:t>
            </a:r>
            <a:r>
              <a:rPr lang="en-US" b="0" i="0" u="none" strike="noStrike" baseline="0" dirty="0">
                <a:latin typeface="+mj-lt"/>
                <a:cs typeface="Accordance" panose="00000400000000000000" pitchFamily="2" charset="-79"/>
              </a:rPr>
              <a:t>, the </a:t>
            </a:r>
            <a:r>
              <a:rPr lang="en-US" b="0" i="0" u="none" strike="noStrike" baseline="0" dirty="0" err="1">
                <a:latin typeface="+mj-lt"/>
                <a:cs typeface="Accordance" panose="00000400000000000000" pitchFamily="2" charset="-79"/>
              </a:rPr>
              <a:t>Hamathite</a:t>
            </a:r>
            <a:r>
              <a:rPr lang="en-US" b="0" i="0" u="none" strike="noStrike" baseline="0" dirty="0">
                <a:latin typeface="+mj-lt"/>
                <a:cs typeface="Accordance" panose="00000400000000000000" pitchFamily="2" charset="-79"/>
              </a:rPr>
              <a:t>; </a:t>
            </a:r>
            <a:r>
              <a:rPr lang="en-US" b="1" i="0" u="none" strike="noStrike" baseline="0" dirty="0">
                <a:latin typeface="+mj-lt"/>
                <a:cs typeface="Accordance" panose="00000400000000000000" pitchFamily="2" charset="-79"/>
              </a:rPr>
              <a:t>2,000 chariots, (and) 10,000 troops of Ahab, the Israelite </a:t>
            </a:r>
            <a:r>
              <a:rPr lang="en-US" b="0" i="0" u="none" strike="noStrike" baseline="0" dirty="0">
                <a:latin typeface="+mj-lt"/>
                <a:cs typeface="Accordance" panose="00000400000000000000" pitchFamily="2" charset="-79"/>
              </a:rPr>
              <a:t>(</a:t>
            </a:r>
            <a:r>
              <a:rPr lang="en-US" b="0" i="1" u="none" strike="noStrike" baseline="0" dirty="0" err="1">
                <a:latin typeface="+mj-lt"/>
                <a:cs typeface="Accordance" panose="00000400000000000000" pitchFamily="2" charset="-79"/>
              </a:rPr>
              <a:t>Sirʾalāia</a:t>
            </a:r>
            <a:r>
              <a:rPr lang="en-US" b="0" i="0" u="none" strike="noStrike" baseline="0" dirty="0">
                <a:latin typeface="+mj-lt"/>
                <a:cs typeface="Accordance" panose="00000400000000000000" pitchFamily="2" charset="-79"/>
              </a:rPr>
              <a:t>); 500 troops of Byblos; 1,000 troops of Egypt; 10 chariots (and) 10,000 troops of the land of </a:t>
            </a:r>
            <a:r>
              <a:rPr lang="en-US" b="0" i="0" u="none" strike="noStrike" baseline="0" dirty="0" err="1">
                <a:latin typeface="+mj-lt"/>
                <a:cs typeface="Accordance" panose="00000400000000000000" pitchFamily="2" charset="-79"/>
              </a:rPr>
              <a:t>Irqanatu</a:t>
            </a:r>
            <a:r>
              <a:rPr lang="en-US" b="0" i="0" u="none" strike="noStrike" baseline="0" dirty="0">
                <a:latin typeface="+mj-lt"/>
                <a:cs typeface="Accordance" panose="00000400000000000000" pitchFamily="2" charset="-79"/>
              </a:rPr>
              <a:t> (</a:t>
            </a:r>
            <a:r>
              <a:rPr lang="en-US" b="0" i="0" u="none" strike="noStrike" baseline="0" dirty="0" err="1">
                <a:latin typeface="+mj-lt"/>
                <a:cs typeface="Accordance" panose="00000400000000000000" pitchFamily="2" charset="-79"/>
              </a:rPr>
              <a:t>Irqata</a:t>
            </a:r>
            <a:r>
              <a:rPr lang="en-US" b="0" i="0" u="none" strike="noStrike" baseline="0" dirty="0">
                <a:latin typeface="+mj-lt"/>
                <a:cs typeface="Accordance" panose="00000400000000000000" pitchFamily="2" charset="-79"/>
              </a:rPr>
              <a:t>); 200 troops of Matinu-</a:t>
            </a:r>
            <a:r>
              <a:rPr lang="en-US" b="0" i="0" u="none" strike="noStrike" baseline="0" dirty="0" err="1">
                <a:latin typeface="+mj-lt"/>
                <a:cs typeface="Accordance" panose="00000400000000000000" pitchFamily="2" charset="-79"/>
              </a:rPr>
              <a:t>baʾal</a:t>
            </a:r>
            <a:r>
              <a:rPr lang="en-US" b="0" i="0" u="none" strike="noStrike" baseline="0" dirty="0">
                <a:latin typeface="+mj-lt"/>
                <a:cs typeface="Accordance" panose="00000400000000000000" pitchFamily="2" charset="-79"/>
              </a:rPr>
              <a:t> of the city of Arvad; 200 troops of the land of </a:t>
            </a:r>
            <a:r>
              <a:rPr lang="en-US" b="0" i="0" u="none" strike="noStrike" baseline="0" dirty="0" err="1">
                <a:latin typeface="+mj-lt"/>
                <a:cs typeface="Accordance" panose="00000400000000000000" pitchFamily="2" charset="-79"/>
              </a:rPr>
              <a:t>Usanatu</a:t>
            </a:r>
            <a:r>
              <a:rPr lang="en-US" b="0" i="0" u="none" strike="noStrike" baseline="0" dirty="0">
                <a:latin typeface="+mj-lt"/>
                <a:cs typeface="Accordance" panose="00000400000000000000" pitchFamily="2" charset="-79"/>
              </a:rPr>
              <a:t> (</a:t>
            </a:r>
            <a:r>
              <a:rPr lang="en-US" b="0" i="0" u="none" strike="noStrike" baseline="0" dirty="0" err="1">
                <a:latin typeface="+mj-lt"/>
                <a:cs typeface="Accordance" panose="00000400000000000000" pitchFamily="2" charset="-79"/>
              </a:rPr>
              <a:t>Usnu</a:t>
            </a:r>
            <a:r>
              <a:rPr lang="en-US" b="0" i="0" u="none" strike="noStrike" baseline="0" dirty="0">
                <a:latin typeface="+mj-lt"/>
                <a:cs typeface="Accordance" panose="00000400000000000000" pitchFamily="2" charset="-79"/>
              </a:rPr>
              <a:t>); 30 chariots (and) [  ],000 troops of Adon-</a:t>
            </a:r>
            <a:r>
              <a:rPr lang="en-US" b="0" i="0" u="none" strike="noStrike" baseline="0" dirty="0" err="1">
                <a:latin typeface="+mj-lt"/>
                <a:cs typeface="Accordance" panose="00000400000000000000" pitchFamily="2" charset="-79"/>
              </a:rPr>
              <a:t>baʿal</a:t>
            </a:r>
            <a:r>
              <a:rPr lang="en-US" b="0" i="0" u="none" strike="noStrike" baseline="0" dirty="0">
                <a:latin typeface="+mj-lt"/>
                <a:cs typeface="Accordance" panose="00000400000000000000" pitchFamily="2" charset="-79"/>
              </a:rPr>
              <a:t> of the land of </a:t>
            </a:r>
            <a:r>
              <a:rPr lang="en-US" b="0" i="0" u="none" strike="noStrike" baseline="0" dirty="0" err="1">
                <a:latin typeface="+mj-lt"/>
                <a:cs typeface="Accordance" panose="00000400000000000000" pitchFamily="2" charset="-79"/>
              </a:rPr>
              <a:t>Šianu</a:t>
            </a:r>
            <a:r>
              <a:rPr lang="en-US" b="0" i="0" u="none" strike="noStrike" baseline="0" dirty="0">
                <a:latin typeface="+mj-lt"/>
                <a:cs typeface="Accordance" panose="00000400000000000000" pitchFamily="2" charset="-79"/>
              </a:rPr>
              <a:t> (</a:t>
            </a:r>
            <a:r>
              <a:rPr lang="en-US" b="0" i="0" u="none" strike="noStrike" baseline="0" dirty="0" err="1">
                <a:latin typeface="+mj-lt"/>
                <a:cs typeface="Accordance" panose="00000400000000000000" pitchFamily="2" charset="-79"/>
              </a:rPr>
              <a:t>Siyannu</a:t>
            </a:r>
            <a:r>
              <a:rPr lang="en-US" b="0" i="0" u="none" strike="noStrike" baseline="0" dirty="0">
                <a:latin typeface="+mj-lt"/>
                <a:cs typeface="Accordance" panose="00000400000000000000" pitchFamily="2" charset="-79"/>
              </a:rPr>
              <a:t>); 1,000 camels of </a:t>
            </a:r>
            <a:r>
              <a:rPr lang="en-US" b="0" i="0" u="none" strike="noStrike" baseline="0" dirty="0" err="1">
                <a:latin typeface="+mj-lt"/>
                <a:cs typeface="Accordance" panose="00000400000000000000" pitchFamily="2" charset="-79"/>
              </a:rPr>
              <a:t>Gindibuʾ</a:t>
            </a:r>
            <a:r>
              <a:rPr lang="en-US" b="0" i="0" u="none" strike="noStrike" baseline="0" dirty="0">
                <a:latin typeface="+mj-lt"/>
                <a:cs typeface="Accordance" panose="00000400000000000000" pitchFamily="2" charset="-79"/>
              </a:rPr>
              <a:t> of Arabia; [  ] hundred troops of </a:t>
            </a:r>
            <a:r>
              <a:rPr lang="en-US" b="0" i="0" u="none" strike="noStrike" baseline="0" dirty="0" err="1">
                <a:latin typeface="+mj-lt"/>
                <a:cs typeface="Accordance" panose="00000400000000000000" pitchFamily="2" charset="-79"/>
              </a:rPr>
              <a:t>Baʾasa</a:t>
            </a:r>
            <a:r>
              <a:rPr lang="en-US" b="0" i="0" u="none" strike="noStrike" baseline="0" dirty="0">
                <a:latin typeface="+mj-lt"/>
                <a:cs typeface="Accordance" panose="00000400000000000000" pitchFamily="2" charset="-79"/>
              </a:rPr>
              <a:t>, (the man) of </a:t>
            </a:r>
            <a:r>
              <a:rPr lang="en-US" b="0" i="0" u="none" strike="noStrike" baseline="0" dirty="0" err="1">
                <a:latin typeface="+mj-lt"/>
                <a:cs typeface="Accordance" panose="00000400000000000000" pitchFamily="2" charset="-79"/>
              </a:rPr>
              <a:t>Bı̂t-Ruḫubi</a:t>
            </a:r>
            <a:r>
              <a:rPr lang="en-US" b="0" i="0" u="none" strike="noStrike" baseline="0" dirty="0">
                <a:latin typeface="+mj-lt"/>
                <a:cs typeface="Accordance" panose="00000400000000000000" pitchFamily="2" charset="-79"/>
              </a:rPr>
              <a:t>, the Ammonite — these 12 kings he took as his allies” (Younger 2000: 263–64).</a:t>
            </a: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See the next slide for a close-up of the name “Ahab” on this stele. This stele was photographed at the British Museum.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j-lt"/>
            </a:endParaRPr>
          </a:p>
          <a:p>
            <a:r>
              <a:rPr lang="en-US" b="1" noProof="0" dirty="0">
                <a:latin typeface="+mj-lt"/>
              </a:rPr>
              <a:t>Reference:</a:t>
            </a:r>
          </a:p>
          <a:p>
            <a:r>
              <a:rPr lang="en-US" baseline="0" noProof="0" dirty="0">
                <a:latin typeface="+mj-lt"/>
              </a:rPr>
              <a:t>Younger, K. Lawson, Jr.</a:t>
            </a:r>
            <a:endParaRPr lang="en-US" noProof="0" dirty="0">
              <a:effectLst/>
              <a:latin typeface="+mj-lt"/>
            </a:endParaRPr>
          </a:p>
          <a:p>
            <a:pPr marL="685800" indent="-457200">
              <a:tabLst>
                <a:tab pos="685800" algn="l"/>
              </a:tabLst>
            </a:pPr>
            <a:r>
              <a:rPr lang="en-US" noProof="0" dirty="0">
                <a:effectLst/>
                <a:latin typeface="+mj-lt"/>
              </a:rPr>
              <a:t>2000	</a:t>
            </a:r>
            <a:r>
              <a:rPr lang="en-US" noProof="0" dirty="0" err="1">
                <a:effectLst/>
                <a:latin typeface="+mj-lt"/>
              </a:rPr>
              <a:t>Kurkh</a:t>
            </a:r>
            <a:r>
              <a:rPr lang="en-US" noProof="0" dirty="0">
                <a:effectLst/>
                <a:latin typeface="+mj-lt"/>
              </a:rPr>
              <a:t> Monolith</a:t>
            </a:r>
            <a:r>
              <a:rPr lang="en-US" baseline="0" noProof="0" dirty="0">
                <a:effectLst/>
                <a:latin typeface="+mj-lt"/>
              </a:rPr>
              <a:t> (2.113A). </a:t>
            </a:r>
            <a:r>
              <a:rPr lang="en-US" i="1" noProof="0" dirty="0">
                <a:effectLst/>
                <a:latin typeface="+mj-lt"/>
              </a:rPr>
              <a:t>The Context of Scripture</a:t>
            </a:r>
            <a:r>
              <a:rPr lang="en-US" noProof="0" dirty="0">
                <a:effectLst/>
                <a:latin typeface="+mj-lt"/>
              </a:rPr>
              <a:t>, vol.</a:t>
            </a:r>
            <a:r>
              <a:rPr lang="en-US" baseline="0" noProof="0" dirty="0">
                <a:effectLst/>
                <a:latin typeface="+mj-lt"/>
              </a:rPr>
              <a:t> 2, </a:t>
            </a:r>
            <a:r>
              <a:rPr lang="en-US" noProof="0" dirty="0">
                <a:effectLst/>
                <a:latin typeface="+mj-lt"/>
              </a:rPr>
              <a:t>ed. W. Hallo and K. Lawson Younger Jr. New York: Brill.</a:t>
            </a:r>
            <a:endParaRPr lang="en-US" noProof="0"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adr1805194043c</a:t>
            </a:r>
          </a:p>
        </p:txBody>
      </p:sp>
      <p:sp>
        <p:nvSpPr>
          <p:cNvPr id="4" name="Slide Number Placeholder 3"/>
          <p:cNvSpPr>
            <a:spLocks noGrp="1"/>
          </p:cNvSpPr>
          <p:nvPr>
            <p:ph type="sldNum" sz="quarter" idx="10"/>
          </p:nvPr>
        </p:nvSpPr>
        <p:spPr/>
        <p:txBody>
          <a:bodyPr/>
          <a:lstStyle/>
          <a:p>
            <a:fld id="{4E4946A3-FD68-4E77-9DEF-1E7536A4AD96}" type="slidenum">
              <a:rPr lang="en-US" smtClean="0"/>
              <a:t>156</a:t>
            </a:fld>
            <a:endParaRPr lang="en-US"/>
          </a:p>
        </p:txBody>
      </p:sp>
    </p:spTree>
    <p:extLst>
      <p:ext uri="{BB962C8B-B14F-4D97-AF65-F5344CB8AC3E}">
        <p14:creationId xmlns:p14="http://schemas.microsoft.com/office/powerpoint/2010/main" val="213252367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stele was photographed at the British Museum.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adr1805194024a</a:t>
            </a:r>
          </a:p>
        </p:txBody>
      </p:sp>
      <p:sp>
        <p:nvSpPr>
          <p:cNvPr id="4" name="Slide Number Placeholder 3"/>
          <p:cNvSpPr>
            <a:spLocks noGrp="1"/>
          </p:cNvSpPr>
          <p:nvPr>
            <p:ph type="sldNum" sz="quarter" idx="10"/>
          </p:nvPr>
        </p:nvSpPr>
        <p:spPr/>
        <p:txBody>
          <a:bodyPr/>
          <a:lstStyle/>
          <a:p>
            <a:fld id="{4E4946A3-FD68-4E77-9DEF-1E7536A4AD96}" type="slidenum">
              <a:rPr lang="en-US" smtClean="0"/>
              <a:t>157</a:t>
            </a:fld>
            <a:endParaRPr lang="en-US"/>
          </a:p>
        </p:txBody>
      </p:sp>
    </p:spTree>
    <p:extLst>
      <p:ext uri="{BB962C8B-B14F-4D97-AF65-F5344CB8AC3E}">
        <p14:creationId xmlns:p14="http://schemas.microsoft.com/office/powerpoint/2010/main" val="318180703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Ahab was one of the most notorious of all of Israel’s kings, largely due to his marriage to a foreign wife and his worship of Baal and other false gods (1 Kgs 21:25-26). This signet ring bears the inscription</a:t>
            </a:r>
            <a:r>
              <a:rPr lang="en-US" baseline="0" dirty="0"/>
              <a:t> “Ahab king of Israel” (Heb. </a:t>
            </a:r>
            <a:r>
              <a:rPr lang="he-IL" baseline="0" dirty="0">
                <a:latin typeface="SBL Hebrew" panose="02000000000000000000" pitchFamily="2" charset="-79"/>
                <a:cs typeface="SBL Hebrew" panose="02000000000000000000" pitchFamily="2" charset="-79"/>
              </a:rPr>
              <a:t>אחאב מלך ישראל</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ring </a:t>
            </a:r>
            <a:r>
              <a:rPr lang="en-US" dirty="0"/>
              <a:t>was photographed at the Hecht Museum at the University of Haifa. It is unprovenanced and suspected by some to be a modern forgery. </a:t>
            </a:r>
            <a:r>
              <a:rPr lang="en-US" i="0" dirty="0"/>
              <a:t>The</a:t>
            </a:r>
            <a:r>
              <a:rPr lang="en-US" i="0" baseline="0" dirty="0"/>
              <a:t> inscriptions on ancient seals were typically cut in reverse so that they would display correctly when impressed into soft clay, which was the purpose of the seal. </a:t>
            </a:r>
            <a:r>
              <a:rPr lang="en-US" i="0" dirty="0"/>
              <a:t>The next slide</a:t>
            </a:r>
            <a:r>
              <a:rPr lang="en-US" i="0" baseline="0" dirty="0"/>
              <a:t> includes a reversed photo of this image, so that the inscription reads as it would have when used; it also includes highlights for the </a:t>
            </a:r>
            <a:r>
              <a:rPr lang="en-US" baseline="0" dirty="0"/>
              <a:t>inscription.</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adr1805229557c</a:t>
            </a:r>
          </a:p>
        </p:txBody>
      </p:sp>
      <p:sp>
        <p:nvSpPr>
          <p:cNvPr id="4" name="Slide Number Placeholder 3"/>
          <p:cNvSpPr>
            <a:spLocks noGrp="1"/>
          </p:cNvSpPr>
          <p:nvPr>
            <p:ph type="sldNum" sz="quarter" idx="5"/>
          </p:nvPr>
        </p:nvSpPr>
        <p:spPr/>
        <p:txBody>
          <a:bodyPr/>
          <a:lstStyle/>
          <a:p>
            <a:fld id="{4E4946A3-FD68-4E77-9DEF-1E7536A4AD96}" type="slidenum">
              <a:rPr lang="en-US" smtClean="0"/>
              <a:t>158</a:t>
            </a:fld>
            <a:endParaRPr lang="en-US"/>
          </a:p>
        </p:txBody>
      </p:sp>
    </p:spTree>
    <p:extLst>
      <p:ext uri="{BB962C8B-B14F-4D97-AF65-F5344CB8AC3E}">
        <p14:creationId xmlns:p14="http://schemas.microsoft.com/office/powerpoint/2010/main" val="1869003547"/>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Ahab was one of the most notorious of all of Israel’s kings, largely due to his marriage to a foreign wife and his worship of Baal and other false gods (1 Kgs 21:25-26). This signet ring bears the inscription</a:t>
            </a:r>
            <a:r>
              <a:rPr lang="en-US" baseline="0" dirty="0"/>
              <a:t> “Ahab king of Israel” (Heb. </a:t>
            </a:r>
            <a:r>
              <a:rPr lang="he-IL" baseline="0" dirty="0">
                <a:latin typeface="SBL Hebrew" panose="02000000000000000000" pitchFamily="2" charset="-79"/>
                <a:cs typeface="SBL Hebrew" panose="02000000000000000000" pitchFamily="2" charset="-79"/>
              </a:rPr>
              <a:t>אחאב מלך ישראל</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ring</a:t>
            </a:r>
            <a:r>
              <a:rPr lang="en-US" dirty="0"/>
              <a:t> was photographed at the Hecht Museum at the University of Haifa. It is unprovenanced and suspected by some to be a modern forgery. The name “Ahab” is highlighted in yellow, the word “king” is highlighted in white, and the word “Israel” is highlighted in blue. An editable version is included behind the graphic.</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adr1805229557c</a:t>
            </a:r>
          </a:p>
        </p:txBody>
      </p:sp>
      <p:sp>
        <p:nvSpPr>
          <p:cNvPr id="4" name="Slide Number Placeholder 3"/>
          <p:cNvSpPr>
            <a:spLocks noGrp="1"/>
          </p:cNvSpPr>
          <p:nvPr>
            <p:ph type="sldNum" sz="quarter" idx="5"/>
          </p:nvPr>
        </p:nvSpPr>
        <p:spPr/>
        <p:txBody>
          <a:bodyPr/>
          <a:lstStyle/>
          <a:p>
            <a:fld id="{4E4946A3-FD68-4E77-9DEF-1E7536A4AD96}" type="slidenum">
              <a:rPr lang="en-US" smtClean="0"/>
              <a:t>159</a:t>
            </a:fld>
            <a:endParaRPr lang="en-US"/>
          </a:p>
        </p:txBody>
      </p:sp>
    </p:spTree>
    <p:extLst>
      <p:ext uri="{BB962C8B-B14F-4D97-AF65-F5344CB8AC3E}">
        <p14:creationId xmlns:p14="http://schemas.microsoft.com/office/powerpoint/2010/main" val="3155535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adr1603226864</a:t>
            </a:r>
          </a:p>
        </p:txBody>
      </p:sp>
      <p:sp>
        <p:nvSpPr>
          <p:cNvPr id="4" name="Slide Number Placeholder 3"/>
          <p:cNvSpPr>
            <a:spLocks noGrp="1"/>
          </p:cNvSpPr>
          <p:nvPr>
            <p:ph type="sldNum" sz="quarter" idx="10"/>
          </p:nvPr>
        </p:nvSpPr>
        <p:spPr/>
        <p:txBody>
          <a:bodyPr/>
          <a:lstStyle/>
          <a:p>
            <a:fld id="{4E4946A3-FD68-4E77-9DEF-1E7536A4AD96}" type="slidenum">
              <a:rPr lang="en-US" smtClean="0"/>
              <a:t>16</a:t>
            </a:fld>
            <a:endParaRPr lang="en-US"/>
          </a:p>
        </p:txBody>
      </p:sp>
    </p:spTree>
    <p:extLst>
      <p:ext uri="{BB962C8B-B14F-4D97-AF65-F5344CB8AC3E}">
        <p14:creationId xmlns:p14="http://schemas.microsoft.com/office/powerpoint/2010/main" val="656004252"/>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n-US" dirty="0" err="1">
                <a:ea typeface="ＭＳ Ｐゴシック" pitchFamily="34" charset="-128"/>
              </a:rPr>
              <a:t>Omri</a:t>
            </a:r>
            <a:r>
              <a:rPr lang="en-US" dirty="0">
                <a:ea typeface="ＭＳ Ｐゴシック" pitchFamily="34" charset="-128"/>
              </a:rPr>
              <a:t> may be best known for establishing a new city, Samaria, as the capital city of Israel. He bought the hill from a man named </a:t>
            </a:r>
            <a:r>
              <a:rPr lang="en-US" dirty="0" err="1">
                <a:ea typeface="ＭＳ Ｐゴシック" pitchFamily="34" charset="-128"/>
              </a:rPr>
              <a:t>Shemer</a:t>
            </a:r>
            <a:r>
              <a:rPr lang="en-US" dirty="0">
                <a:ea typeface="ＭＳ Ｐゴシック" pitchFamily="34" charset="-128"/>
              </a:rPr>
              <a:t>, for two talents of silver, and made it his capital (1 Kgs 16:24-28). The site remained the capital from about 880 BC until Israel was conquered and deported in 723 BC. </a:t>
            </a:r>
          </a:p>
          <a:p>
            <a:pPr marL="228600" indent="-228600" eaLnBrk="1" hangingPunct="1"/>
            <a:endParaRPr lang="en-US" b="0" dirty="0">
              <a:ea typeface="ＭＳ Ｐゴシック" pitchFamily="34" charset="-128"/>
            </a:endParaRPr>
          </a:p>
          <a:p>
            <a:pPr marL="228600" indent="-228600" eaLnBrk="1" hangingPunct="1"/>
            <a:r>
              <a:rPr lang="en-US" dirty="0">
                <a:ea typeface="ＭＳ Ｐゴシック" pitchFamily="34" charset="-128"/>
              </a:rPr>
              <a:t>tb050800105</a:t>
            </a:r>
          </a:p>
        </p:txBody>
      </p:sp>
      <p:sp>
        <p:nvSpPr>
          <p:cNvPr id="4" name="Slide Number Placeholder 3"/>
          <p:cNvSpPr>
            <a:spLocks noGrp="1"/>
          </p:cNvSpPr>
          <p:nvPr>
            <p:ph type="sldNum" sz="quarter" idx="10"/>
          </p:nvPr>
        </p:nvSpPr>
        <p:spPr/>
        <p:txBody>
          <a:bodyPr/>
          <a:lstStyle/>
          <a:p>
            <a:fld id="{4E4946A3-FD68-4E77-9DEF-1E7536A4AD96}" type="slidenum">
              <a:rPr lang="en-US" smtClean="0"/>
              <a:t>160</a:t>
            </a:fld>
            <a:endParaRPr lang="en-US"/>
          </a:p>
        </p:txBody>
      </p:sp>
    </p:spTree>
    <p:extLst>
      <p:ext uri="{BB962C8B-B14F-4D97-AF65-F5344CB8AC3E}">
        <p14:creationId xmlns:p14="http://schemas.microsoft.com/office/powerpoint/2010/main" val="1900028207"/>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Samaria may have covered as much as 150 acres (61 ha)—roughly the size of Jerusalem in Hezekiah’s time—and at an estimated density of 100 inhabitants per acre, its population could have reached about 15,000. </a:t>
            </a:r>
            <a:r>
              <a:rPr lang="en-US" dirty="0">
                <a:ea typeface="ＭＳ Ｐゴシック" pitchFamily="34" charset="-128"/>
              </a:rPr>
              <a:t>The importance of the site diminished with non-westward-looking rulers. “For as long as there ruled in the land a power with no interests towards the coast and sea, Samaria was forced to yield again to central Shechem the supremacy which Ahab and Herod, with their western obligations, had taken from Shechem to give her” (Smith 1931: 229).</a:t>
            </a:r>
          </a:p>
          <a:p>
            <a:pPr marL="0" marR="0" indent="0" algn="l" defTabSz="914400" rtl="0" eaLnBrk="1" fontAlgn="auto" latinLnBrk="0" hangingPunct="1">
              <a:spcBef>
                <a:spcPts val="0"/>
              </a:spcBef>
              <a:spcAft>
                <a:spcPts val="0"/>
              </a:spcAft>
              <a:buClrTx/>
              <a:buSzTx/>
              <a:buFontTx/>
              <a:buNone/>
              <a:tabLst/>
              <a:defRPr/>
            </a:pPr>
            <a:endParaRPr lang="en-US" dirty="0"/>
          </a:p>
          <a:p>
            <a:pPr>
              <a:defRPr/>
            </a:pPr>
            <a:r>
              <a:rPr lang="en-US" b="1" dirty="0"/>
              <a:t>Reference:</a:t>
            </a:r>
          </a:p>
          <a:p>
            <a:pPr>
              <a:lnSpc>
                <a:spcPct val="90000"/>
              </a:lnSpc>
              <a:defRPr/>
            </a:pPr>
            <a:r>
              <a:rPr lang="en-US" dirty="0"/>
              <a:t>Smith, George A. </a:t>
            </a:r>
          </a:p>
          <a:p>
            <a:pPr marL="685800" indent="-457200">
              <a:lnSpc>
                <a:spcPct val="90000"/>
              </a:lnSpc>
              <a:tabLst>
                <a:tab pos="685800" algn="l"/>
              </a:tabLst>
              <a:defRPr/>
            </a:pPr>
            <a:r>
              <a:rPr lang="en-US" dirty="0"/>
              <a:t>1931	</a:t>
            </a:r>
            <a:r>
              <a:rPr lang="en-US" i="1" dirty="0"/>
              <a:t>The Historical Geography of the Holy Land. </a:t>
            </a:r>
            <a:r>
              <a:rPr lang="en-US" dirty="0"/>
              <a:t>26th edition. Grand Rapids: </a:t>
            </a:r>
            <a:r>
              <a:rPr lang="en-US" dirty="0" err="1"/>
              <a:t>Kregel</a:t>
            </a:r>
            <a:r>
              <a:rPr lang="en-US" dirty="0"/>
              <a:t>. </a:t>
            </a:r>
            <a:endParaRPr lang="en-US" b="1" dirty="0"/>
          </a:p>
          <a:p>
            <a:pPr>
              <a:defRPr/>
            </a:pPr>
            <a:endParaRPr lang="en-US" dirty="0"/>
          </a:p>
          <a:p>
            <a:pPr marL="0" marR="0" indent="0" algn="l" defTabSz="914400" rtl="0" eaLnBrk="1" fontAlgn="auto" latinLnBrk="0" hangingPunct="1">
              <a:spcBef>
                <a:spcPts val="0"/>
              </a:spcBef>
              <a:spcAft>
                <a:spcPts val="0"/>
              </a:spcAft>
              <a:buClrTx/>
              <a:buSzTx/>
              <a:buFontTx/>
              <a:buNone/>
              <a:tabLst/>
              <a:defRPr/>
            </a:pPr>
            <a:r>
              <a:rPr lang="en-US" dirty="0"/>
              <a:t>ws030515594</a:t>
            </a:r>
          </a:p>
        </p:txBody>
      </p:sp>
      <p:sp>
        <p:nvSpPr>
          <p:cNvPr id="4" name="Slide Number Placeholder 3"/>
          <p:cNvSpPr>
            <a:spLocks noGrp="1"/>
          </p:cNvSpPr>
          <p:nvPr>
            <p:ph type="sldNum" sz="quarter" idx="10"/>
          </p:nvPr>
        </p:nvSpPr>
        <p:spPr/>
        <p:txBody>
          <a:bodyPr/>
          <a:lstStyle/>
          <a:p>
            <a:fld id="{4E4946A3-FD68-4E77-9DEF-1E7536A4AD96}" type="slidenum">
              <a:rPr lang="en-US" smtClean="0"/>
              <a:t>161</a:t>
            </a:fld>
            <a:endParaRPr lang="en-US"/>
          </a:p>
        </p:txBody>
      </p:sp>
    </p:spTree>
    <p:extLst>
      <p:ext uri="{BB962C8B-B14F-4D97-AF65-F5344CB8AC3E}">
        <p14:creationId xmlns:p14="http://schemas.microsoft.com/office/powerpoint/2010/main" val="1484438188"/>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j-lt"/>
              </a:rPr>
              <a:t>Although it has been suggested that the “statutes” and “practices” of </a:t>
            </a:r>
            <a:r>
              <a:rPr lang="en-US" dirty="0" err="1">
                <a:latin typeface="+mj-lt"/>
              </a:rPr>
              <a:t>Omri</a:t>
            </a:r>
            <a:r>
              <a:rPr lang="en-US" dirty="0">
                <a:latin typeface="+mj-lt"/>
              </a:rPr>
              <a:t> and Ahab could have been political or economic practices (so </a:t>
            </a:r>
            <a:r>
              <a:rPr lang="en-US" kern="1200" dirty="0">
                <a:solidFill>
                  <a:schemeClr val="tx1"/>
                </a:solidFill>
                <a:latin typeface="+mj-lt"/>
              </a:rPr>
              <a:t>Allen 1976</a:t>
            </a:r>
            <a:r>
              <a:rPr lang="en-US" dirty="0">
                <a:latin typeface="+mj-lt"/>
              </a:rPr>
              <a:t>: 382), it seems inescapable that the great moral shortcoming of both men was idolatry and associated religious practices. The following summary is given of Omri at the end of his life, “</a:t>
            </a:r>
            <a:r>
              <a:rPr lang="en-US" b="0" i="0" u="none" strike="noStrike" baseline="0" dirty="0">
                <a:latin typeface="+mj-lt"/>
              </a:rPr>
              <a:t>But Omri did evil in the eyes of the L</a:t>
            </a:r>
            <a:r>
              <a:rPr lang="en-US" b="0" i="0" u="none" strike="noStrike" cap="small" baseline="0" dirty="0">
                <a:latin typeface="+mj-lt"/>
              </a:rPr>
              <a:t>ord</a:t>
            </a:r>
            <a:r>
              <a:rPr lang="en-US" b="0" i="0" u="none" strike="noStrike" baseline="0" dirty="0">
                <a:latin typeface="+mj-lt"/>
              </a:rPr>
              <a:t> and sinned more than all those before him. He walked in all the ways of Jeroboam son of Nebat and in his sin, which he had caused Israel to commit, so that they provoked the </a:t>
            </a:r>
            <a:r>
              <a:rPr lang="en-US" sz="1200" b="0" i="0" u="none" strike="noStrike" kern="1200" baseline="0" dirty="0">
                <a:solidFill>
                  <a:schemeClr val="tx1"/>
                </a:solidFill>
                <a:latin typeface="+mn-lt"/>
                <a:ea typeface="+mn-ea"/>
                <a:cs typeface="+mn-cs"/>
              </a:rPr>
              <a:t>L</a:t>
            </a:r>
            <a:r>
              <a:rPr lang="en-US" sz="1200" b="0" i="0" u="none" strike="noStrike" kern="1200" cap="small" baseline="0" dirty="0">
                <a:solidFill>
                  <a:schemeClr val="tx1"/>
                </a:solidFill>
                <a:latin typeface="+mn-lt"/>
                <a:ea typeface="+mn-ea"/>
                <a:cs typeface="+mn-cs"/>
              </a:rPr>
              <a:t>ord</a:t>
            </a:r>
            <a:r>
              <a:rPr lang="en-US" b="0" i="0" u="none" strike="noStrike" baseline="0" dirty="0">
                <a:latin typeface="+mj-lt"/>
              </a:rPr>
              <a:t>, the God of Israel, to anger by their worthless idols” (1 Kgs 16:25; NIV).</a:t>
            </a:r>
            <a:endParaRPr lang="en-US" dirty="0">
              <a:latin typeface="+mj-lt"/>
            </a:endParaRPr>
          </a:p>
          <a:p>
            <a:endParaRPr lang="en-US" dirty="0">
              <a:latin typeface="+mj-lt"/>
            </a:endParaRPr>
          </a:p>
          <a:p>
            <a:r>
              <a:rPr lang="en-US" dirty="0">
                <a:latin typeface="+mj-lt"/>
              </a:rPr>
              <a:t>The cardinal sin of Jeroboam I was the installation of golden calves for the Israelites to worship. The initial calf idols set up at Dan and Bethel by Jeroboam I were made of gold (1 Kgs 12:28-29). This calf figurine covered with gold leaf was photographed at the Louvre Museum. </a:t>
            </a:r>
            <a:r>
              <a:rPr lang="en-US" kern="100" dirty="0">
                <a:effectLst/>
                <a:latin typeface="+mj-lt"/>
                <a:ea typeface="Calibri" panose="020F0502020204030204" pitchFamily="34" charset="0"/>
              </a:rPr>
              <a:t>This image comes from </a:t>
            </a:r>
            <a:r>
              <a:rPr lang="en-US" kern="100" dirty="0" err="1">
                <a:effectLst/>
                <a:latin typeface="+mj-lt"/>
                <a:ea typeface="Calibri" panose="020F0502020204030204" pitchFamily="34" charset="0"/>
              </a:rPr>
              <a:t>Tangopaso</a:t>
            </a:r>
            <a:r>
              <a:rPr lang="en-US" kern="100" dirty="0">
                <a:effectLst/>
                <a:latin typeface="+mj-lt"/>
                <a:ea typeface="Calibri" panose="020F0502020204030204" pitchFamily="34" charset="0"/>
              </a:rPr>
              <a:t> and is in the public domain, via Wikimedia Commons: https://commons.wikimedia.org/wiki/File:Golden_Calf_(Louvre,_AO_14680)_2.jpg.</a:t>
            </a:r>
          </a:p>
          <a:p>
            <a:endParaRPr lang="en-US" kern="100" dirty="0">
              <a:effectLst/>
              <a:latin typeface="+mj-lt"/>
            </a:endParaRPr>
          </a:p>
          <a:p>
            <a:r>
              <a:rPr lang="en-US" b="1" dirty="0">
                <a:latin typeface="+mj-lt"/>
              </a:rPr>
              <a:t>Reference: </a:t>
            </a:r>
          </a:p>
          <a:p>
            <a:r>
              <a:rPr lang="en-US" kern="100" dirty="0">
                <a:latin typeface="+mj-lt"/>
              </a:rPr>
              <a:t>Allen, Leslie C.</a:t>
            </a:r>
          </a:p>
          <a:p>
            <a:pPr marL="685800" indent="-457200">
              <a:tabLst>
                <a:tab pos="685800" algn="l"/>
              </a:tabLst>
            </a:pPr>
            <a:r>
              <a:rPr lang="en-US" kern="100" dirty="0">
                <a:latin typeface="+mj-lt"/>
              </a:rPr>
              <a:t>1976	</a:t>
            </a:r>
            <a:r>
              <a:rPr lang="en-US" i="1" kern="100" dirty="0">
                <a:latin typeface="+mj-lt"/>
              </a:rPr>
              <a:t>Joel, Obadiah, Jonah and Micah</a:t>
            </a:r>
            <a:r>
              <a:rPr lang="en-US" kern="100" dirty="0">
                <a:latin typeface="+mj-lt"/>
              </a:rPr>
              <a:t>. New International Commentary on the Old Testament. Grand Rapids: Eerdmans.</a:t>
            </a:r>
          </a:p>
          <a:p>
            <a:endParaRPr lang="en-US" kern="100" dirty="0">
              <a:effectLst/>
              <a:latin typeface="+mj-lt"/>
            </a:endParaRPr>
          </a:p>
          <a:p>
            <a:r>
              <a:rPr lang="en-US" kern="100" dirty="0">
                <a:effectLst/>
                <a:latin typeface="+mj-lt"/>
                <a:ea typeface="Calibri" panose="020F0502020204030204" pitchFamily="34" charset="0"/>
              </a:rPr>
              <a:t>wiki05161828162112108c</a:t>
            </a:r>
            <a:endParaRPr lang="en-US"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162</a:t>
            </a:fld>
            <a:endParaRPr lang="en-US"/>
          </a:p>
        </p:txBody>
      </p:sp>
    </p:spTree>
    <p:extLst>
      <p:ext uri="{BB962C8B-B14F-4D97-AF65-F5344CB8AC3E}">
        <p14:creationId xmlns:p14="http://schemas.microsoft.com/office/powerpoint/2010/main" val="3012796467"/>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stele depicts an Egyptian worshiping an Apis bull, a</a:t>
            </a:r>
            <a:r>
              <a:rPr lang="en-US" baseline="0" dirty="0"/>
              <a:t> practice that seems to have influenced at least some of the illegitimate Israelite worship (cf. </a:t>
            </a:r>
            <a:r>
              <a:rPr lang="en-US" baseline="0" dirty="0" err="1"/>
              <a:t>Exod</a:t>
            </a:r>
            <a:r>
              <a:rPr lang="en-US" baseline="0" dirty="0"/>
              <a:t> 32:1-4). </a:t>
            </a:r>
            <a:r>
              <a:rPr lang="en-US" dirty="0"/>
              <a:t>This stele was photographed</a:t>
            </a:r>
            <a:r>
              <a:rPr lang="en-US" baseline="0" dirty="0"/>
              <a:t> at the Louvre Museum. </a:t>
            </a:r>
            <a:r>
              <a:rPr lang="en-US" dirty="0"/>
              <a:t>This image comes from Rama and is licensed under CC BY-SA 2.0-FR, via Wikimedia Commons: https://commons.wikimedia.org/wiki/File:Stele_for_Apis-N_412-IMG_2520-gradient.jpg.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wiki0801201910295000617</a:t>
            </a:r>
          </a:p>
        </p:txBody>
      </p:sp>
      <p:sp>
        <p:nvSpPr>
          <p:cNvPr id="4" name="Slide Number Placeholder 3"/>
          <p:cNvSpPr>
            <a:spLocks noGrp="1"/>
          </p:cNvSpPr>
          <p:nvPr>
            <p:ph type="sldNum" sz="quarter" idx="10"/>
          </p:nvPr>
        </p:nvSpPr>
        <p:spPr/>
        <p:txBody>
          <a:bodyPr/>
          <a:lstStyle/>
          <a:p>
            <a:fld id="{4E4946A3-FD68-4E77-9DEF-1E7536A4AD96}" type="slidenum">
              <a:rPr lang="en-US" smtClean="0"/>
              <a:t>163</a:t>
            </a:fld>
            <a:endParaRPr lang="en-US"/>
          </a:p>
        </p:txBody>
      </p:sp>
    </p:spTree>
    <p:extLst>
      <p:ext uri="{BB962C8B-B14F-4D97-AF65-F5344CB8AC3E}">
        <p14:creationId xmlns:p14="http://schemas.microsoft.com/office/powerpoint/2010/main" val="4197755136"/>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a:latin typeface="+mj-lt"/>
              </a:rPr>
              <a:t>Ahab followed his father in the practice of worshiping false gods. Following his marriage to Jezebel, a Phoenician princess, he promoted the worship of Baal and Asherah. “</a:t>
            </a:r>
            <a:r>
              <a:rPr lang="en-US" b="0" i="0" u="none" strike="noStrike" baseline="0" dirty="0">
                <a:latin typeface="+mj-lt"/>
              </a:rPr>
              <a:t>And Ahab the son of Omri did evil in the sight of the </a:t>
            </a:r>
            <a:r>
              <a:rPr lang="en-US" b="0" i="0" u="none" strike="noStrike" kern="1200" baseline="0" dirty="0">
                <a:solidFill>
                  <a:schemeClr val="tx1"/>
                </a:solidFill>
                <a:latin typeface="+mj-lt"/>
                <a:ea typeface="+mn-ea"/>
                <a:cs typeface="+mn-cs"/>
              </a:rPr>
              <a:t>L</a:t>
            </a:r>
            <a:r>
              <a:rPr lang="en-US" b="0" i="0" u="none" strike="noStrike" kern="1200" cap="small" baseline="0" dirty="0">
                <a:solidFill>
                  <a:schemeClr val="tx1"/>
                </a:solidFill>
                <a:latin typeface="+mj-lt"/>
                <a:ea typeface="+mn-ea"/>
                <a:cs typeface="+mn-cs"/>
              </a:rPr>
              <a:t>ord</a:t>
            </a:r>
            <a:r>
              <a:rPr lang="en-US" b="0" i="0" u="none" strike="noStrike" baseline="0" dirty="0">
                <a:latin typeface="+mj-lt"/>
              </a:rPr>
              <a:t> more than all who were before him. And it came about, as though it had been a trivial thing for him to walk in the sins of Jeroboam the son of </a:t>
            </a:r>
            <a:r>
              <a:rPr lang="en-US" b="0" i="0" u="none" strike="noStrike" baseline="0" dirty="0" err="1">
                <a:latin typeface="+mj-lt"/>
              </a:rPr>
              <a:t>Nebat</a:t>
            </a:r>
            <a:r>
              <a:rPr lang="en-US" b="0" i="0" u="none" strike="noStrike" baseline="0" dirty="0">
                <a:latin typeface="+mj-lt"/>
              </a:rPr>
              <a:t>, that he married Jezebel the daughter of </a:t>
            </a:r>
            <a:r>
              <a:rPr lang="en-US" b="0" i="0" u="none" strike="noStrike" baseline="0" dirty="0" err="1">
                <a:latin typeface="+mj-lt"/>
              </a:rPr>
              <a:t>Ethbaal</a:t>
            </a:r>
            <a:r>
              <a:rPr lang="en-US" b="0" i="0" u="none" strike="noStrike" baseline="0" dirty="0">
                <a:latin typeface="+mj-lt"/>
              </a:rPr>
              <a:t> king of the Sidonians, and went to serve Baal and worshiped him. So he erected an altar for Baal in the house of Baal, which he built in Samaria. And Ahab also made the Asherah. Thus Ahab did more to provoke the </a:t>
            </a:r>
            <a:r>
              <a:rPr lang="en-US" b="0" i="0" u="none" strike="noStrike" kern="1200" baseline="0" dirty="0">
                <a:solidFill>
                  <a:schemeClr val="tx1"/>
                </a:solidFill>
                <a:latin typeface="+mj-lt"/>
                <a:ea typeface="+mn-ea"/>
                <a:cs typeface="+mn-cs"/>
              </a:rPr>
              <a:t>L</a:t>
            </a:r>
            <a:r>
              <a:rPr lang="en-US" b="0" i="0" u="none" strike="noStrike" kern="1200" cap="small" baseline="0" dirty="0">
                <a:solidFill>
                  <a:schemeClr val="tx1"/>
                </a:solidFill>
                <a:latin typeface="+mj-lt"/>
                <a:ea typeface="+mn-ea"/>
                <a:cs typeface="+mn-cs"/>
              </a:rPr>
              <a:t>ord</a:t>
            </a:r>
            <a:r>
              <a:rPr lang="en-US" b="0" i="0" u="none" strike="noStrike" baseline="0" dirty="0">
                <a:latin typeface="+mj-lt"/>
              </a:rPr>
              <a:t> God of Israel than all the kings of Israel who were before him” (1 Kgs 16:30-33; NASB).</a:t>
            </a:r>
            <a:endParaRPr lang="en-US" dirty="0">
              <a:latin typeface="+mj-lt"/>
            </a:endParaRPr>
          </a:p>
          <a:p>
            <a:endParaRPr lang="en-US" dirty="0">
              <a:latin typeface="+mj-lt"/>
            </a:endParaRPr>
          </a:p>
          <a:p>
            <a:r>
              <a:rPr lang="en-US" dirty="0">
                <a:latin typeface="+mj-lt"/>
              </a:rPr>
              <a:t>This statue of Baal is made of copper, with an overlay of silver and gold. The upright hand is typical of the so-called “smiting” pose, and likely once held a weapon.</a:t>
            </a:r>
          </a:p>
          <a:p>
            <a:endParaRPr lang="en-US" dirty="0">
              <a:latin typeface="+mj-lt"/>
            </a:endParaRPr>
          </a:p>
          <a:p>
            <a:r>
              <a:rPr lang="en-US" dirty="0">
                <a:latin typeface="+mj-lt"/>
              </a:rPr>
              <a:t>Baal was perhaps the most commonly worshiped of the Canaanite gods. He appeared in a number of different regions with slight variations;</a:t>
            </a:r>
            <a:r>
              <a:rPr lang="en-US" baseline="0" dirty="0">
                <a:latin typeface="+mj-lt"/>
              </a:rPr>
              <a:t> often he was considered a weather god, since weather (particularly rain or drought) was critical to survival in that region. </a:t>
            </a:r>
            <a:r>
              <a:rPr lang="en-US" dirty="0">
                <a:latin typeface="+mj-lt"/>
              </a:rPr>
              <a:t>This artifact was photographed in the Louvre Museum.</a:t>
            </a:r>
          </a:p>
          <a:p>
            <a:endParaRPr lang="en-US" dirty="0">
              <a:latin typeface="+mj-lt"/>
            </a:endParaRPr>
          </a:p>
          <a:p>
            <a:r>
              <a:rPr lang="en-US" dirty="0">
                <a:latin typeface="+mj-lt"/>
              </a:rPr>
              <a:t>tb060408296c</a:t>
            </a:r>
          </a:p>
        </p:txBody>
      </p:sp>
      <p:sp>
        <p:nvSpPr>
          <p:cNvPr id="4" name="Slide Number Placeholder 3"/>
          <p:cNvSpPr>
            <a:spLocks noGrp="1"/>
          </p:cNvSpPr>
          <p:nvPr>
            <p:ph type="sldNum" sz="quarter" idx="10"/>
          </p:nvPr>
        </p:nvSpPr>
        <p:spPr/>
        <p:txBody>
          <a:bodyPr/>
          <a:lstStyle/>
          <a:p>
            <a:fld id="{4E4946A3-FD68-4E77-9DEF-1E7536A4AD96}" type="slidenum">
              <a:rPr lang="en-US" smtClean="0"/>
              <a:t>164</a:t>
            </a:fld>
            <a:endParaRPr lang="en-US"/>
          </a:p>
        </p:txBody>
      </p:sp>
    </p:spTree>
    <p:extLst>
      <p:ext uri="{BB962C8B-B14F-4D97-AF65-F5344CB8AC3E}">
        <p14:creationId xmlns:p14="http://schemas.microsoft.com/office/powerpoint/2010/main" val="1379459367"/>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representation of a Canaanite</a:t>
            </a:r>
            <a:r>
              <a:rPr lang="en-US" baseline="0" dirty="0"/>
              <a:t> goddess, thought to be Asherah, was discovered near </a:t>
            </a:r>
            <a:r>
              <a:rPr lang="en-US" dirty="0"/>
              <a:t>Ugarit,</a:t>
            </a:r>
            <a:r>
              <a:rPr lang="en-US" baseline="0" dirty="0"/>
              <a:t> on the Mediterranean coast of modern Syria</a:t>
            </a:r>
            <a:r>
              <a:rPr lang="en-US" dirty="0"/>
              <a:t>. She</a:t>
            </a:r>
            <a:r>
              <a:rPr lang="en-US" baseline="0" dirty="0"/>
              <a:t> is depicted standing on a bull. </a:t>
            </a:r>
            <a:r>
              <a:rPr lang="en-US" dirty="0"/>
              <a:t>This artifact was photographed at the Bible Lands Museum in Jerusalem.</a:t>
            </a:r>
          </a:p>
          <a:p>
            <a:endParaRPr lang="en-US" dirty="0"/>
          </a:p>
          <a:p>
            <a:r>
              <a:rPr lang="en-US" dirty="0"/>
              <a:t>adr1806262331</a:t>
            </a:r>
          </a:p>
        </p:txBody>
      </p:sp>
      <p:sp>
        <p:nvSpPr>
          <p:cNvPr id="4" name="Slide Number Placeholder 3"/>
          <p:cNvSpPr>
            <a:spLocks noGrp="1"/>
          </p:cNvSpPr>
          <p:nvPr>
            <p:ph type="sldNum" sz="quarter" idx="10"/>
          </p:nvPr>
        </p:nvSpPr>
        <p:spPr/>
        <p:txBody>
          <a:bodyPr/>
          <a:lstStyle/>
          <a:p>
            <a:fld id="{4E4946A3-FD68-4E77-9DEF-1E7536A4AD96}" type="slidenum">
              <a:rPr lang="en-US" smtClean="0"/>
              <a:t>165</a:t>
            </a:fld>
            <a:endParaRPr lang="en-US"/>
          </a:p>
        </p:txBody>
      </p:sp>
    </p:spTree>
    <p:extLst>
      <p:ext uri="{BB962C8B-B14F-4D97-AF65-F5344CB8AC3E}">
        <p14:creationId xmlns:p14="http://schemas.microsoft.com/office/powerpoint/2010/main" val="1922358579"/>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5121D-195D-3690-77E0-571CEF536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2C1FE5-CECB-E08C-012D-042F96A3FF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BAADE-5779-DF7A-2CC5-C06792974063}"/>
              </a:ext>
            </a:extLst>
          </p:cNvPr>
          <p:cNvSpPr>
            <a:spLocks noGrp="1"/>
          </p:cNvSpPr>
          <p:nvPr>
            <p:ph type="body" idx="1"/>
          </p:nvPr>
        </p:nvSpPr>
        <p:spPr/>
        <p:txBody>
          <a:bodyPr/>
          <a:lstStyle/>
          <a:p>
            <a:r>
              <a:rPr lang="en-US" dirty="0">
                <a:ea typeface="Calibri"/>
                <a:cs typeface="Calibri"/>
              </a:rPr>
              <a:t>This ivory plaque from Nimrud depicts a man kneeling with uplifted hands as he worships a pagan deity. </a:t>
            </a:r>
            <a:r>
              <a:rPr lang="en-US" sz="1200" kern="1200" dirty="0">
                <a:solidFill>
                  <a:schemeClr val="tx1"/>
                </a:solidFill>
                <a:effectLst/>
                <a:latin typeface="+mn-lt"/>
                <a:ea typeface="+mn-ea"/>
                <a:cs typeface="+mn-cs"/>
              </a:rPr>
              <a:t>This image comes from The Metropolitan Museum of Art, public domain, Rogers Fund, 1964, accession number 64.37.14, https://www.metmuseum.org/art/collection/search/325673.</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met325673c</a:t>
            </a:r>
            <a:endParaRPr lang="en-US" dirty="0">
              <a:ea typeface="Calibri"/>
              <a:cs typeface="Calibri"/>
            </a:endParaRPr>
          </a:p>
        </p:txBody>
      </p:sp>
      <p:sp>
        <p:nvSpPr>
          <p:cNvPr id="4" name="Slide Number Placeholder 3">
            <a:extLst>
              <a:ext uri="{FF2B5EF4-FFF2-40B4-BE49-F238E27FC236}">
                <a16:creationId xmlns:a16="http://schemas.microsoft.com/office/drawing/2014/main" id="{7CEC78A0-A257-08BE-9D2F-94B7C1E040B9}"/>
              </a:ext>
            </a:extLst>
          </p:cNvPr>
          <p:cNvSpPr>
            <a:spLocks noGrp="1"/>
          </p:cNvSpPr>
          <p:nvPr>
            <p:ph type="sldNum" sz="quarter" idx="10"/>
          </p:nvPr>
        </p:nvSpPr>
        <p:spPr/>
        <p:txBody>
          <a:bodyPr/>
          <a:lstStyle/>
          <a:p>
            <a:fld id="{4E4946A3-FD68-4E77-9DEF-1E7536A4AD96}" type="slidenum">
              <a:rPr lang="en-US" smtClean="0"/>
              <a:t>166</a:t>
            </a:fld>
            <a:endParaRPr lang="en-US"/>
          </a:p>
        </p:txBody>
      </p:sp>
    </p:spTree>
    <p:extLst>
      <p:ext uri="{BB962C8B-B14F-4D97-AF65-F5344CB8AC3E}">
        <p14:creationId xmlns:p14="http://schemas.microsoft.com/office/powerpoint/2010/main" val="189460658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bronze set depicts an Egyptian pharaoh worshiping an Apis bull, one of the deities of Egypt. It is similar to the Israelite practice of worshiping calves (cf. Hos 8:5-6).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display was photographed</a:t>
            </a:r>
            <a:r>
              <a:rPr lang="en-US" baseline="0" dirty="0"/>
              <a:t> at a temporary exhibit at the </a:t>
            </a:r>
            <a:r>
              <a:rPr lang="en-US" dirty="0"/>
              <a:t>Cleveland Museum of Art. This image comes from Tim Evanson and is licensed under CC BY-SA 2.0, via Wikimedia Commons</a:t>
            </a:r>
            <a:r>
              <a:rPr lang="en-US" baseline="0" dirty="0"/>
              <a:t>: https://commons.wikimedia.org/wiki/File:Pharaoh_worshipping_apis_bull_-_Pharaoh_exhibit_-_Cleveland_Museum_of_Art_(27375115573).jpg.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wiki27375115573043020161527c</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167</a:t>
            </a:fld>
            <a:endParaRPr lang="en-US"/>
          </a:p>
        </p:txBody>
      </p:sp>
    </p:spTree>
    <p:extLst>
      <p:ext uri="{BB962C8B-B14F-4D97-AF65-F5344CB8AC3E}">
        <p14:creationId xmlns:p14="http://schemas.microsoft.com/office/powerpoint/2010/main" val="4197755136"/>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word “desolation” (Heb. </a:t>
            </a:r>
            <a:r>
              <a:rPr lang="en-US" i="1" dirty="0" err="1"/>
              <a:t>shammah</a:t>
            </a:r>
            <a:r>
              <a:rPr lang="en-US" dirty="0"/>
              <a:t>, </a:t>
            </a:r>
            <a:r>
              <a:rPr lang="he-IL" dirty="0">
                <a:latin typeface="SBL Hebrew" panose="02000000000000000000" pitchFamily="2" charset="-79"/>
                <a:cs typeface="SBL Hebrew" panose="02000000000000000000" pitchFamily="2" charset="-79"/>
              </a:rPr>
              <a:t>שַׁמָּה</a:t>
            </a:r>
            <a:r>
              <a:rPr lang="en-US" dirty="0"/>
              <a:t>) is often linked to something that produces horror in the one who sees or hears (</a:t>
            </a:r>
            <a:r>
              <a:rPr lang="en-US" dirty="0" err="1"/>
              <a:t>Deut</a:t>
            </a:r>
            <a:r>
              <a:rPr lang="en-US" dirty="0"/>
              <a:t> 28:37; </a:t>
            </a:r>
            <a:r>
              <a:rPr lang="en-US" dirty="0" err="1"/>
              <a:t>Ezek</a:t>
            </a:r>
            <a:r>
              <a:rPr lang="en-US" dirty="0"/>
              <a:t> 23:33; Ps 73:19). Artists prior to the Greco/Roman period rarely depicted emotion on the faces of their subjects. This tragic mask is of a later time but expresses the emotions of terror and dread that are described.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mask was photographed at the Ashmolean Museum. </a:t>
            </a:r>
            <a:r>
              <a:rPr lang="en-US" kern="100" dirty="0">
                <a:effectLst/>
                <a:ea typeface="Calibri" panose="020F0502020204030204" pitchFamily="34" charset="0"/>
              </a:rPr>
              <a:t>This image comes from Carole </a:t>
            </a:r>
            <a:r>
              <a:rPr lang="en-US" kern="100" dirty="0" err="1">
                <a:effectLst/>
                <a:ea typeface="Calibri" panose="020F0502020204030204" pitchFamily="34" charset="0"/>
              </a:rPr>
              <a:t>Raddato</a:t>
            </a:r>
            <a:r>
              <a:rPr lang="en-US" kern="100" dirty="0">
                <a:effectLst/>
                <a:ea typeface="Calibri" panose="020F0502020204030204" pitchFamily="34" charset="0"/>
              </a:rPr>
              <a:t> and is licensed under CC BY-SA 2.0, via Wikimedia Commons: https://commons.wikimedia.org/wiki/File:Tragic_mask,_1st_century_BC_to_1st_century_AD,_Ashmolean_Museum_(8400675987).jpg. </a:t>
            </a:r>
            <a:r>
              <a:rPr lang="en-US" dirty="0"/>
              <a:t>Generative AI has been used to extend the edges of this image; the original photo is available behind this image.</a:t>
            </a:r>
          </a:p>
          <a:p>
            <a:endParaRPr lang="en-US" dirty="0"/>
          </a:p>
          <a:p>
            <a:r>
              <a:rPr lang="en-US" kern="100" dirty="0">
                <a:effectLst/>
                <a:ea typeface="Calibri" panose="020F0502020204030204" pitchFamily="34" charset="0"/>
              </a:rPr>
              <a:t>wiki07121114313751836psai</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168</a:t>
            </a:fld>
            <a:endParaRPr lang="en-US"/>
          </a:p>
        </p:txBody>
      </p:sp>
    </p:spTree>
    <p:extLst>
      <p:ext uri="{BB962C8B-B14F-4D97-AF65-F5344CB8AC3E}">
        <p14:creationId xmlns:p14="http://schemas.microsoft.com/office/powerpoint/2010/main" val="3831454495"/>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n-US" dirty="0"/>
              <a:t>The word “desolation” (Heb. </a:t>
            </a:r>
            <a:r>
              <a:rPr lang="en-US" i="1" dirty="0" err="1"/>
              <a:t>shammah</a:t>
            </a:r>
            <a:r>
              <a:rPr lang="en-US" dirty="0"/>
              <a:t>, </a:t>
            </a:r>
            <a:r>
              <a:rPr lang="he-IL" dirty="0">
                <a:latin typeface="SBL Hebrew" panose="02000000000000000000" pitchFamily="2" charset="-79"/>
                <a:cs typeface="SBL Hebrew" panose="02000000000000000000" pitchFamily="2" charset="-79"/>
              </a:rPr>
              <a:t>שַׁמָּה</a:t>
            </a:r>
            <a:r>
              <a:rPr lang="en-US" dirty="0"/>
              <a:t>) often refers to the ruin or destruction of an inanimate object such as a land or a city (e.g., </a:t>
            </a:r>
            <a:r>
              <a:rPr lang="en-US" dirty="0" err="1"/>
              <a:t>Jer</a:t>
            </a:r>
            <a:r>
              <a:rPr lang="en-US" dirty="0"/>
              <a:t> 18:16; 19:8), and that may be the sense intended here.</a:t>
            </a:r>
            <a:endParaRPr lang="en-US" dirty="0">
              <a:latin typeface="Times New Roman" pitchFamily="18" charset="0"/>
            </a:endParaRPr>
          </a:p>
          <a:p>
            <a:pPr marL="0" indent="0" eaLnBrk="1" hangingPunct="1">
              <a:buFontTx/>
              <a:buNone/>
            </a:pPr>
            <a:endParaRPr lang="en-US" dirty="0">
              <a:latin typeface="Times New Roman" pitchFamily="18" charset="0"/>
            </a:endParaRPr>
          </a:p>
          <a:p>
            <a:pPr marL="0" indent="0" eaLnBrk="1" hangingPunct="1">
              <a:buFontTx/>
              <a:buNone/>
            </a:pPr>
            <a:r>
              <a:rPr lang="en-US" dirty="0">
                <a:latin typeface="+mj-lt"/>
              </a:rPr>
              <a:t>In this house, which</a:t>
            </a:r>
            <a:r>
              <a:rPr lang="en-US" baseline="0" dirty="0">
                <a:latin typeface="+mj-lt"/>
              </a:rPr>
              <a:t> was supported by pillars, </a:t>
            </a:r>
            <a:r>
              <a:rPr lang="en-US" dirty="0">
                <a:latin typeface="+mj-lt"/>
              </a:rPr>
              <a:t>two ostraca were found bearing the name of Ahiel. For this reason, the house has been dubbed the “House of Ahiel.” This is a typical Israelite house; it has four rooms separated by pillars which supported the roof. Outside, the stairway to the south (left) presumably led to the flat roof of Ahiel’s house. The eastern side of Ahiel’s house was poorly preserved, but the western side was well preserved because it is close to the slope. Inside the house were found cosmetics and housewares, all destroyed in the Babylonia</a:t>
            </a:r>
            <a:r>
              <a:rPr lang="en-US" baseline="0" dirty="0">
                <a:latin typeface="+mj-lt"/>
              </a:rPr>
              <a:t>n invasion of </a:t>
            </a:r>
            <a:r>
              <a:rPr lang="en-US" dirty="0">
                <a:latin typeface="+mj-lt"/>
              </a:rPr>
              <a:t>586 BC. This house belongs to Shiloh’s stratum 10.</a:t>
            </a:r>
            <a:endParaRPr lang="en-US" b="1" dirty="0">
              <a:latin typeface="+mj-lt"/>
            </a:endParaRPr>
          </a:p>
          <a:p>
            <a:pPr marL="228600" indent="-228600" eaLnBrk="1" hangingPunct="1"/>
            <a:endParaRPr lang="en-US" dirty="0">
              <a:latin typeface="+mj-lt"/>
            </a:endParaRPr>
          </a:p>
          <a:p>
            <a:r>
              <a:rPr lang="en-US" dirty="0">
                <a:latin typeface="+mj-lt"/>
              </a:rPr>
              <a:t>tb123005418</a:t>
            </a:r>
          </a:p>
        </p:txBody>
      </p:sp>
      <p:sp>
        <p:nvSpPr>
          <p:cNvPr id="4" name="Slide Number Placeholder 3"/>
          <p:cNvSpPr>
            <a:spLocks noGrp="1"/>
          </p:cNvSpPr>
          <p:nvPr>
            <p:ph type="sldNum" sz="quarter" idx="10"/>
          </p:nvPr>
        </p:nvSpPr>
        <p:spPr/>
        <p:txBody>
          <a:bodyPr/>
          <a:lstStyle/>
          <a:p>
            <a:fld id="{4E4946A3-FD68-4E77-9DEF-1E7536A4AD96}" type="slidenum">
              <a:rPr lang="en-US" smtClean="0">
                <a:solidFill>
                  <a:prstClr val="black"/>
                </a:solidFill>
              </a:rPr>
              <a:pPr/>
              <a:t>169</a:t>
            </a:fld>
            <a:endParaRPr lang="en-US">
              <a:solidFill>
                <a:prstClr val="black"/>
              </a:solidFill>
            </a:endParaRPr>
          </a:p>
        </p:txBody>
      </p:sp>
    </p:spTree>
    <p:extLst>
      <p:ext uri="{BB962C8B-B14F-4D97-AF65-F5344CB8AC3E}">
        <p14:creationId xmlns:p14="http://schemas.microsoft.com/office/powerpoint/2010/main" val="385798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A18A0-06D3-D63E-754B-859E08563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B8DFE-6CC4-02A0-66EA-87E08E798B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146437-370A-7561-00E3-FED8AB67EB62}"/>
              </a:ext>
            </a:extLst>
          </p:cNvPr>
          <p:cNvSpPr>
            <a:spLocks noGrp="1"/>
          </p:cNvSpPr>
          <p:nvPr>
            <p:ph type="body" idx="1"/>
          </p:nvPr>
        </p:nvSpPr>
        <p:spPr/>
        <p:txBody>
          <a:bodyPr/>
          <a:lstStyle/>
          <a:p>
            <a:r>
              <a:rPr lang="en-US" dirty="0"/>
              <a:t>The enslavement of the Hebrews in Egypt is illustrated here by a relief that depicts a group of Nubian prisoners who are being recorded by a scribe, no doubt headed for involuntary work. </a:t>
            </a:r>
          </a:p>
          <a:p>
            <a:endParaRPr lang="en-US" dirty="0"/>
          </a:p>
          <a:p>
            <a:r>
              <a:rPr lang="en-US" dirty="0"/>
              <a:t>This relief comes from the tomb of the Egyptian king Horemheb at Saqqara. It was photographed at the Archaeological Museum of Bologna. </a:t>
            </a:r>
            <a:r>
              <a:rPr lang="en-US" sz="1200" kern="1200" dirty="0">
                <a:solidFill>
                  <a:schemeClr val="tx1"/>
                </a:solidFill>
                <a:effectLst/>
                <a:latin typeface="+mn-lt"/>
                <a:ea typeface="+mn-ea"/>
                <a:cs typeface="+mn-cs"/>
              </a:rPr>
              <a:t>This image comes from </a:t>
            </a:r>
            <a:r>
              <a:rPr lang="en-US" sz="1200" kern="1200" dirty="0" err="1">
                <a:solidFill>
                  <a:schemeClr val="tx1"/>
                </a:solidFill>
                <a:effectLst/>
                <a:latin typeface="+mn-lt"/>
                <a:ea typeface="+mn-ea"/>
                <a:cs typeface="+mn-cs"/>
              </a:rPr>
              <a:t>Sailko</a:t>
            </a:r>
            <a:r>
              <a:rPr lang="en-US" sz="1200" kern="1200" dirty="0">
                <a:solidFill>
                  <a:schemeClr val="tx1"/>
                </a:solidFill>
                <a:effectLst/>
                <a:latin typeface="+mn-lt"/>
                <a:ea typeface="+mn-ea"/>
                <a:cs typeface="+mn-cs"/>
              </a:rPr>
              <a:t> and is licensed under CC BY-SA 3.0, via Wikimedia Commons: https://commons.wikimedia.org/wiki/File:Saqqara,_rilievo_di_horemheb,_1332-1323_ac.,_B_01.JPG.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wiki10191331562288555c</a:t>
            </a:r>
            <a:endParaRPr lang="en-US" dirty="0"/>
          </a:p>
        </p:txBody>
      </p:sp>
      <p:sp>
        <p:nvSpPr>
          <p:cNvPr id="4" name="Slide Number Placeholder 3">
            <a:extLst>
              <a:ext uri="{FF2B5EF4-FFF2-40B4-BE49-F238E27FC236}">
                <a16:creationId xmlns:a16="http://schemas.microsoft.com/office/drawing/2014/main" id="{907E3B38-90BD-DB34-386F-3286CB86F410}"/>
              </a:ext>
            </a:extLst>
          </p:cNvPr>
          <p:cNvSpPr>
            <a:spLocks noGrp="1"/>
          </p:cNvSpPr>
          <p:nvPr>
            <p:ph type="sldNum" sz="quarter" idx="10"/>
          </p:nvPr>
        </p:nvSpPr>
        <p:spPr/>
        <p:txBody>
          <a:bodyPr/>
          <a:lstStyle/>
          <a:p>
            <a:fld id="{4E4946A3-FD68-4E77-9DEF-1E7536A4AD96}" type="slidenum">
              <a:rPr lang="en-US" smtClean="0"/>
              <a:t>17</a:t>
            </a:fld>
            <a:endParaRPr lang="en-US"/>
          </a:p>
        </p:txBody>
      </p:sp>
    </p:spTree>
    <p:extLst>
      <p:ext uri="{BB962C8B-B14F-4D97-AF65-F5344CB8AC3E}">
        <p14:creationId xmlns:p14="http://schemas.microsoft.com/office/powerpoint/2010/main" val="138704622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2D09C-1937-132F-8997-DB518164E7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EDEA8-32A7-ECA7-2DA8-AD8BF6F830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F5670-3B71-C461-C76D-897F011F7B69}"/>
              </a:ext>
            </a:extLst>
          </p:cNvPr>
          <p:cNvSpPr>
            <a:spLocks noGrp="1"/>
          </p:cNvSpPr>
          <p:nvPr>
            <p:ph type="body" idx="1"/>
          </p:nvPr>
        </p:nvSpPr>
        <p:spPr/>
        <p:txBody>
          <a:bodyPr/>
          <a:lstStyle/>
          <a:p>
            <a:r>
              <a:rPr lang="en-US" dirty="0"/>
              <a:t>This American Colony photo was taken between 1900 and 1926. The next slide includes a colorized version of this photo.</a:t>
            </a:r>
          </a:p>
          <a:p>
            <a:endParaRPr lang="en-US" dirty="0"/>
          </a:p>
          <a:p>
            <a:r>
              <a:rPr lang="fi-FI" dirty="0"/>
              <a:t>mat01383c</a:t>
            </a:r>
            <a:endParaRPr lang="en-US" dirty="0"/>
          </a:p>
        </p:txBody>
      </p:sp>
      <p:sp>
        <p:nvSpPr>
          <p:cNvPr id="4" name="Slide Number Placeholder 3">
            <a:extLst>
              <a:ext uri="{FF2B5EF4-FFF2-40B4-BE49-F238E27FC236}">
                <a16:creationId xmlns:a16="http://schemas.microsoft.com/office/drawing/2014/main" id="{EAC01015-3A11-C747-7981-7414FBA57801}"/>
              </a:ext>
            </a:extLst>
          </p:cNvPr>
          <p:cNvSpPr>
            <a:spLocks noGrp="1"/>
          </p:cNvSpPr>
          <p:nvPr>
            <p:ph type="sldNum" sz="quarter" idx="10"/>
          </p:nvPr>
        </p:nvSpPr>
        <p:spPr/>
        <p:txBody>
          <a:bodyPr/>
          <a:lstStyle/>
          <a:p>
            <a:fld id="{4E4946A3-FD68-4E77-9DEF-1E7536A4AD96}" type="slidenum">
              <a:rPr lang="en-US" smtClean="0"/>
              <a:t>170</a:t>
            </a:fld>
            <a:endParaRPr lang="en-US"/>
          </a:p>
        </p:txBody>
      </p:sp>
    </p:spTree>
    <p:extLst>
      <p:ext uri="{BB962C8B-B14F-4D97-AF65-F5344CB8AC3E}">
        <p14:creationId xmlns:p14="http://schemas.microsoft.com/office/powerpoint/2010/main" val="4273375798"/>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86E4F-E84D-CC40-6E42-948B3A634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2CF12-4F73-253D-8C1B-404899414D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1BDF42-2072-2D7B-ACCE-10E1BBFAD704}"/>
              </a:ext>
            </a:extLst>
          </p:cNvPr>
          <p:cNvSpPr>
            <a:spLocks noGrp="1"/>
          </p:cNvSpPr>
          <p:nvPr>
            <p:ph type="body" idx="1"/>
          </p:nvPr>
        </p:nvSpPr>
        <p:spPr/>
        <p:txBody>
          <a:bodyPr/>
          <a:lstStyle/>
          <a:p>
            <a:r>
              <a:rPr lang="en-US" dirty="0"/>
              <a:t>This American Colony photo was taken between 1900 and 1926. Generative AI was used to colorize this photo.</a:t>
            </a:r>
          </a:p>
          <a:p>
            <a:endParaRPr lang="en-US" dirty="0"/>
          </a:p>
          <a:p>
            <a:r>
              <a:rPr lang="fi-FI" dirty="0"/>
              <a:t>mat01383col</a:t>
            </a:r>
            <a:endParaRPr lang="en-US" dirty="0"/>
          </a:p>
        </p:txBody>
      </p:sp>
      <p:sp>
        <p:nvSpPr>
          <p:cNvPr id="4" name="Slide Number Placeholder 3">
            <a:extLst>
              <a:ext uri="{FF2B5EF4-FFF2-40B4-BE49-F238E27FC236}">
                <a16:creationId xmlns:a16="http://schemas.microsoft.com/office/drawing/2014/main" id="{1BD626C5-0BD5-CFB1-A0A2-915EA92563E6}"/>
              </a:ext>
            </a:extLst>
          </p:cNvPr>
          <p:cNvSpPr>
            <a:spLocks noGrp="1"/>
          </p:cNvSpPr>
          <p:nvPr>
            <p:ph type="sldNum" sz="quarter" idx="10"/>
          </p:nvPr>
        </p:nvSpPr>
        <p:spPr/>
        <p:txBody>
          <a:bodyPr/>
          <a:lstStyle/>
          <a:p>
            <a:fld id="{4E4946A3-FD68-4E77-9DEF-1E7536A4AD96}" type="slidenum">
              <a:rPr lang="en-US" smtClean="0"/>
              <a:t>171</a:t>
            </a:fld>
            <a:endParaRPr lang="en-US"/>
          </a:p>
        </p:txBody>
      </p:sp>
    </p:spTree>
    <p:extLst>
      <p:ext uri="{BB962C8B-B14F-4D97-AF65-F5344CB8AC3E}">
        <p14:creationId xmlns:p14="http://schemas.microsoft.com/office/powerpoint/2010/main" val="399062136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86E4F-E84D-CC40-6E42-948B3A634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2CF12-4F73-253D-8C1B-404899414D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1BDF42-2072-2D7B-ACCE-10E1BBFAD704}"/>
              </a:ext>
            </a:extLst>
          </p:cNvPr>
          <p:cNvSpPr>
            <a:spLocks noGrp="1"/>
          </p:cNvSpPr>
          <p:nvPr>
            <p:ph type="body" idx="1"/>
          </p:nvPr>
        </p:nvSpPr>
        <p:spPr/>
        <p:txBody>
          <a:bodyPr/>
          <a:lstStyle/>
          <a:p>
            <a:r>
              <a:rPr lang="en-US" dirty="0"/>
              <a:t>tb050312377</a:t>
            </a:r>
          </a:p>
        </p:txBody>
      </p:sp>
      <p:sp>
        <p:nvSpPr>
          <p:cNvPr id="4" name="Slide Number Placeholder 3">
            <a:extLst>
              <a:ext uri="{FF2B5EF4-FFF2-40B4-BE49-F238E27FC236}">
                <a16:creationId xmlns:a16="http://schemas.microsoft.com/office/drawing/2014/main" id="{1BD626C5-0BD5-CFB1-A0A2-915EA92563E6}"/>
              </a:ext>
            </a:extLst>
          </p:cNvPr>
          <p:cNvSpPr>
            <a:spLocks noGrp="1"/>
          </p:cNvSpPr>
          <p:nvPr>
            <p:ph type="sldNum" sz="quarter" idx="10"/>
          </p:nvPr>
        </p:nvSpPr>
        <p:spPr/>
        <p:txBody>
          <a:bodyPr/>
          <a:lstStyle/>
          <a:p>
            <a:fld id="{4E4946A3-FD68-4E77-9DEF-1E7536A4AD96}" type="slidenum">
              <a:rPr lang="en-US" smtClean="0"/>
              <a:t>172</a:t>
            </a:fld>
            <a:endParaRPr lang="en-US"/>
          </a:p>
        </p:txBody>
      </p:sp>
    </p:spTree>
    <p:extLst>
      <p:ext uri="{BB962C8B-B14F-4D97-AF65-F5344CB8AC3E}">
        <p14:creationId xmlns:p14="http://schemas.microsoft.com/office/powerpoint/2010/main" val="1070809899"/>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“Derision” (Heb. </a:t>
            </a:r>
            <a:r>
              <a:rPr lang="en-US" i="1" dirty="0" err="1"/>
              <a:t>shereqah</a:t>
            </a:r>
            <a:r>
              <a:rPr lang="en-US" dirty="0"/>
              <a:t>, </a:t>
            </a:r>
            <a:r>
              <a:rPr lang="he-IL" dirty="0">
                <a:latin typeface="SBL Hebrew" panose="02000000000000000000" pitchFamily="2" charset="-79"/>
                <a:cs typeface="SBL Hebrew" panose="02000000000000000000" pitchFamily="2" charset="-79"/>
              </a:rPr>
              <a:t>שְׁרֵקָה</a:t>
            </a:r>
            <a:r>
              <a:rPr lang="en-US" dirty="0"/>
              <a:t>) always appears in the Hebrew Bible in parallel with “desolation” (Heb. </a:t>
            </a:r>
            <a:r>
              <a:rPr lang="en-US" i="1" dirty="0" err="1"/>
              <a:t>shammah</a:t>
            </a:r>
            <a:r>
              <a:rPr lang="en-US" dirty="0"/>
              <a:t>, </a:t>
            </a:r>
            <a:r>
              <a:rPr lang="he-IL" dirty="0">
                <a:latin typeface="SBL Hebrew" panose="02000000000000000000" pitchFamily="2" charset="-79"/>
                <a:cs typeface="SBL Hebrew" panose="02000000000000000000" pitchFamily="2" charset="-79"/>
              </a:rPr>
              <a:t>שַׁמָּה</a:t>
            </a:r>
            <a:r>
              <a:rPr lang="en-US" dirty="0"/>
              <a:t>). It is often translated “hissing” or “whistling,” and it carries the idea of mockery or of being appalled at something. This relief shows several captured enemies</a:t>
            </a:r>
            <a:r>
              <a:rPr lang="en-US" baseline="0" dirty="0"/>
              <a:t> bowing to the ground, along with</a:t>
            </a:r>
            <a:r>
              <a:rPr lang="en-US" dirty="0"/>
              <a:t> two captured Elamite kings being forced to act as servants. Assyrian courtiers jeer at the Elamite kings, who are distinguished by their fringed robes and bulbous hats. </a:t>
            </a:r>
            <a:r>
              <a:rPr lang="en-US" b="0" dirty="0"/>
              <a:t>The</a:t>
            </a:r>
            <a:r>
              <a:rPr lang="en-US" b="0" baseline="0" dirty="0"/>
              <a:t> one on the left </a:t>
            </a:r>
            <a:r>
              <a:rPr lang="en-US" b="0" dirty="0"/>
              <a:t>carries a wine jar, while the one on the right holds a fly whisk. </a:t>
            </a:r>
            <a:r>
              <a:rPr lang="en-US" dirty="0"/>
              <a:t>The inscription states that Ashurbanipal captured the Elamites with the help of the gods and compelled them to prepare and serve him a meal. </a:t>
            </a:r>
            <a:r>
              <a:rPr lang="en-US" dirty="0">
                <a:solidFill>
                  <a:srgbClr val="000000"/>
                </a:solidFill>
                <a:latin typeface="+mn-lt"/>
              </a:rPr>
              <a:t>This relief was photographed at the Getty Villa, while on loan from the British Museum.</a:t>
            </a:r>
          </a:p>
          <a:p>
            <a:pPr>
              <a:defRPr/>
            </a:pPr>
            <a:endParaRPr lang="en-US" dirty="0">
              <a:solidFill>
                <a:srgbClr val="000000"/>
              </a:solidFill>
              <a:latin typeface="+mn-lt"/>
            </a:endParaRPr>
          </a:p>
          <a:p>
            <a:pPr>
              <a:defRPr/>
            </a:pPr>
            <a:r>
              <a:rPr lang="en-US" dirty="0">
                <a:solidFill>
                  <a:srgbClr val="000000"/>
                </a:solidFill>
                <a:latin typeface="+mn-lt"/>
              </a:rPr>
              <a:t>tb100919343</a:t>
            </a:r>
          </a:p>
        </p:txBody>
      </p:sp>
      <p:sp>
        <p:nvSpPr>
          <p:cNvPr id="4" name="Slide Number Placeholder 3"/>
          <p:cNvSpPr>
            <a:spLocks noGrp="1"/>
          </p:cNvSpPr>
          <p:nvPr>
            <p:ph type="sldNum" sz="quarter" idx="10"/>
          </p:nvPr>
        </p:nvSpPr>
        <p:spPr/>
        <p:txBody>
          <a:bodyPr/>
          <a:lstStyle/>
          <a:p>
            <a:fld id="{4E4946A3-FD68-4E77-9DEF-1E7536A4AD96}" type="slidenum">
              <a:rPr lang="en-US" smtClean="0"/>
              <a:t>173</a:t>
            </a:fld>
            <a:endParaRPr lang="en-US"/>
          </a:p>
        </p:txBody>
      </p:sp>
    </p:spTree>
    <p:extLst>
      <p:ext uri="{BB962C8B-B14F-4D97-AF65-F5344CB8AC3E}">
        <p14:creationId xmlns:p14="http://schemas.microsoft.com/office/powerpoint/2010/main" val="182235297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The idea of mockery is illustrated here by a Greco-Roman statue that depicts a gloating figure. This statue can be identified as an actor because of the exaggerated facial features</a:t>
            </a:r>
            <a:r>
              <a:rPr lang="en-US" baseline="0" dirty="0">
                <a:latin typeface="+mj-lt"/>
              </a:rPr>
              <a:t>. His short tunic thrown over one shoulder identifies him as portraying a slave. The grimace, contorted body, and outstretched arm seem to be the pose of one who is mocking or deriding someone. </a:t>
            </a:r>
            <a:r>
              <a:rPr lang="en-US" dirty="0">
                <a:latin typeface="+mj-lt"/>
              </a:rPr>
              <a:t>This image comes from the Walters Art Museum, public domain, </a:t>
            </a:r>
            <a:r>
              <a:rPr lang="en-US" b="0" i="0" dirty="0">
                <a:solidFill>
                  <a:srgbClr val="191813"/>
                </a:solidFill>
                <a:effectLst/>
                <a:latin typeface="+mj-lt"/>
              </a:rPr>
              <a:t>Acquired by Henry Walters</a:t>
            </a:r>
            <a:r>
              <a:rPr lang="en-US" dirty="0">
                <a:latin typeface="+mj-lt"/>
              </a:rPr>
              <a:t>, accession number </a:t>
            </a:r>
            <a:r>
              <a:rPr lang="en-US" b="0" i="0" dirty="0">
                <a:solidFill>
                  <a:srgbClr val="191813"/>
                </a:solidFill>
                <a:effectLst/>
                <a:latin typeface="+mj-lt"/>
              </a:rPr>
              <a:t>54.746</a:t>
            </a:r>
            <a:r>
              <a:rPr lang="en-US" dirty="0">
                <a:latin typeface="+mj-lt"/>
              </a:rPr>
              <a:t>, https://art.thewalters.org/detail/16769/actor-with-right-arm-extended/. This image has been colorized using generative AI. The original photo is available behind this image.</a:t>
            </a:r>
          </a:p>
          <a:p>
            <a:endParaRPr lang="en-US" dirty="0">
              <a:latin typeface="+mj-lt"/>
            </a:endParaRPr>
          </a:p>
          <a:p>
            <a:r>
              <a:rPr lang="en-US" dirty="0">
                <a:latin typeface="+mj-lt"/>
              </a:rPr>
              <a:t>twam16769col</a:t>
            </a:r>
          </a:p>
        </p:txBody>
      </p:sp>
      <p:sp>
        <p:nvSpPr>
          <p:cNvPr id="4" name="Slide Number Placeholder 3"/>
          <p:cNvSpPr>
            <a:spLocks noGrp="1"/>
          </p:cNvSpPr>
          <p:nvPr>
            <p:ph type="sldNum" sz="quarter" idx="10"/>
          </p:nvPr>
        </p:nvSpPr>
        <p:spPr/>
        <p:txBody>
          <a:bodyPr/>
          <a:lstStyle/>
          <a:p>
            <a:fld id="{4E4946A3-FD68-4E77-9DEF-1E7536A4AD96}" type="slidenum">
              <a:rPr lang="en-US" smtClean="0"/>
              <a:t>174</a:t>
            </a:fld>
            <a:endParaRPr lang="en-US"/>
          </a:p>
        </p:txBody>
      </p:sp>
    </p:spTree>
    <p:extLst>
      <p:ext uri="{BB962C8B-B14F-4D97-AF65-F5344CB8AC3E}">
        <p14:creationId xmlns:p14="http://schemas.microsoft.com/office/powerpoint/2010/main" val="4026549346"/>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word “reproach” (Heb. </a:t>
            </a:r>
            <a:r>
              <a:rPr lang="en-US" i="1" dirty="0" err="1"/>
              <a:t>ḥerpah</a:t>
            </a:r>
            <a:r>
              <a:rPr lang="en-US" dirty="0"/>
              <a:t>, </a:t>
            </a:r>
            <a:r>
              <a:rPr lang="he-IL" dirty="0">
                <a:latin typeface="SBL Hebrew" panose="02000000000000000000" pitchFamily="2" charset="-79"/>
                <a:cs typeface="SBL Hebrew" panose="02000000000000000000" pitchFamily="2" charset="-79"/>
              </a:rPr>
              <a:t>חֶרְפָּה</a:t>
            </a:r>
            <a:r>
              <a:rPr lang="en-US" dirty="0"/>
              <a:t>) indicates the shame or disgrace experienced by someone who is taunted or reviled. This relief depicts captive women and a child. The women each have a hand held to their head, a common sign of grief or mourning. This relief was photographed at the British Museum.</a:t>
            </a:r>
          </a:p>
          <a:p>
            <a:endParaRPr lang="en-US" dirty="0"/>
          </a:p>
          <a:p>
            <a:r>
              <a:rPr lang="en-US" dirty="0"/>
              <a:t>adr1805194453</a:t>
            </a:r>
          </a:p>
        </p:txBody>
      </p:sp>
      <p:sp>
        <p:nvSpPr>
          <p:cNvPr id="4" name="Slide Number Placeholder 3"/>
          <p:cNvSpPr>
            <a:spLocks noGrp="1"/>
          </p:cNvSpPr>
          <p:nvPr>
            <p:ph type="sldNum" sz="quarter" idx="5"/>
          </p:nvPr>
        </p:nvSpPr>
        <p:spPr/>
        <p:txBody>
          <a:bodyPr/>
          <a:lstStyle/>
          <a:p>
            <a:fld id="{4E4946A3-FD68-4E77-9DEF-1E7536A4AD96}" type="slidenum">
              <a:rPr lang="en-US" smtClean="0"/>
              <a:t>175</a:t>
            </a:fld>
            <a:endParaRPr lang="en-US"/>
          </a:p>
        </p:txBody>
      </p:sp>
    </p:spTree>
    <p:extLst>
      <p:ext uri="{BB962C8B-B14F-4D97-AF65-F5344CB8AC3E}">
        <p14:creationId xmlns:p14="http://schemas.microsoft.com/office/powerpoint/2010/main" val="2022052904"/>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This bronze figurine</a:t>
            </a:r>
            <a:r>
              <a:rPr lang="en-US" baseline="0" dirty="0">
                <a:latin typeface="+mj-lt"/>
              </a:rPr>
              <a:t> depicts an adolescent girl with her hands raised to cover her face, an action that could reflect grief or embarrassment. </a:t>
            </a:r>
            <a:r>
              <a:rPr lang="en-US" dirty="0">
                <a:effectLst/>
                <a:latin typeface="+mj-lt"/>
                <a:ea typeface="Calibri" panose="020F0502020204030204" pitchFamily="34" charset="0"/>
              </a:rPr>
              <a:t>This image comes from the Cleveland Museum of Art, public domain, Purchase from the J. H. Wade Fund, 2002.89, </a:t>
            </a:r>
            <a:r>
              <a:rPr lang="en-US" baseline="0" dirty="0">
                <a:latin typeface="+mj-lt"/>
              </a:rPr>
              <a:t>https://www.clevelandart.org/art/2002.89.</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latin typeface="+mj-lt"/>
              </a:rPr>
              <a:t>tcma200289141134c</a:t>
            </a:r>
            <a:endParaRPr lang="en-US"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176</a:t>
            </a:fld>
            <a:endParaRPr lang="en-US"/>
          </a:p>
        </p:txBody>
      </p:sp>
    </p:spTree>
    <p:extLst>
      <p:ext uri="{BB962C8B-B14F-4D97-AF65-F5344CB8AC3E}">
        <p14:creationId xmlns:p14="http://schemas.microsoft.com/office/powerpoint/2010/main" val="2303328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idea of shame or disgrace is illustrated here from a later period by a fresco of a man with his head in his hand. This fresco is part of a larger scene illustrating the story of Admetus and Alcestis, in which the wife of Admetus volunteers to give her life for his. It was photographed at a special exhibit at the Oklahoma City Museum of Art.</a:t>
            </a:r>
          </a:p>
          <a:p>
            <a:endParaRPr lang="en-US" dirty="0"/>
          </a:p>
          <a:p>
            <a:r>
              <a:rPr lang="en-US" dirty="0"/>
              <a:t>ku0924210225</a:t>
            </a:r>
          </a:p>
        </p:txBody>
      </p:sp>
      <p:sp>
        <p:nvSpPr>
          <p:cNvPr id="4" name="Slide Number Placeholder 3"/>
          <p:cNvSpPr>
            <a:spLocks noGrp="1"/>
          </p:cNvSpPr>
          <p:nvPr>
            <p:ph type="sldNum" sz="quarter" idx="10"/>
          </p:nvPr>
        </p:nvSpPr>
        <p:spPr/>
        <p:txBody>
          <a:bodyPr/>
          <a:lstStyle/>
          <a:p>
            <a:fld id="{4E4946A3-FD68-4E77-9DEF-1E7536A4AD96}" type="slidenum">
              <a:rPr lang="en-US" smtClean="0"/>
              <a:t>177</a:t>
            </a:fld>
            <a:endParaRPr lang="en-US"/>
          </a:p>
        </p:txBody>
      </p:sp>
    </p:spTree>
    <p:extLst>
      <p:ext uri="{BB962C8B-B14F-4D97-AF65-F5344CB8AC3E}">
        <p14:creationId xmlns:p14="http://schemas.microsoft.com/office/powerpoint/2010/main" val="2056106033"/>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BBDE1-9477-D46A-F4C7-59A7111DB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73D03-2693-E270-30A5-F06CCB920A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8EA74D-28BE-59FD-A23B-D5CBCC46F25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Micah 6 presentation from the Photo Companion to the Bible. To purchase the full volume, visit www.bibleplaces.com/micah/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Micah volume are provided free, lifetime updates to the volume.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8F2964F5-D338-665C-22AD-483969525C4D}"/>
              </a:ext>
            </a:extLst>
          </p:cNvPr>
          <p:cNvSpPr>
            <a:spLocks noGrp="1"/>
          </p:cNvSpPr>
          <p:nvPr>
            <p:ph type="sldNum" sz="quarter" idx="10"/>
          </p:nvPr>
        </p:nvSpPr>
        <p:spPr/>
        <p:txBody>
          <a:bodyPr/>
          <a:lstStyle/>
          <a:p>
            <a:fld id="{4E4946A3-FD68-4E77-9DEF-1E7536A4AD96}" type="slidenum">
              <a:rPr lang="en-US" smtClean="0"/>
              <a:t>178</a:t>
            </a:fld>
            <a:endParaRPr lang="en-US"/>
          </a:p>
        </p:txBody>
      </p:sp>
    </p:spTree>
    <p:extLst>
      <p:ext uri="{BB962C8B-B14F-4D97-AF65-F5344CB8AC3E}">
        <p14:creationId xmlns:p14="http://schemas.microsoft.com/office/powerpoint/2010/main" val="434529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tasks required of the Israelites during their oppression was the manufacture of bricks for building (</a:t>
            </a:r>
            <a:r>
              <a:rPr lang="en-US" dirty="0" err="1"/>
              <a:t>Exod</a:t>
            </a:r>
            <a:r>
              <a:rPr lang="en-US" dirty="0"/>
              <a:t> 5:7-8). This image comes from the Boston Museum of Fine Arts, </a:t>
            </a:r>
            <a:r>
              <a:rPr lang="en-US" b="0" i="0" dirty="0">
                <a:effectLst/>
              </a:rPr>
              <a:t>Harvard University—Boston Museum of Fine Arts Expedition</a:t>
            </a:r>
            <a:r>
              <a:rPr lang="en-US" dirty="0"/>
              <a:t>, accession number </a:t>
            </a:r>
            <a:r>
              <a:rPr lang="en-US" b="0" i="0" dirty="0">
                <a:effectLst/>
              </a:rPr>
              <a:t>21.411</a:t>
            </a:r>
            <a:r>
              <a:rPr lang="en-US" dirty="0"/>
              <a:t>, public domain: https://collections.mfa.org/download/143704.</a:t>
            </a:r>
          </a:p>
          <a:p>
            <a:endParaRPr lang="en-US" dirty="0"/>
          </a:p>
          <a:p>
            <a:r>
              <a:rPr lang="en-US" dirty="0"/>
              <a:t>mfa143704</a:t>
            </a:r>
          </a:p>
        </p:txBody>
      </p:sp>
      <p:sp>
        <p:nvSpPr>
          <p:cNvPr id="4" name="Slide Number Placeholder 3"/>
          <p:cNvSpPr>
            <a:spLocks noGrp="1"/>
          </p:cNvSpPr>
          <p:nvPr>
            <p:ph type="sldNum" sz="quarter" idx="10"/>
          </p:nvPr>
        </p:nvSpPr>
        <p:spPr/>
        <p:txBody>
          <a:bodyPr/>
          <a:lstStyle/>
          <a:p>
            <a:fld id="{4E4946A3-FD68-4E77-9DEF-1E7536A4AD96}" type="slidenum">
              <a:rPr lang="en-US" smtClean="0"/>
              <a:t>18</a:t>
            </a:fld>
            <a:endParaRPr lang="en-US"/>
          </a:p>
        </p:txBody>
      </p:sp>
    </p:spTree>
    <p:extLst>
      <p:ext uri="{BB962C8B-B14F-4D97-AF65-F5344CB8AC3E}">
        <p14:creationId xmlns:p14="http://schemas.microsoft.com/office/powerpoint/2010/main" val="3651880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men depicted in this tomb painting, which is roughly contemporary with the time of the Exodus, are carrying wine and papyrus for the treasuries of Amun. Note the taskmaster with a rod on the right side of this tomb painting. This painting was photographed at the tomb of </a:t>
            </a:r>
            <a:r>
              <a:rPr lang="en-US" dirty="0" err="1"/>
              <a:t>Rekhmire</a:t>
            </a:r>
            <a:r>
              <a:rPr lang="en-US" dirty="0"/>
              <a:t> in Thebes. It dates to the reign of Thutmose III (r. 1479–1425 BC) or perhaps early in the reign of Amenhotep II (r. 1425–1400 BC). </a:t>
            </a:r>
          </a:p>
          <a:p>
            <a:endParaRPr lang="en-US" dirty="0"/>
          </a:p>
          <a:p>
            <a:r>
              <a:rPr lang="en-US" dirty="0"/>
              <a:t>adr1603142960c</a:t>
            </a:r>
          </a:p>
        </p:txBody>
      </p:sp>
      <p:sp>
        <p:nvSpPr>
          <p:cNvPr id="4" name="Slide Number Placeholder 3"/>
          <p:cNvSpPr>
            <a:spLocks noGrp="1"/>
          </p:cNvSpPr>
          <p:nvPr>
            <p:ph type="sldNum" sz="quarter" idx="10"/>
          </p:nvPr>
        </p:nvSpPr>
        <p:spPr/>
        <p:txBody>
          <a:bodyPr/>
          <a:lstStyle/>
          <a:p>
            <a:fld id="{4E4946A3-FD68-4E77-9DEF-1E7536A4AD96}" type="slidenum">
              <a:rPr lang="en-US" smtClean="0"/>
              <a:t>19</a:t>
            </a:fld>
            <a:endParaRPr lang="en-US"/>
          </a:p>
        </p:txBody>
      </p:sp>
    </p:spTree>
    <p:extLst>
      <p:ext uri="{BB962C8B-B14F-4D97-AF65-F5344CB8AC3E}">
        <p14:creationId xmlns:p14="http://schemas.microsoft.com/office/powerpoint/2010/main" val="2968009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45146-5ACF-2728-995F-E1CDD40DCB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1EE59D-DC97-4507-3036-0CB3010DD5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2E54C0-C0C1-AAD7-1696-F12933AF12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Micah 6 presentation from the Photo Companion to the Bible. To purchase the full volume, visit www.bibleplaces.com/micah/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Micah volume are provided free, lifetime updates to the volume.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32F70691-A0E5-B2AB-3ACA-054B9D713686}"/>
              </a:ext>
            </a:extLst>
          </p:cNvPr>
          <p:cNvSpPr>
            <a:spLocks noGrp="1"/>
          </p:cNvSpPr>
          <p:nvPr>
            <p:ph type="sldNum" sz="quarter" idx="10"/>
          </p:nvPr>
        </p:nvSpPr>
        <p:spPr/>
        <p:txBody>
          <a:bodyPr/>
          <a:lstStyle/>
          <a:p>
            <a:fld id="{4E4946A3-FD68-4E77-9DEF-1E7536A4AD96}" type="slidenum">
              <a:rPr lang="en-US" smtClean="0"/>
              <a:t>2</a:t>
            </a:fld>
            <a:endParaRPr lang="en-US"/>
          </a:p>
        </p:txBody>
      </p:sp>
    </p:spTree>
    <p:extLst>
      <p:ext uri="{BB962C8B-B14F-4D97-AF65-F5344CB8AC3E}">
        <p14:creationId xmlns:p14="http://schemas.microsoft.com/office/powerpoint/2010/main" val="2250761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famous sculpture of Moses was created by </a:t>
            </a:r>
            <a:r>
              <a:rPr lang="en-US" baseline="0" dirty="0"/>
              <a:t>Michelangelo. It was originally intended to decorate the tomb of Pope </a:t>
            </a:r>
            <a:r>
              <a:rPr lang="en-US" baseline="0"/>
              <a:t>Julius II, </a:t>
            </a:r>
            <a:r>
              <a:rPr lang="en-US" baseline="0" dirty="0"/>
              <a:t>but is now housed in the Church of Saint Peter in Chains (San Pietro in Vincoli) in Rome.</a:t>
            </a:r>
          </a:p>
          <a:p>
            <a:endParaRPr lang="en-US" dirty="0"/>
          </a:p>
          <a:p>
            <a:r>
              <a:rPr lang="en-US" dirty="0"/>
              <a:t>tb111905222</a:t>
            </a:r>
          </a:p>
        </p:txBody>
      </p:sp>
      <p:sp>
        <p:nvSpPr>
          <p:cNvPr id="4" name="Slide Number Placeholder 3"/>
          <p:cNvSpPr>
            <a:spLocks noGrp="1"/>
          </p:cNvSpPr>
          <p:nvPr>
            <p:ph type="sldNum" sz="quarter" idx="10"/>
          </p:nvPr>
        </p:nvSpPr>
        <p:spPr/>
        <p:txBody>
          <a:bodyPr/>
          <a:lstStyle/>
          <a:p>
            <a:fld id="{4E4946A3-FD68-4E77-9DEF-1E7536A4AD96}" type="slidenum">
              <a:rPr lang="en-US" smtClean="0"/>
              <a:t>20</a:t>
            </a:fld>
            <a:endParaRPr lang="en-US"/>
          </a:p>
        </p:txBody>
      </p:sp>
    </p:spTree>
    <p:extLst>
      <p:ext uri="{BB962C8B-B14F-4D97-AF65-F5344CB8AC3E}">
        <p14:creationId xmlns:p14="http://schemas.microsoft.com/office/powerpoint/2010/main" val="494638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Aaron was Israel’s first high priest. </a:t>
            </a:r>
            <a:r>
              <a:rPr lang="en-US" baseline="0" dirty="0"/>
              <a:t>This model of the high priest was photographed at the full-size replica of the tabernacle in the Timna Valley in southern Israel. Generative AI was used to enhance the image; the original photo is available behind this image.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tb010710921psai</a:t>
            </a:r>
          </a:p>
        </p:txBody>
      </p:sp>
      <p:sp>
        <p:nvSpPr>
          <p:cNvPr id="4" name="Slide Number Placeholder 3"/>
          <p:cNvSpPr>
            <a:spLocks noGrp="1"/>
          </p:cNvSpPr>
          <p:nvPr>
            <p:ph type="sldNum" sz="quarter" idx="10"/>
          </p:nvPr>
        </p:nvSpPr>
        <p:spPr/>
        <p:txBody>
          <a:bodyPr/>
          <a:lstStyle/>
          <a:p>
            <a:fld id="{4E4946A3-FD68-4E77-9DEF-1E7536A4AD96}" type="slidenum">
              <a:rPr lang="en-US" smtClean="0"/>
              <a:t>21</a:t>
            </a:fld>
            <a:endParaRPr lang="en-US"/>
          </a:p>
        </p:txBody>
      </p:sp>
    </p:spTree>
    <p:extLst>
      <p:ext uri="{BB962C8B-B14F-4D97-AF65-F5344CB8AC3E}">
        <p14:creationId xmlns:p14="http://schemas.microsoft.com/office/powerpoint/2010/main" val="929925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Exodus 15:20 describes Miriam playing a tambourine. </a:t>
            </a:r>
            <a:r>
              <a:rPr lang="en-US" dirty="0">
                <a:effectLst/>
                <a:ea typeface="Calibri" panose="020F0502020204030204" pitchFamily="34" charset="0"/>
              </a:rPr>
              <a:t>This image comes from Museo </a:t>
            </a:r>
            <a:r>
              <a:rPr lang="en-US" dirty="0" err="1">
                <a:effectLst/>
                <a:ea typeface="Calibri" panose="020F0502020204030204" pitchFamily="34" charset="0"/>
              </a:rPr>
              <a:t>Egizio</a:t>
            </a:r>
            <a:r>
              <a:rPr lang="en-US" dirty="0">
                <a:effectLst/>
                <a:ea typeface="Calibri" panose="020F0502020204030204" pitchFamily="34" charset="0"/>
              </a:rPr>
              <a:t> and is in the public domain. Source: </a:t>
            </a:r>
            <a:r>
              <a:rPr lang="en-US" dirty="0"/>
              <a:t>https://collezioni.museoegizio.it/en-GB/material/S_18060.</a:t>
            </a:r>
          </a:p>
          <a:p>
            <a:endParaRPr lang="en-US" dirty="0"/>
          </a:p>
          <a:p>
            <a:r>
              <a:rPr lang="en-US" dirty="0"/>
              <a:t>czme18060</a:t>
            </a:r>
          </a:p>
        </p:txBody>
      </p:sp>
      <p:sp>
        <p:nvSpPr>
          <p:cNvPr id="4" name="Slide Number Placeholder 3"/>
          <p:cNvSpPr>
            <a:spLocks noGrp="1"/>
          </p:cNvSpPr>
          <p:nvPr>
            <p:ph type="sldNum" sz="quarter" idx="10"/>
          </p:nvPr>
        </p:nvSpPr>
        <p:spPr/>
        <p:txBody>
          <a:bodyPr/>
          <a:lstStyle/>
          <a:p>
            <a:fld id="{4E4946A3-FD68-4E77-9DEF-1E7536A4AD96}" type="slidenum">
              <a:rPr lang="en-US" smtClean="0"/>
              <a:t>22</a:t>
            </a:fld>
            <a:endParaRPr lang="en-US"/>
          </a:p>
        </p:txBody>
      </p:sp>
    </p:spTree>
    <p:extLst>
      <p:ext uri="{BB962C8B-B14F-4D97-AF65-F5344CB8AC3E}">
        <p14:creationId xmlns:p14="http://schemas.microsoft.com/office/powerpoint/2010/main" val="1293466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that Moses and Aaron were about 80 years old, their sister Miriam would have been similarly aged. This wooden statue depicts a mature Egyptian woman and is roughly contemporary with the time of the Exodus. </a:t>
            </a:r>
          </a:p>
          <a:p>
            <a:endParaRPr lang="en-US" kern="100" dirty="0">
              <a:effectLst/>
              <a:ea typeface="Calibri" panose="020F0502020204030204" pitchFamily="34" charset="0"/>
            </a:endParaRPr>
          </a:p>
          <a:p>
            <a:r>
              <a:rPr lang="en-US" kern="100" dirty="0">
                <a:effectLst/>
                <a:ea typeface="Calibri" panose="020F0502020204030204" pitchFamily="34" charset="0"/>
              </a:rPr>
              <a:t>This image comes from Marco </a:t>
            </a:r>
            <a:r>
              <a:rPr lang="en-US" kern="100" dirty="0" err="1">
                <a:effectLst/>
                <a:ea typeface="Calibri" panose="020F0502020204030204" pitchFamily="34" charset="0"/>
              </a:rPr>
              <a:t>Chemello</a:t>
            </a:r>
            <a:r>
              <a:rPr lang="en-US" kern="100" dirty="0">
                <a:effectLst/>
                <a:ea typeface="Calibri" panose="020F0502020204030204" pitchFamily="34" charset="0"/>
              </a:rPr>
              <a:t> and Museo Egizio and is licensed under CC BY 4.0, via Wikimedia Commons: https://commons.wikimedia.org/wiki/File:Statuette_of_the_deified_queen_Ahmose_Nefertari,_wood_-_Museo_Egizio_Turin_C_1388_p02.jpg.</a:t>
            </a:r>
          </a:p>
          <a:p>
            <a:endParaRPr lang="en-US" kern="100" dirty="0">
              <a:effectLst/>
            </a:endParaRPr>
          </a:p>
          <a:p>
            <a:r>
              <a:rPr lang="en-US" kern="100" dirty="0">
                <a:effectLst/>
                <a:ea typeface="Calibri" panose="020F0502020204030204" pitchFamily="34" charset="0"/>
              </a:rPr>
              <a:t>wiki01152418293543772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23</a:t>
            </a:fld>
            <a:endParaRPr lang="en-US"/>
          </a:p>
        </p:txBody>
      </p:sp>
    </p:spTree>
    <p:extLst>
      <p:ext uri="{BB962C8B-B14F-4D97-AF65-F5344CB8AC3E}">
        <p14:creationId xmlns:p14="http://schemas.microsoft.com/office/powerpoint/2010/main" val="1851991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the account found in Numbers 22–24, Balak set up seven altars and offered sacrifices,</a:t>
            </a:r>
            <a:r>
              <a:rPr lang="en-US" baseline="0" dirty="0"/>
              <a:t> after which he asked Balaam to curse the people. Balaam, however, had only agreed to speak what God wanted, and he ended up blessing Israel. This happened three different times before Balaam was finally dismissed. </a:t>
            </a:r>
          </a:p>
          <a:p>
            <a:endParaRPr lang="en-US" baseline="0" dirty="0"/>
          </a:p>
          <a:p>
            <a:r>
              <a:rPr lang="en-US" dirty="0"/>
              <a:t>This image of a gouache on board painting by James Tissot is in the public domain, via The Jewish Museum: https://collections.thejewishmuseum.org/collection/26398-the-seven-altars-of-balaam-les-sept-autels-de-balaam.</a:t>
            </a:r>
          </a:p>
          <a:p>
            <a:endParaRPr lang="en-US" dirty="0"/>
          </a:p>
          <a:p>
            <a:r>
              <a:rPr lang="en-US" dirty="0"/>
              <a:t>tjm26398c</a:t>
            </a:r>
          </a:p>
        </p:txBody>
      </p:sp>
      <p:sp>
        <p:nvSpPr>
          <p:cNvPr id="4" name="Slide Number Placeholder 3"/>
          <p:cNvSpPr>
            <a:spLocks noGrp="1"/>
          </p:cNvSpPr>
          <p:nvPr>
            <p:ph type="sldNum" sz="quarter" idx="5"/>
          </p:nvPr>
        </p:nvSpPr>
        <p:spPr/>
        <p:txBody>
          <a:bodyPr/>
          <a:lstStyle/>
          <a:p>
            <a:fld id="{4E4946A3-FD68-4E77-9DEF-1E7536A4AD96}" type="slidenum">
              <a:rPr lang="en-US" smtClean="0"/>
              <a:t>24</a:t>
            </a:fld>
            <a:endParaRPr lang="en-US"/>
          </a:p>
        </p:txBody>
      </p:sp>
    </p:spTree>
    <p:extLst>
      <p:ext uri="{BB962C8B-B14F-4D97-AF65-F5344CB8AC3E}">
        <p14:creationId xmlns:p14="http://schemas.microsoft.com/office/powerpoint/2010/main" val="612042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Israelites were encamped on the plains of Moab when </a:t>
            </a:r>
            <a:r>
              <a:rPr lang="en-US" baseline="0" dirty="0" err="1"/>
              <a:t>Balak</a:t>
            </a:r>
            <a:r>
              <a:rPr lang="en-US" baseline="0" dirty="0"/>
              <a:t> tried to get Balaam to curse them (Num 22:1)</a:t>
            </a:r>
            <a:r>
              <a:rPr lang="en-US" dirty="0"/>
              <a:t>. </a:t>
            </a:r>
            <a:r>
              <a:rPr lang="en-US" dirty="0" err="1"/>
              <a:t>Balak</a:t>
            </a:r>
            <a:r>
              <a:rPr lang="en-US" dirty="0"/>
              <a:t> and Balaam built their altars and attempted to curse Israel from an elevated location that overlooked at least a part of the Israelite camp (Num 22:41). This may have been in the vicinity of Mount Nebo, as shown here. The next slide includes labels.</a:t>
            </a:r>
          </a:p>
          <a:p>
            <a:endParaRPr lang="en-US" dirty="0"/>
          </a:p>
          <a:p>
            <a:r>
              <a:rPr lang="en-US" dirty="0"/>
              <a:t>tb031315130</a:t>
            </a:r>
          </a:p>
        </p:txBody>
      </p:sp>
      <p:sp>
        <p:nvSpPr>
          <p:cNvPr id="4" name="Slide Number Placeholder 3"/>
          <p:cNvSpPr>
            <a:spLocks noGrp="1"/>
          </p:cNvSpPr>
          <p:nvPr>
            <p:ph type="sldNum" sz="quarter" idx="10"/>
          </p:nvPr>
        </p:nvSpPr>
        <p:spPr/>
        <p:txBody>
          <a:bodyPr/>
          <a:lstStyle/>
          <a:p>
            <a:fld id="{4E4946A3-FD68-4E77-9DEF-1E7536A4AD96}" type="slidenum">
              <a:rPr lang="en-US" smtClean="0"/>
              <a:t>25</a:t>
            </a:fld>
            <a:endParaRPr lang="en-US"/>
          </a:p>
        </p:txBody>
      </p:sp>
    </p:spTree>
    <p:extLst>
      <p:ext uri="{BB962C8B-B14F-4D97-AF65-F5344CB8AC3E}">
        <p14:creationId xmlns:p14="http://schemas.microsoft.com/office/powerpoint/2010/main" val="1704725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Israelites were encamped on the plains of Moab when </a:t>
            </a:r>
            <a:r>
              <a:rPr lang="en-US" baseline="0" dirty="0" err="1"/>
              <a:t>Balak</a:t>
            </a:r>
            <a:r>
              <a:rPr lang="en-US" baseline="0" dirty="0"/>
              <a:t> tried to get Balaam to curse them (Num 22:1)</a:t>
            </a:r>
            <a:r>
              <a:rPr lang="en-US" dirty="0"/>
              <a:t>. </a:t>
            </a:r>
            <a:r>
              <a:rPr lang="en-US" dirty="0" err="1"/>
              <a:t>Balak</a:t>
            </a:r>
            <a:r>
              <a:rPr lang="en-US" dirty="0"/>
              <a:t> and Balaam built their altars and attempted to curse Israel from an elevated location that overlooked at least a part of the Israelite camp (Num 22:41). This may have been in the vicinity of Mount Nebo, as shown here.</a:t>
            </a:r>
          </a:p>
          <a:p>
            <a:endParaRPr lang="en-US" dirty="0"/>
          </a:p>
          <a:p>
            <a:r>
              <a:rPr lang="en-US" dirty="0"/>
              <a:t>tb031315130</a:t>
            </a:r>
          </a:p>
        </p:txBody>
      </p:sp>
      <p:sp>
        <p:nvSpPr>
          <p:cNvPr id="4" name="Slide Number Placeholder 3"/>
          <p:cNvSpPr>
            <a:spLocks noGrp="1"/>
          </p:cNvSpPr>
          <p:nvPr>
            <p:ph type="sldNum" sz="quarter" idx="10"/>
          </p:nvPr>
        </p:nvSpPr>
        <p:spPr/>
        <p:txBody>
          <a:bodyPr/>
          <a:lstStyle/>
          <a:p>
            <a:fld id="{4E4946A3-FD68-4E77-9DEF-1E7536A4AD96}" type="slidenum">
              <a:rPr lang="en-US" smtClean="0"/>
              <a:t>26</a:t>
            </a:fld>
            <a:endParaRPr lang="en-US"/>
          </a:p>
        </p:txBody>
      </p:sp>
    </p:spTree>
    <p:extLst>
      <p:ext uri="{BB962C8B-B14F-4D97-AF65-F5344CB8AC3E}">
        <p14:creationId xmlns:p14="http://schemas.microsoft.com/office/powerpoint/2010/main" val="41548570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next slide includes labels.</a:t>
            </a:r>
          </a:p>
          <a:p>
            <a:endParaRPr lang="en-US" dirty="0"/>
          </a:p>
          <a:p>
            <a:r>
              <a:rPr lang="en-US" dirty="0"/>
              <a:t>tbs91349704</a:t>
            </a:r>
          </a:p>
        </p:txBody>
      </p:sp>
      <p:sp>
        <p:nvSpPr>
          <p:cNvPr id="4" name="Slide Number Placeholder 3"/>
          <p:cNvSpPr>
            <a:spLocks noGrp="1"/>
          </p:cNvSpPr>
          <p:nvPr>
            <p:ph type="sldNum" sz="quarter" idx="10"/>
          </p:nvPr>
        </p:nvSpPr>
        <p:spPr/>
        <p:txBody>
          <a:bodyPr/>
          <a:lstStyle/>
          <a:p>
            <a:fld id="{4E4946A3-FD68-4E77-9DEF-1E7536A4AD96}" type="slidenum">
              <a:rPr lang="en-US" smtClean="0"/>
              <a:t>27</a:t>
            </a:fld>
            <a:endParaRPr lang="en-US"/>
          </a:p>
        </p:txBody>
      </p:sp>
    </p:spTree>
    <p:extLst>
      <p:ext uri="{BB962C8B-B14F-4D97-AF65-F5344CB8AC3E}">
        <p14:creationId xmlns:p14="http://schemas.microsoft.com/office/powerpoint/2010/main" val="9662090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tbs91349704</a:t>
            </a:r>
          </a:p>
        </p:txBody>
      </p:sp>
      <p:sp>
        <p:nvSpPr>
          <p:cNvPr id="4" name="Slide Number Placeholder 3"/>
          <p:cNvSpPr>
            <a:spLocks noGrp="1"/>
          </p:cNvSpPr>
          <p:nvPr>
            <p:ph type="sldNum" sz="quarter" idx="10"/>
          </p:nvPr>
        </p:nvSpPr>
        <p:spPr/>
        <p:txBody>
          <a:bodyPr/>
          <a:lstStyle/>
          <a:p>
            <a:fld id="{4E4946A3-FD68-4E77-9DEF-1E7536A4AD96}" type="slidenum">
              <a:rPr lang="en-US" smtClean="0"/>
              <a:t>28</a:t>
            </a:fld>
            <a:endParaRPr lang="en-US"/>
          </a:p>
        </p:txBody>
      </p:sp>
    </p:spTree>
    <p:extLst>
      <p:ext uri="{BB962C8B-B14F-4D97-AF65-F5344CB8AC3E}">
        <p14:creationId xmlns:p14="http://schemas.microsoft.com/office/powerpoint/2010/main" val="9662090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inscription</a:t>
            </a:r>
            <a:r>
              <a:rPr lang="en-US" baseline="0" dirty="0"/>
              <a:t> shown here is an ink-on-plaster inscription discovered at Tell Deir Alla, east of the Jordan River. The introduction to the first line reads “Book of Balaam son of </a:t>
            </a:r>
            <a:r>
              <a:rPr lang="en-US" baseline="0" dirty="0" err="1"/>
              <a:t>Beor</a:t>
            </a:r>
            <a:r>
              <a:rPr lang="en-US" baseline="0" dirty="0"/>
              <a:t>, the man who was a seer of the gods” (Heb. </a:t>
            </a:r>
            <a:r>
              <a:rPr lang="he-IL" baseline="0" dirty="0">
                <a:latin typeface="SBL Hebrew" panose="02000000000000000000" pitchFamily="2" charset="-79"/>
                <a:cs typeface="SBL Hebrew" panose="02000000000000000000" pitchFamily="2" charset="-79"/>
              </a:rPr>
              <a:t>ספר בלעם בר בער אשׁ חזה </a:t>
            </a:r>
            <a:r>
              <a:rPr lang="he-IL" baseline="0" dirty="0" err="1">
                <a:latin typeface="SBL Hebrew" panose="02000000000000000000" pitchFamily="2" charset="-79"/>
                <a:cs typeface="SBL Hebrew" panose="02000000000000000000" pitchFamily="2" charset="-79"/>
              </a:rPr>
              <a:t>אלהן</a:t>
            </a:r>
            <a:r>
              <a:rPr lang="en-US" baseline="0" dirty="0"/>
              <a:t>) (see Lemaire 1985: 35; cf. </a:t>
            </a:r>
            <a:r>
              <a:rPr lang="en-US" baseline="0" dirty="0" err="1"/>
              <a:t>Ahituv</a:t>
            </a:r>
            <a:r>
              <a:rPr lang="en-US" baseline="0" dirty="0"/>
              <a:t> 2008: 435–40). This text was once written on the wall of a house. There are several fragments missing from the display at the Amman Museum shown here, and there is some dispute about the arrangement of the existing fragments (see further discussion in Lemaire 1985 and </a:t>
            </a:r>
            <a:r>
              <a:rPr lang="en-US" baseline="0" dirty="0" err="1"/>
              <a:t>Ahituv</a:t>
            </a:r>
            <a:r>
              <a:rPr lang="en-US" baseline="0" dirty="0"/>
              <a:t> 2008).</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account of Balaam is recorded in Numbers 22–24. Balaam was eventually killed by the Israelites (Num 31:8), and he is mentioned in the New Testament in a negative light (2 Pet 2:15; Jude 11; Rev 2:14). The next slide includes highlights for the first part of the inscription.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References: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err="1">
                <a:solidFill>
                  <a:schemeClr val="tx1"/>
                </a:solidFill>
                <a:effectLst/>
                <a:latin typeface="+mn-lt"/>
                <a:ea typeface="+mn-ea"/>
                <a:cs typeface="+mn-cs"/>
              </a:rPr>
              <a:t>Ahituv</a:t>
            </a:r>
            <a:r>
              <a:rPr lang="en-US" sz="1200" kern="1200" baseline="0" dirty="0">
                <a:solidFill>
                  <a:schemeClr val="tx1"/>
                </a:solidFill>
                <a:effectLst/>
                <a:latin typeface="+mn-lt"/>
                <a:ea typeface="+mn-ea"/>
                <a:cs typeface="+mn-cs"/>
              </a:rPr>
              <a:t>, Shmuel.</a:t>
            </a:r>
          </a:p>
          <a:p>
            <a:pPr marL="685800" marR="0" indent="-457200" algn="l" defTabSz="914400" rtl="0" eaLnBrk="1" fontAlgn="auto" latinLnBrk="0" hangingPunct="1">
              <a:lnSpc>
                <a:spcPct val="100000"/>
              </a:lnSpc>
              <a:spcBef>
                <a:spcPts val="0"/>
              </a:spcBef>
              <a:spcAft>
                <a:spcPts val="0"/>
              </a:spcAft>
              <a:buClrTx/>
              <a:buSzTx/>
              <a:buFontTx/>
              <a:buNone/>
              <a:tabLst>
                <a:tab pos="685800" algn="l"/>
              </a:tabLst>
              <a:defRPr/>
            </a:pPr>
            <a:r>
              <a:rPr lang="en-US" sz="1200" kern="1200" baseline="0" dirty="0">
                <a:solidFill>
                  <a:schemeClr val="tx1"/>
                </a:solidFill>
                <a:effectLst/>
                <a:latin typeface="+mn-lt"/>
                <a:ea typeface="+mn-ea"/>
                <a:cs typeface="+mn-cs"/>
              </a:rPr>
              <a:t>2008	</a:t>
            </a:r>
            <a:r>
              <a:rPr lang="en-US" sz="1200" i="1" kern="1200" baseline="0" dirty="0">
                <a:solidFill>
                  <a:schemeClr val="tx1"/>
                </a:solidFill>
                <a:effectLst/>
                <a:latin typeface="+mn-lt"/>
                <a:ea typeface="+mn-ea"/>
                <a:cs typeface="+mn-cs"/>
              </a:rPr>
              <a:t>Echoes from the Past.</a:t>
            </a:r>
            <a:r>
              <a:rPr lang="en-US" sz="1200" kern="1200" baseline="0" dirty="0">
                <a:solidFill>
                  <a:schemeClr val="tx1"/>
                </a:solidFill>
                <a:effectLst/>
                <a:latin typeface="+mn-lt"/>
                <a:ea typeface="+mn-ea"/>
                <a:cs typeface="+mn-cs"/>
              </a:rPr>
              <a:t> Jerusalem: Carta.</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Lemaire, André.</a:t>
            </a:r>
          </a:p>
          <a:p>
            <a:pPr marL="685800" marR="0" indent="-457200" algn="l" defTabSz="914400" rtl="0" eaLnBrk="1" fontAlgn="auto" latinLnBrk="0" hangingPunct="1">
              <a:lnSpc>
                <a:spcPct val="100000"/>
              </a:lnSpc>
              <a:spcBef>
                <a:spcPts val="0"/>
              </a:spcBef>
              <a:spcAft>
                <a:spcPts val="0"/>
              </a:spcAft>
              <a:buClrTx/>
              <a:buSzTx/>
              <a:buFontTx/>
              <a:buNone/>
              <a:tabLst>
                <a:tab pos="685800" algn="l"/>
              </a:tabLst>
              <a:defRPr/>
            </a:pPr>
            <a:r>
              <a:rPr lang="en-US" sz="1200" b="0" i="0" u="none" strike="noStrike" kern="1200" baseline="0" dirty="0">
                <a:solidFill>
                  <a:schemeClr val="tx1"/>
                </a:solidFill>
                <a:latin typeface="+mn-lt"/>
                <a:ea typeface="+mn-ea"/>
                <a:cs typeface="+mn-cs"/>
              </a:rPr>
              <a:t>1985	Fragments from the Book of Balaam Found at Deir </a:t>
            </a:r>
            <a:r>
              <a:rPr lang="en-US" sz="1200" b="0" i="0" u="none" strike="noStrike" kern="1200" baseline="0" dirty="0" err="1">
                <a:solidFill>
                  <a:schemeClr val="tx1"/>
                </a:solidFill>
                <a:latin typeface="+mn-lt"/>
                <a:ea typeface="+mn-ea"/>
                <a:cs typeface="+mn-cs"/>
              </a:rPr>
              <a:t>Alla</a:t>
            </a:r>
            <a:r>
              <a:rPr lang="en-US" sz="1200" b="0" i="0" u="none" strike="noStrike" kern="1200" baseline="0" dirty="0">
                <a:solidFill>
                  <a:schemeClr val="tx1"/>
                </a:solidFill>
                <a:latin typeface="+mn-lt"/>
                <a:ea typeface="+mn-ea"/>
                <a:cs typeface="+mn-cs"/>
              </a:rPr>
              <a:t>. </a:t>
            </a:r>
            <a:r>
              <a:rPr lang="en-US" sz="1200" b="0" i="1" u="none" strike="noStrike" kern="1200" baseline="0" dirty="0">
                <a:solidFill>
                  <a:schemeClr val="tx1"/>
                </a:solidFill>
                <a:latin typeface="+mn-lt"/>
                <a:ea typeface="+mn-ea"/>
                <a:cs typeface="+mn-cs"/>
              </a:rPr>
              <a:t>Biblical Archaeology Review</a:t>
            </a:r>
            <a:r>
              <a:rPr lang="en-US" sz="1200" b="0" i="0" u="none" strike="noStrike" kern="1200" dirty="0">
                <a:solidFill>
                  <a:schemeClr val="tx1"/>
                </a:solidFill>
                <a:latin typeface="+mn-lt"/>
                <a:ea typeface="+mn-ea"/>
                <a:cs typeface="+mn-cs"/>
              </a:rPr>
              <a:t> 11/</a:t>
            </a:r>
            <a:r>
              <a:rPr lang="en-US" sz="1200" b="0" i="0" u="none" strike="noStrike" kern="1200" baseline="0" dirty="0">
                <a:solidFill>
                  <a:schemeClr val="tx1"/>
                </a:solidFill>
                <a:latin typeface="+mn-lt"/>
                <a:ea typeface="+mn-ea"/>
                <a:cs typeface="+mn-cs"/>
              </a:rPr>
              <a:t>5: 26–39.</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tb031115456rc</a:t>
            </a:r>
          </a:p>
        </p:txBody>
      </p:sp>
      <p:sp>
        <p:nvSpPr>
          <p:cNvPr id="4" name="Slide Number Placeholder 3"/>
          <p:cNvSpPr>
            <a:spLocks noGrp="1"/>
          </p:cNvSpPr>
          <p:nvPr>
            <p:ph type="sldNum" sz="quarter" idx="10"/>
          </p:nvPr>
        </p:nvSpPr>
        <p:spPr/>
        <p:txBody>
          <a:bodyPr/>
          <a:lstStyle/>
          <a:p>
            <a:fld id="{4E4946A3-FD68-4E77-9DEF-1E7536A4AD96}" type="slidenum">
              <a:rPr lang="en-US" smtClean="0"/>
              <a:t>29</a:t>
            </a:fld>
            <a:endParaRPr lang="en-US"/>
          </a:p>
        </p:txBody>
      </p:sp>
    </p:spTree>
    <p:extLst>
      <p:ext uri="{BB962C8B-B14F-4D97-AF65-F5344CB8AC3E}">
        <p14:creationId xmlns:p14="http://schemas.microsoft.com/office/powerpoint/2010/main" val="1649407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tomb inscription from the 8th century BC invokes the blessing of Yahweh upon the deceased,</a:t>
            </a:r>
            <a:r>
              <a:rPr lang="en-US" baseline="0" dirty="0"/>
              <a:t> a man named Uriah. The first line reads, “Uriah the wealthy man had it written” (</a:t>
            </a:r>
            <a:r>
              <a:rPr lang="he-IL" dirty="0" err="1">
                <a:latin typeface="SBL Hebrew" panose="02000000000000000000" pitchFamily="2" charset="-79"/>
                <a:ea typeface="SBL BibLit" panose="02000000000000000000" pitchFamily="2" charset="-79"/>
                <a:cs typeface="SBL Hebrew" panose="02000000000000000000" pitchFamily="2" charset="-79"/>
              </a:rPr>
              <a:t>אריהו</a:t>
            </a:r>
            <a:r>
              <a:rPr lang="he-IL" dirty="0">
                <a:latin typeface="SBL Hebrew" panose="02000000000000000000" pitchFamily="2" charset="-79"/>
                <a:ea typeface="SBL BibLit" panose="02000000000000000000" pitchFamily="2" charset="-79"/>
                <a:cs typeface="SBL Hebrew" panose="02000000000000000000" pitchFamily="2" charset="-79"/>
              </a:rPr>
              <a:t> </a:t>
            </a:r>
            <a:r>
              <a:rPr lang="he-IL" dirty="0" err="1">
                <a:latin typeface="SBL Hebrew" panose="02000000000000000000" pitchFamily="2" charset="-79"/>
                <a:ea typeface="SBL BibLit" panose="02000000000000000000" pitchFamily="2" charset="-79"/>
                <a:cs typeface="SBL Hebrew" panose="02000000000000000000" pitchFamily="2" charset="-79"/>
              </a:rPr>
              <a:t>הדשר</a:t>
            </a:r>
            <a:r>
              <a:rPr lang="he-IL" dirty="0">
                <a:latin typeface="SBL Hebrew" panose="02000000000000000000" pitchFamily="2" charset="-79"/>
                <a:ea typeface="SBL BibLit" panose="02000000000000000000" pitchFamily="2" charset="-79"/>
                <a:cs typeface="SBL Hebrew" panose="02000000000000000000" pitchFamily="2" charset="-79"/>
              </a:rPr>
              <a:t> כתבה</a:t>
            </a:r>
            <a:r>
              <a:rPr lang="en-US" baseline="0" dirty="0"/>
              <a:t>). The second line reads, “Blessed be Uriah by Yahweh” (</a:t>
            </a:r>
            <a:r>
              <a:rPr lang="he-IL" dirty="0">
                <a:latin typeface="SBL Hebrew" panose="02000000000000000000" pitchFamily="2" charset="-79"/>
                <a:ea typeface="SBL BibLit" panose="02000000000000000000" pitchFamily="2" charset="-79"/>
                <a:cs typeface="SBL Hebrew" panose="02000000000000000000" pitchFamily="2" charset="-79"/>
              </a:rPr>
              <a:t>ברך </a:t>
            </a:r>
            <a:r>
              <a:rPr lang="he-IL" dirty="0" err="1">
                <a:latin typeface="SBL Hebrew" panose="02000000000000000000" pitchFamily="2" charset="-79"/>
                <a:ea typeface="SBL BibLit" panose="02000000000000000000" pitchFamily="2" charset="-79"/>
                <a:cs typeface="SBL Hebrew" panose="02000000000000000000" pitchFamily="2" charset="-79"/>
              </a:rPr>
              <a:t>אריהו</a:t>
            </a:r>
            <a:r>
              <a:rPr lang="he-IL" dirty="0">
                <a:latin typeface="SBL Hebrew" panose="02000000000000000000" pitchFamily="2" charset="-79"/>
                <a:ea typeface="SBL BibLit" panose="02000000000000000000" pitchFamily="2" charset="-79"/>
                <a:cs typeface="SBL Hebrew" panose="02000000000000000000" pitchFamily="2" charset="-79"/>
              </a:rPr>
              <a:t> ביהוה</a:t>
            </a:r>
            <a:r>
              <a:rPr lang="en-US" baseline="0" dirty="0"/>
              <a:t>). This inscription was photographed at the Israel Museum. The next slide includes labels for the words of the second line.</a:t>
            </a:r>
            <a:endParaRPr lang="en-US" dirty="0"/>
          </a:p>
          <a:p>
            <a:endParaRPr lang="en-US" dirty="0"/>
          </a:p>
          <a:p>
            <a:r>
              <a:rPr lang="en-US" dirty="0"/>
              <a:t>tb032014433</a:t>
            </a:r>
          </a:p>
        </p:txBody>
      </p:sp>
      <p:sp>
        <p:nvSpPr>
          <p:cNvPr id="4" name="Slide Number Placeholder 3"/>
          <p:cNvSpPr>
            <a:spLocks noGrp="1"/>
          </p:cNvSpPr>
          <p:nvPr>
            <p:ph type="sldNum" sz="quarter" idx="5"/>
          </p:nvPr>
        </p:nvSpPr>
        <p:spPr/>
        <p:txBody>
          <a:bodyPr/>
          <a:lstStyle/>
          <a:p>
            <a:fld id="{4E4946A3-FD68-4E77-9DEF-1E7536A4AD96}" type="slidenum">
              <a:rPr lang="en-US" smtClean="0"/>
              <a:t>3</a:t>
            </a:fld>
            <a:endParaRPr lang="en-US"/>
          </a:p>
        </p:txBody>
      </p:sp>
    </p:spTree>
    <p:extLst>
      <p:ext uri="{BB962C8B-B14F-4D97-AF65-F5344CB8AC3E}">
        <p14:creationId xmlns:p14="http://schemas.microsoft.com/office/powerpoint/2010/main" val="2992447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inscription</a:t>
            </a:r>
            <a:r>
              <a:rPr lang="en-US" baseline="0" dirty="0"/>
              <a:t> shown here is an ink-on-plaster inscription discovered at Tell </a:t>
            </a:r>
            <a:r>
              <a:rPr lang="en-US" baseline="0" dirty="0" err="1"/>
              <a:t>Deir</a:t>
            </a:r>
            <a:r>
              <a:rPr lang="en-US" baseline="0" dirty="0"/>
              <a:t> </a:t>
            </a:r>
            <a:r>
              <a:rPr lang="en-US" baseline="0" dirty="0" err="1"/>
              <a:t>Alla</a:t>
            </a:r>
            <a:r>
              <a:rPr lang="en-US" baseline="0" dirty="0"/>
              <a:t>, east of the Jordan River. The introduction to the first line reads “Book of Balaam son of </a:t>
            </a:r>
            <a:r>
              <a:rPr lang="en-US" baseline="0" dirty="0" err="1"/>
              <a:t>Beor</a:t>
            </a:r>
            <a:r>
              <a:rPr lang="en-US" baseline="0" dirty="0"/>
              <a:t>, the man who was a seer of the gods” (Heb. </a:t>
            </a:r>
            <a:r>
              <a:rPr lang="he-IL" baseline="0" dirty="0">
                <a:latin typeface="SBL Hebrew" panose="02000000000000000000" pitchFamily="2" charset="-79"/>
                <a:cs typeface="SBL Hebrew" panose="02000000000000000000" pitchFamily="2" charset="-79"/>
              </a:rPr>
              <a:t>ספר בלעם בר בער אשׁ חזה </a:t>
            </a:r>
            <a:r>
              <a:rPr lang="he-IL" baseline="0" dirty="0" err="1">
                <a:latin typeface="SBL Hebrew" panose="02000000000000000000" pitchFamily="2" charset="-79"/>
                <a:cs typeface="SBL Hebrew" panose="02000000000000000000" pitchFamily="2" charset="-79"/>
              </a:rPr>
              <a:t>אלהן</a:t>
            </a:r>
            <a:r>
              <a:rPr lang="en-US" baseline="0" dirty="0"/>
              <a:t>) (see Lemaire 1985: 35; cf. </a:t>
            </a:r>
            <a:r>
              <a:rPr lang="en-US" baseline="0" dirty="0" err="1"/>
              <a:t>Ahituv</a:t>
            </a:r>
            <a:r>
              <a:rPr lang="en-US" baseline="0" dirty="0"/>
              <a:t> 2008: 435–40). This text was once written on the wall of a house. There are several fragments missing from the display at the Amman Museum shown here, and there is some dispute about the arrangement of the existing fragments (see further discussion in Lemaire 1985 and </a:t>
            </a:r>
            <a:r>
              <a:rPr lang="en-US" baseline="0" dirty="0" err="1"/>
              <a:t>Ahituv</a:t>
            </a:r>
            <a:r>
              <a:rPr lang="en-US" baseline="0" dirty="0"/>
              <a:t> 2008).</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account of Balaam is recorded in Numbers 22–24. Balaam was eventually killed by the Israelites (Num 31:8), and he is mentioned in the New Testament in a negative light (2 Pet 2:15; Jude 11; Rev 2:14). The first part of the inscription is highlighted here. </a:t>
            </a:r>
            <a:r>
              <a:rPr lang="en-US" dirty="0"/>
              <a:t>The word “seer” (Arm. </a:t>
            </a:r>
            <a:r>
              <a:rPr lang="he-IL" dirty="0">
                <a:latin typeface="SBL Hebrew" panose="02000000000000000000" pitchFamily="2" charset="-79"/>
                <a:cs typeface="SBL Hebrew" panose="02000000000000000000" pitchFamily="2" charset="-79"/>
              </a:rPr>
              <a:t>חֹזֶה</a:t>
            </a:r>
            <a:r>
              <a:rPr lang="en-US" dirty="0"/>
              <a:t>) is underlined.</a:t>
            </a:r>
          </a:p>
          <a:p>
            <a:pPr>
              <a:defRPr/>
            </a:pPr>
            <a:endParaRPr lang="en-US" dirty="0"/>
          </a:p>
          <a:p>
            <a:pPr>
              <a:defRPr/>
            </a:pPr>
            <a:r>
              <a:rPr lang="en-US" b="1" dirty="0"/>
              <a:t>References:</a:t>
            </a:r>
          </a:p>
          <a:p>
            <a:pPr>
              <a:defRPr/>
            </a:pPr>
            <a:r>
              <a:rPr lang="en-US" dirty="0" err="1"/>
              <a:t>Ahituv</a:t>
            </a:r>
            <a:r>
              <a:rPr lang="en-US" dirty="0"/>
              <a:t>, Shmuel.</a:t>
            </a:r>
          </a:p>
          <a:p>
            <a:pPr marL="685800" indent="-457200">
              <a:tabLst>
                <a:tab pos="685800" algn="l"/>
              </a:tabLst>
              <a:defRPr/>
            </a:pPr>
            <a:r>
              <a:rPr lang="en-US" dirty="0"/>
              <a:t>2008	</a:t>
            </a:r>
            <a:r>
              <a:rPr lang="en-US" i="1" dirty="0"/>
              <a:t>Echoes from the Past.</a:t>
            </a:r>
            <a:r>
              <a:rPr lang="en-US" dirty="0"/>
              <a:t> Jerusalem: Carta.</a:t>
            </a:r>
          </a:p>
          <a:p>
            <a:pPr>
              <a:defRPr/>
            </a:pPr>
            <a:r>
              <a:rPr lang="en-US" dirty="0" err="1"/>
              <a:t>Lemaire</a:t>
            </a:r>
            <a:r>
              <a:rPr lang="en-US" dirty="0"/>
              <a:t>, André.</a:t>
            </a:r>
          </a:p>
          <a:p>
            <a:pPr marL="685800" indent="-457200">
              <a:tabLst>
                <a:tab pos="685800" algn="l"/>
              </a:tabLst>
              <a:defRPr/>
            </a:pPr>
            <a:r>
              <a:rPr lang="en-US" dirty="0"/>
              <a:t>1985	Fragments from the Book of Balaam Found at Deir </a:t>
            </a:r>
            <a:r>
              <a:rPr lang="en-US" dirty="0" err="1"/>
              <a:t>Alla</a:t>
            </a:r>
            <a:r>
              <a:rPr lang="en-US" dirty="0"/>
              <a:t>. </a:t>
            </a:r>
            <a:r>
              <a:rPr lang="en-US" i="1" dirty="0"/>
              <a:t>Biblical Archaeology Review</a:t>
            </a:r>
            <a:r>
              <a:rPr lang="en-US" dirty="0"/>
              <a:t> 11/5: 26–39.</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tb031115456rc</a:t>
            </a:r>
          </a:p>
        </p:txBody>
      </p:sp>
      <p:sp>
        <p:nvSpPr>
          <p:cNvPr id="4" name="Slide Number Placeholder 3"/>
          <p:cNvSpPr>
            <a:spLocks noGrp="1"/>
          </p:cNvSpPr>
          <p:nvPr>
            <p:ph type="sldNum" sz="quarter" idx="10"/>
          </p:nvPr>
        </p:nvSpPr>
        <p:spPr/>
        <p:txBody>
          <a:bodyPr/>
          <a:lstStyle/>
          <a:p>
            <a:fld id="{4E4946A3-FD68-4E77-9DEF-1E7536A4AD96}" type="slidenum">
              <a:rPr lang="en-US" smtClean="0"/>
              <a:t>30</a:t>
            </a:fld>
            <a:endParaRPr lang="en-US"/>
          </a:p>
        </p:txBody>
      </p:sp>
    </p:spTree>
    <p:extLst>
      <p:ext uri="{BB962C8B-B14F-4D97-AF65-F5344CB8AC3E}">
        <p14:creationId xmlns:p14="http://schemas.microsoft.com/office/powerpoint/2010/main" val="16494077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Shittim (also known as Abel-shittim; Num 33:49) was the final campsite of the Israelites on the plains of Moab just prior to their entry into the Promised Land. It should probably be identified with either Tell </a:t>
            </a:r>
            <a:r>
              <a:rPr lang="en-US" baseline="0" dirty="0" err="1"/>
              <a:t>el-Kefrein</a:t>
            </a:r>
            <a:r>
              <a:rPr lang="en-US" baseline="0" dirty="0"/>
              <a:t> or Tell </a:t>
            </a:r>
            <a:r>
              <a:rPr lang="en-US" baseline="0" dirty="0" err="1"/>
              <a:t>el</a:t>
            </a:r>
            <a:r>
              <a:rPr lang="en-US" baseline="0" dirty="0"/>
              <a:t>-Hammam, both of which are located northeast of the Dead Sea in the plains of Moab (Slayton 1992: 222). </a:t>
            </a:r>
            <a:r>
              <a:rPr lang="en-US" dirty="0"/>
              <a:t>The Hebrew word for acacia</a:t>
            </a:r>
            <a:r>
              <a:rPr lang="en-US" baseline="0" dirty="0"/>
              <a:t> wood is </a:t>
            </a:r>
            <a:r>
              <a:rPr lang="en-US" i="1" baseline="0" dirty="0"/>
              <a:t>shittah</a:t>
            </a:r>
            <a:r>
              <a:rPr lang="en-US" baseline="0" dirty="0"/>
              <a:t> (</a:t>
            </a:r>
            <a:r>
              <a:rPr lang="he-IL" sz="1200" b="0" i="0" u="none" strike="noStrike" kern="1200" baseline="0" dirty="0">
                <a:solidFill>
                  <a:schemeClr val="tx1"/>
                </a:solidFill>
                <a:latin typeface="SBL Hebrew" panose="02000000000000000000" pitchFamily="2" charset="-79"/>
                <a:cs typeface="SBL Hebrew" panose="02000000000000000000" pitchFamily="2" charset="-79"/>
              </a:rPr>
              <a:t>שִׁטָּה</a:t>
            </a:r>
            <a:r>
              <a:rPr lang="en-US" baseline="0" dirty="0"/>
              <a:t>), or the plural </a:t>
            </a:r>
            <a:r>
              <a:rPr lang="en-US" i="1" baseline="0" dirty="0"/>
              <a:t>shittim</a:t>
            </a:r>
            <a:r>
              <a:rPr lang="en-US" baseline="0" dirty="0"/>
              <a:t> (</a:t>
            </a:r>
            <a:r>
              <a:rPr lang="he-IL" sz="1200" b="0" i="0" u="none" strike="noStrike" kern="1200" baseline="0" dirty="0">
                <a:solidFill>
                  <a:schemeClr val="tx1"/>
                </a:solidFill>
                <a:latin typeface="SBL Hebrew" panose="02000000000000000000" pitchFamily="2" charset="-79"/>
                <a:cs typeface="SBL Hebrew" panose="02000000000000000000" pitchFamily="2" charset="-79"/>
              </a:rPr>
              <a:t>שִׁטִּים</a:t>
            </a:r>
            <a:r>
              <a:rPr lang="en-US" baseline="0" dirty="0"/>
              <a:t>), which has led some scholars to speculate that the location mentioned in this verse may have been known at that time for its acacia trees.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Gilgal was the first campsite of the Israelites inside the promised land. It was in the vicinity of Jericho, although its exact location remains uncertain. The event that happened between these two sites was the crossing of the Jordan River on dry land, when the river was in flood stage (Josh 3:14-17).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rtl="0"/>
            <a:r>
              <a:rPr lang="en-US" sz="1200" b="1" i="0" u="none" strike="noStrike" kern="1200" baseline="0" dirty="0">
                <a:solidFill>
                  <a:schemeClr val="tx1"/>
                </a:solidFill>
                <a:latin typeface="+mn-lt"/>
                <a:ea typeface="+mn-ea"/>
                <a:cs typeface="+mn-cs"/>
              </a:rPr>
              <a:t>Reference:</a:t>
            </a:r>
            <a:endParaRPr lang="en-US" b="1" dirty="0"/>
          </a:p>
          <a:p>
            <a:pPr rtl="0"/>
            <a:r>
              <a:rPr lang="en-US" dirty="0"/>
              <a:t>Slayton, J. C.</a:t>
            </a:r>
          </a:p>
          <a:p>
            <a:pPr marL="744538" indent="-511175" rtl="0">
              <a:tabLst>
                <a:tab pos="744538" algn="l"/>
              </a:tabLst>
            </a:pPr>
            <a:r>
              <a:rPr lang="en-US" sz="1200" i="0" u="none" strike="noStrike" kern="1200" baseline="0" dirty="0">
                <a:solidFill>
                  <a:schemeClr val="tx1"/>
                </a:solidFill>
                <a:latin typeface="+mn-lt"/>
                <a:ea typeface="+mn-ea"/>
                <a:cs typeface="+mn-cs"/>
              </a:rPr>
              <a:t>1992</a:t>
            </a:r>
            <a:r>
              <a:rPr lang="en-US" sz="1200" i="0" u="none" strike="noStrike" kern="1200" dirty="0">
                <a:solidFill>
                  <a:schemeClr val="tx1"/>
                </a:solidFill>
                <a:latin typeface="+mn-lt"/>
                <a:ea typeface="+mn-ea"/>
                <a:cs typeface="+mn-cs"/>
              </a:rPr>
              <a:t>	Shittim (Place). </a:t>
            </a:r>
            <a:r>
              <a:rPr lang="en-US" sz="1200" i="1" u="none" strike="noStrike" kern="1200" dirty="0">
                <a:solidFill>
                  <a:schemeClr val="tx1"/>
                </a:solidFill>
                <a:latin typeface="+mn-lt"/>
                <a:ea typeface="+mn-ea"/>
                <a:cs typeface="+mn-cs"/>
              </a:rPr>
              <a:t>Anchor Bible Dictionary, </a:t>
            </a:r>
            <a:r>
              <a:rPr lang="en-US" sz="1200" u="none" strike="noStrike" kern="1200" dirty="0">
                <a:solidFill>
                  <a:schemeClr val="tx1"/>
                </a:solidFill>
                <a:latin typeface="+mn-lt"/>
                <a:ea typeface="+mn-ea"/>
                <a:cs typeface="+mn-cs"/>
              </a:rPr>
              <a:t>vol. 5, ed. D. N. Freedman. New York: Doubleday. </a:t>
            </a:r>
            <a:endParaRPr lang="en-US" sz="1200" i="0" u="none" strike="noStrike" kern="1200" baseline="0" dirty="0">
              <a:solidFill>
                <a:schemeClr val="tx1"/>
              </a:solidFill>
              <a:latin typeface="+mn-lt"/>
              <a:ea typeface="+mn-ea"/>
              <a:cs typeface="+mn-cs"/>
            </a:endParaRP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map is adapted from map 1-6 in the </a:t>
            </a:r>
            <a:r>
              <a:rPr lang="en-US" i="1" dirty="0"/>
              <a:t>Satellite Bible Atlas</a:t>
            </a:r>
            <a:r>
              <a:rPr lang="en-US" dirty="0"/>
              <a:t>, by William Schlegel. Used by permission.</a:t>
            </a:r>
            <a:endParaRPr lang="en-US" baseline="0" dirty="0"/>
          </a:p>
        </p:txBody>
      </p:sp>
      <p:sp>
        <p:nvSpPr>
          <p:cNvPr id="4" name="Slide Number Placeholder 3"/>
          <p:cNvSpPr>
            <a:spLocks noGrp="1"/>
          </p:cNvSpPr>
          <p:nvPr>
            <p:ph type="sldNum" sz="quarter" idx="10"/>
          </p:nvPr>
        </p:nvSpPr>
        <p:spPr/>
        <p:txBody>
          <a:bodyPr/>
          <a:lstStyle/>
          <a:p>
            <a:fld id="{4E4946A3-FD68-4E77-9DEF-1E7536A4AD96}" type="slidenum">
              <a:rPr lang="en-US" smtClean="0"/>
              <a:t>31</a:t>
            </a:fld>
            <a:endParaRPr lang="en-US"/>
          </a:p>
        </p:txBody>
      </p:sp>
    </p:spTree>
    <p:extLst>
      <p:ext uri="{BB962C8B-B14F-4D97-AF65-F5344CB8AC3E}">
        <p14:creationId xmlns:p14="http://schemas.microsoft.com/office/powerpoint/2010/main" val="2251018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Excavations in</a:t>
            </a:r>
            <a:r>
              <a:rPr lang="en-US" baseline="0" dirty="0"/>
              <a:t> recent years at Tell el-Hammam have revealed extensive Middle Bronze and Iron Age remains, although evidence from the Late Bronze period is scanty.</a:t>
            </a:r>
            <a:endParaRPr lang="en-US" dirty="0"/>
          </a:p>
          <a:p>
            <a:endParaRPr lang="en-US" dirty="0"/>
          </a:p>
          <a:p>
            <a:r>
              <a:rPr lang="en-US" dirty="0"/>
              <a:t>tb060108198</a:t>
            </a:r>
          </a:p>
        </p:txBody>
      </p:sp>
      <p:sp>
        <p:nvSpPr>
          <p:cNvPr id="4" name="Slide Number Placeholder 3"/>
          <p:cNvSpPr>
            <a:spLocks noGrp="1"/>
          </p:cNvSpPr>
          <p:nvPr>
            <p:ph type="sldNum" sz="quarter" idx="10"/>
          </p:nvPr>
        </p:nvSpPr>
        <p:spPr/>
        <p:txBody>
          <a:bodyPr/>
          <a:lstStyle/>
          <a:p>
            <a:fld id="{4E4946A3-FD68-4E77-9DEF-1E7536A4AD96}" type="slidenum">
              <a:rPr lang="en-US" smtClean="0"/>
              <a:t>32</a:t>
            </a:fld>
            <a:endParaRPr lang="en-US"/>
          </a:p>
        </p:txBody>
      </p:sp>
    </p:spTree>
    <p:extLst>
      <p:ext uri="{BB962C8B-B14F-4D97-AF65-F5344CB8AC3E}">
        <p14:creationId xmlns:p14="http://schemas.microsoft.com/office/powerpoint/2010/main" val="14746525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tb060108182</a:t>
            </a:r>
          </a:p>
        </p:txBody>
      </p:sp>
      <p:sp>
        <p:nvSpPr>
          <p:cNvPr id="4" name="Slide Number Placeholder 3"/>
          <p:cNvSpPr>
            <a:spLocks noGrp="1"/>
          </p:cNvSpPr>
          <p:nvPr>
            <p:ph type="sldNum" sz="quarter" idx="10"/>
          </p:nvPr>
        </p:nvSpPr>
        <p:spPr/>
        <p:txBody>
          <a:bodyPr/>
          <a:lstStyle/>
          <a:p>
            <a:fld id="{4E4946A3-FD68-4E77-9DEF-1E7536A4AD96}" type="slidenum">
              <a:rPr lang="en-US" smtClean="0"/>
              <a:t>33</a:t>
            </a:fld>
            <a:endParaRPr lang="en-US"/>
          </a:p>
        </p:txBody>
      </p:sp>
    </p:spTree>
    <p:extLst>
      <p:ext uri="{BB962C8B-B14F-4D97-AF65-F5344CB8AC3E}">
        <p14:creationId xmlns:p14="http://schemas.microsoft.com/office/powerpoint/2010/main" val="3876824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As noted above, the precise location of Gilgal is not known. In fact, Gilgal may not have been a city at all, but rather a region or even a non-urban cult site (cf. Josh 5:9; </a:t>
            </a:r>
            <a:r>
              <a:rPr lang="en-US" dirty="0" err="1"/>
              <a:t>Judg</a:t>
            </a:r>
            <a:r>
              <a:rPr lang="en-US" dirty="0"/>
              <a:t> 3:19; 1 Sam 11:15). This American Colony photograph, taken between 1900 and 1920, is of a tree growing near the pool of </a:t>
            </a:r>
            <a:r>
              <a:rPr lang="en-US" dirty="0" err="1"/>
              <a:t>Jiljulieh</a:t>
            </a:r>
            <a:r>
              <a:rPr lang="en-US" dirty="0"/>
              <a:t>, near the ruins</a:t>
            </a:r>
            <a:r>
              <a:rPr lang="en-US" baseline="0" dirty="0"/>
              <a:t> of Khirbet en-</a:t>
            </a:r>
            <a:r>
              <a:rPr lang="en-US" baseline="0" dirty="0" err="1"/>
              <a:t>Nitleh</a:t>
            </a:r>
            <a:r>
              <a:rPr lang="en-US" baseline="0" dirty="0"/>
              <a:t>, a possible location of Gilgal. </a:t>
            </a:r>
            <a:r>
              <a:rPr lang="en-US" altLang="en-US" dirty="0"/>
              <a:t>“It should also be remembered that the term Gilgal must have included a large district. The place where the tabernacle, with its priestly keepers, was pitched may have been at or near the pool of </a:t>
            </a:r>
            <a:r>
              <a:rPr lang="en-US" altLang="en-US" dirty="0" err="1"/>
              <a:t>Jiljulieh</a:t>
            </a:r>
            <a:r>
              <a:rPr lang="en-US" altLang="en-US" dirty="0"/>
              <a:t>, but the entire camp would necessarily spread over the plain” (Thomson 1880: 388). </a:t>
            </a:r>
          </a:p>
          <a:p>
            <a:pPr eaLnBrk="1" hangingPunct="1"/>
            <a:endParaRPr lang="en-US" altLang="en-US" dirty="0"/>
          </a:p>
          <a:p>
            <a:pPr eaLnBrk="1" hangingPunct="1"/>
            <a:r>
              <a:rPr lang="en-US" altLang="en-US" b="1" dirty="0"/>
              <a:t>Reference: </a:t>
            </a:r>
          </a:p>
          <a:p>
            <a:pPr marL="225425" indent="-225425" eaLnBrk="1" hangingPunct="1">
              <a:lnSpc>
                <a:spcPct val="90000"/>
              </a:lnSpc>
              <a:tabLst>
                <a:tab pos="688975" algn="l"/>
              </a:tabLst>
            </a:pPr>
            <a:r>
              <a:rPr lang="en-US" altLang="en-US" dirty="0">
                <a:cs typeface="Times New Roman" pitchFamily="18" charset="0"/>
              </a:rPr>
              <a:t>Thomson, William M.</a:t>
            </a:r>
          </a:p>
          <a:p>
            <a:pPr marL="685800" indent="-457200" eaLnBrk="1" hangingPunct="1">
              <a:lnSpc>
                <a:spcPct val="90000"/>
              </a:lnSpc>
              <a:tabLst>
                <a:tab pos="685800" algn="l"/>
              </a:tabLst>
            </a:pPr>
            <a:r>
              <a:rPr lang="en-US" altLang="en-US" dirty="0">
                <a:cs typeface="Times New Roman" pitchFamily="18" charset="0"/>
              </a:rPr>
              <a:t>1880	</a:t>
            </a:r>
            <a:r>
              <a:rPr lang="en-US" altLang="en-US" i="1" u="none" dirty="0">
                <a:cs typeface="Times New Roman" pitchFamily="18" charset="0"/>
              </a:rPr>
              <a:t>The Land and the Book. Vol. 1: Southern Palestine and Jerusalem. </a:t>
            </a:r>
            <a:r>
              <a:rPr lang="en-US" altLang="en-US" dirty="0">
                <a:cs typeface="Times New Roman" pitchFamily="18" charset="0"/>
              </a:rPr>
              <a:t>New York: Harper &amp; Brothers.</a:t>
            </a:r>
            <a:endParaRPr lang="en-US" altLang="en-US" b="0" dirty="0"/>
          </a:p>
          <a:p>
            <a:pPr eaLnBrk="1" hangingPunct="1"/>
            <a:endParaRPr lang="en-US" altLang="en-US" dirty="0"/>
          </a:p>
          <a:p>
            <a:pPr eaLnBrk="1" hangingPunct="1"/>
            <a:r>
              <a:rPr lang="en-US" altLang="en-US" dirty="0"/>
              <a:t>mat01029</a:t>
            </a:r>
          </a:p>
        </p:txBody>
      </p:sp>
      <p:sp>
        <p:nvSpPr>
          <p:cNvPr id="4" name="Slide Number Placeholder 3"/>
          <p:cNvSpPr>
            <a:spLocks noGrp="1"/>
          </p:cNvSpPr>
          <p:nvPr>
            <p:ph type="sldNum" sz="quarter" idx="10"/>
          </p:nvPr>
        </p:nvSpPr>
        <p:spPr/>
        <p:txBody>
          <a:bodyPr/>
          <a:lstStyle/>
          <a:p>
            <a:fld id="{4E4946A3-FD68-4E77-9DEF-1E7536A4AD96}" type="slidenum">
              <a:rPr lang="en-US" smtClean="0"/>
              <a:t>34</a:t>
            </a:fld>
            <a:endParaRPr lang="en-US"/>
          </a:p>
        </p:txBody>
      </p:sp>
    </p:spTree>
    <p:extLst>
      <p:ext uri="{BB962C8B-B14F-4D97-AF65-F5344CB8AC3E}">
        <p14:creationId xmlns:p14="http://schemas.microsoft.com/office/powerpoint/2010/main" val="27069522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significance of what happened “between Shittim and Gilgal” is that God led his people into the promised land. The importance of this event was augmented by the fact that God led them across the Jordan River during flood stage, when it should have been completely impassable. This was reminiscent of the Exodus from Egypt, when God divided the waters of the Red Sea and brought His people across on dry ground. </a:t>
            </a:r>
          </a:p>
          <a:p>
            <a:endParaRPr lang="en-US" dirty="0"/>
          </a:p>
          <a:p>
            <a:r>
              <a:rPr lang="en-US" dirty="0"/>
              <a:t>This image is in the public domain, via the Jewish Museum: https://thejewishmuseum.org/collection/26409-the-ark-passes-over-the-jordan. Generative AI was used to extend the edges of this image; the original photo is available behind this image.</a:t>
            </a:r>
          </a:p>
          <a:p>
            <a:endParaRPr lang="en-US" dirty="0"/>
          </a:p>
          <a:p>
            <a:r>
              <a:rPr lang="en-US" dirty="0"/>
              <a:t>tjm26409psai</a:t>
            </a:r>
          </a:p>
        </p:txBody>
      </p:sp>
      <p:sp>
        <p:nvSpPr>
          <p:cNvPr id="4" name="Slide Number Placeholder 3"/>
          <p:cNvSpPr>
            <a:spLocks noGrp="1"/>
          </p:cNvSpPr>
          <p:nvPr>
            <p:ph type="sldNum" sz="quarter" idx="10"/>
          </p:nvPr>
        </p:nvSpPr>
        <p:spPr/>
        <p:txBody>
          <a:bodyPr/>
          <a:lstStyle/>
          <a:p>
            <a:fld id="{4E4946A3-FD68-4E77-9DEF-1E7536A4AD96}" type="slidenum">
              <a:rPr lang="en-US" smtClean="0"/>
              <a:t>35</a:t>
            </a:fld>
            <a:endParaRPr lang="en-US"/>
          </a:p>
        </p:txBody>
      </p:sp>
    </p:spTree>
    <p:extLst>
      <p:ext uri="{BB962C8B-B14F-4D97-AF65-F5344CB8AC3E}">
        <p14:creationId xmlns:p14="http://schemas.microsoft.com/office/powerpoint/2010/main" val="22840299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 swollen waters of the Jordan River once covered</a:t>
            </a:r>
            <a:r>
              <a:rPr lang="en-US" altLang="en-US" baseline="0" dirty="0"/>
              <a:t> the floodplain, making the river as much as a mile (1.6 km) wide before the Sea of Galilee was dammed and water diverted. </a:t>
            </a:r>
            <a:r>
              <a:rPr lang="en-US" sz="1200" b="0" i="0" kern="1200" dirty="0">
                <a:solidFill>
                  <a:schemeClr val="tx1"/>
                </a:solidFill>
                <a:effectLst/>
                <a:latin typeface="+mn-lt"/>
                <a:ea typeface="+mn-ea"/>
                <a:cs typeface="+mn-cs"/>
              </a:rPr>
              <a:t>This American Colony photograph was taken in February 1935.</a:t>
            </a:r>
          </a:p>
          <a:p>
            <a:endParaRPr lang="en-US" sz="1200" b="0" i="0" kern="1200" dirty="0">
              <a:solidFill>
                <a:schemeClr val="tx1"/>
              </a:solidFill>
              <a:effectLst/>
              <a:latin typeface="+mn-lt"/>
              <a:ea typeface="+mn-ea"/>
              <a:cs typeface="+mn-cs"/>
            </a:endParaRPr>
          </a:p>
          <a:p>
            <a:r>
              <a:rPr lang="en-US" dirty="0"/>
              <a:t>mat04343</a:t>
            </a:r>
          </a:p>
        </p:txBody>
      </p:sp>
      <p:sp>
        <p:nvSpPr>
          <p:cNvPr id="4" name="Slide Number Placeholder 3"/>
          <p:cNvSpPr>
            <a:spLocks noGrp="1"/>
          </p:cNvSpPr>
          <p:nvPr>
            <p:ph type="sldNum" sz="quarter" idx="10"/>
          </p:nvPr>
        </p:nvSpPr>
        <p:spPr/>
        <p:txBody>
          <a:bodyPr/>
          <a:lstStyle/>
          <a:p>
            <a:fld id="{4E4946A3-FD68-4E77-9DEF-1E7536A4AD96}" type="slidenum">
              <a:rPr lang="en-US" smtClean="0"/>
              <a:t>36</a:t>
            </a:fld>
            <a:endParaRPr lang="en-US"/>
          </a:p>
        </p:txBody>
      </p:sp>
    </p:spTree>
    <p:extLst>
      <p:ext uri="{BB962C8B-B14F-4D97-AF65-F5344CB8AC3E}">
        <p14:creationId xmlns:p14="http://schemas.microsoft.com/office/powerpoint/2010/main" val="597952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Recognition of God’s righteous acts should have produced awe and gratitude in the hearts of the Israelites. These soldiers are shown with their hands upraised,</a:t>
            </a:r>
            <a:r>
              <a:rPr lang="en-US" baseline="0" dirty="0"/>
              <a:t> a stance intended to show that they are praising their military commander, General Horemheb. </a:t>
            </a:r>
            <a:r>
              <a:rPr lang="en-US" dirty="0"/>
              <a:t>Note the wide range of ethnic types</a:t>
            </a:r>
            <a:r>
              <a:rPr lang="en-US" baseline="0" dirty="0"/>
              <a:t> reflected among the soldiers. This is considered to be an accurate re</a:t>
            </a:r>
            <a:r>
              <a:rPr lang="en-US" dirty="0"/>
              <a:t>flection of the composition of the Egyptian military during the New Kingdom. </a:t>
            </a:r>
          </a:p>
          <a:p>
            <a:endParaRPr lang="en-US" dirty="0"/>
          </a:p>
          <a:p>
            <a:r>
              <a:rPr lang="en-US" dirty="0"/>
              <a:t>This image comes from the Brooklyn Museum and is in the public domain. Source: https://www.brooklynmuseum.org/opencollection/objects/3308.</a:t>
            </a:r>
          </a:p>
          <a:p>
            <a:endParaRPr lang="en-US" dirty="0"/>
          </a:p>
          <a:p>
            <a:r>
              <a:rPr lang="en-US" dirty="0"/>
              <a:t>bmny3308</a:t>
            </a:r>
          </a:p>
        </p:txBody>
      </p:sp>
      <p:sp>
        <p:nvSpPr>
          <p:cNvPr id="4" name="Slide Number Placeholder 3"/>
          <p:cNvSpPr>
            <a:spLocks noGrp="1"/>
          </p:cNvSpPr>
          <p:nvPr>
            <p:ph type="sldNum" sz="quarter" idx="10"/>
          </p:nvPr>
        </p:nvSpPr>
        <p:spPr/>
        <p:txBody>
          <a:bodyPr/>
          <a:lstStyle/>
          <a:p>
            <a:fld id="{4E4946A3-FD68-4E77-9DEF-1E7536A4AD96}" type="slidenum">
              <a:rPr lang="en-US" smtClean="0"/>
              <a:t>37</a:t>
            </a:fld>
            <a:endParaRPr lang="en-US"/>
          </a:p>
        </p:txBody>
      </p:sp>
    </p:spTree>
    <p:extLst>
      <p:ext uri="{BB962C8B-B14F-4D97-AF65-F5344CB8AC3E}">
        <p14:creationId xmlns:p14="http://schemas.microsoft.com/office/powerpoint/2010/main" val="10010903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relief was photographed at the Israel Museum.</a:t>
            </a:r>
          </a:p>
          <a:p>
            <a:endParaRPr lang="en-US" dirty="0"/>
          </a:p>
          <a:p>
            <a:r>
              <a:rPr lang="en-US" dirty="0"/>
              <a:t>ku0607230842513</a:t>
            </a:r>
          </a:p>
        </p:txBody>
      </p:sp>
      <p:sp>
        <p:nvSpPr>
          <p:cNvPr id="4" name="Slide Number Placeholder 3"/>
          <p:cNvSpPr>
            <a:spLocks noGrp="1"/>
          </p:cNvSpPr>
          <p:nvPr>
            <p:ph type="sldNum" sz="quarter" idx="10"/>
          </p:nvPr>
        </p:nvSpPr>
        <p:spPr/>
        <p:txBody>
          <a:bodyPr/>
          <a:lstStyle/>
          <a:p>
            <a:fld id="{4E4946A3-FD68-4E77-9DEF-1E7536A4AD96}" type="slidenum">
              <a:rPr lang="en-US" smtClean="0"/>
              <a:t>38</a:t>
            </a:fld>
            <a:endParaRPr lang="en-US"/>
          </a:p>
        </p:txBody>
      </p:sp>
    </p:spTree>
    <p:extLst>
      <p:ext uri="{BB962C8B-B14F-4D97-AF65-F5344CB8AC3E}">
        <p14:creationId xmlns:p14="http://schemas.microsoft.com/office/powerpoint/2010/main" val="32171559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kern="100" dirty="0">
                <a:effectLst/>
                <a:latin typeface="+mj-lt"/>
                <a:ea typeface="Calibri" panose="020F0502020204030204" pitchFamily="34" charset="0"/>
              </a:rPr>
              <a:t>The question “with what?” assumes that it would only be fitting to bring a sacrifice or gift to God. The idea is illustrated here by a procession of Egyptians who are bringing offerings to an Egyptian god, including a variety of food items and a bull intended for sacrifice. </a:t>
            </a:r>
          </a:p>
          <a:p>
            <a:pPr marL="0" marR="0">
              <a:lnSpc>
                <a:spcPct val="107000"/>
              </a:lnSpc>
              <a:spcBef>
                <a:spcPts val="0"/>
              </a:spcBef>
              <a:spcAft>
                <a:spcPts val="800"/>
              </a:spcAft>
            </a:pPr>
            <a:endParaRPr lang="en-US" kern="100" dirty="0">
              <a:effectLst/>
              <a:latin typeface="+mj-lt"/>
              <a:ea typeface="Calibri" panose="020F0502020204030204" pitchFamily="34" charset="0"/>
            </a:endParaRPr>
          </a:p>
          <a:p>
            <a:pPr marL="0" marR="0">
              <a:lnSpc>
                <a:spcPct val="107000"/>
              </a:lnSpc>
              <a:spcBef>
                <a:spcPts val="0"/>
              </a:spcBef>
              <a:spcAft>
                <a:spcPts val="800"/>
              </a:spcAft>
            </a:pPr>
            <a:r>
              <a:rPr lang="en-US" kern="100" dirty="0">
                <a:effectLst/>
                <a:latin typeface="+mj-lt"/>
                <a:ea typeface="Calibri" panose="020F0502020204030204" pitchFamily="34" charset="0"/>
              </a:rPr>
              <a:t>This image comes from Maler der </a:t>
            </a:r>
            <a:r>
              <a:rPr lang="en-US" kern="100" dirty="0" err="1">
                <a:effectLst/>
                <a:latin typeface="+mj-lt"/>
                <a:ea typeface="Calibri" panose="020F0502020204030204" pitchFamily="34" charset="0"/>
              </a:rPr>
              <a:t>Grabkammer</a:t>
            </a:r>
            <a:r>
              <a:rPr lang="en-US" kern="100" dirty="0">
                <a:effectLst/>
                <a:latin typeface="+mj-lt"/>
                <a:ea typeface="Calibri" panose="020F0502020204030204" pitchFamily="34" charset="0"/>
              </a:rPr>
              <a:t> des </a:t>
            </a:r>
            <a:r>
              <a:rPr lang="en-US" kern="100" dirty="0" err="1">
                <a:effectLst/>
                <a:latin typeface="+mj-lt"/>
                <a:ea typeface="Calibri" panose="020F0502020204030204" pitchFamily="34" charset="0"/>
              </a:rPr>
              <a:t>Amenemhêt</a:t>
            </a:r>
            <a:r>
              <a:rPr lang="en-US" kern="100" dirty="0">
                <a:effectLst/>
                <a:latin typeface="+mj-lt"/>
                <a:ea typeface="Calibri" panose="020F0502020204030204" pitchFamily="34" charset="0"/>
              </a:rPr>
              <a:t> and is in the public domain, via Wikimedia Commons: https://commons.wikimedia.org/wiki/File:Maler_der_Grabkammer_des_Amenemh%C3%AAt_001.jpg.</a:t>
            </a:r>
          </a:p>
          <a:p>
            <a:endParaRPr lang="en-US" dirty="0">
              <a:latin typeface="+mj-lt"/>
            </a:endParaRPr>
          </a:p>
          <a:p>
            <a:r>
              <a:rPr lang="en-US" kern="100" dirty="0">
                <a:effectLst/>
                <a:latin typeface="+mj-lt"/>
                <a:ea typeface="Calibri" panose="020F0502020204030204" pitchFamily="34" charset="0"/>
              </a:rPr>
              <a:t>wiki15001450800496</a:t>
            </a:r>
            <a:endParaRPr lang="en-US"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39</a:t>
            </a:fld>
            <a:endParaRPr lang="en-US"/>
          </a:p>
        </p:txBody>
      </p:sp>
    </p:spTree>
    <p:extLst>
      <p:ext uri="{BB962C8B-B14F-4D97-AF65-F5344CB8AC3E}">
        <p14:creationId xmlns:p14="http://schemas.microsoft.com/office/powerpoint/2010/main" val="2379546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tomb inscription from the 8th century BC invokes the blessing of Yahweh upon the deceased,</a:t>
            </a:r>
            <a:r>
              <a:rPr lang="en-US" baseline="0" dirty="0"/>
              <a:t> a man named Uriah. The first line reads, “Uriah the wealthy man had it written” (</a:t>
            </a:r>
            <a:r>
              <a:rPr lang="he-IL" dirty="0" err="1">
                <a:latin typeface="SBL Hebrew" panose="02000000000000000000" pitchFamily="2" charset="-79"/>
                <a:ea typeface="SBL BibLit" panose="02000000000000000000" pitchFamily="2" charset="-79"/>
                <a:cs typeface="SBL Hebrew" panose="02000000000000000000" pitchFamily="2" charset="-79"/>
              </a:rPr>
              <a:t>אריהו</a:t>
            </a:r>
            <a:r>
              <a:rPr lang="he-IL" dirty="0">
                <a:latin typeface="SBL Hebrew" panose="02000000000000000000" pitchFamily="2" charset="-79"/>
                <a:ea typeface="SBL BibLit" panose="02000000000000000000" pitchFamily="2" charset="-79"/>
                <a:cs typeface="SBL Hebrew" panose="02000000000000000000" pitchFamily="2" charset="-79"/>
              </a:rPr>
              <a:t> </a:t>
            </a:r>
            <a:r>
              <a:rPr lang="he-IL" dirty="0" err="1">
                <a:latin typeface="SBL Hebrew" panose="02000000000000000000" pitchFamily="2" charset="-79"/>
                <a:ea typeface="SBL BibLit" panose="02000000000000000000" pitchFamily="2" charset="-79"/>
                <a:cs typeface="SBL Hebrew" panose="02000000000000000000" pitchFamily="2" charset="-79"/>
              </a:rPr>
              <a:t>הדשר</a:t>
            </a:r>
            <a:r>
              <a:rPr lang="he-IL" dirty="0">
                <a:latin typeface="SBL Hebrew" panose="02000000000000000000" pitchFamily="2" charset="-79"/>
                <a:ea typeface="SBL BibLit" panose="02000000000000000000" pitchFamily="2" charset="-79"/>
                <a:cs typeface="SBL Hebrew" panose="02000000000000000000" pitchFamily="2" charset="-79"/>
              </a:rPr>
              <a:t> כתבה</a:t>
            </a:r>
            <a:r>
              <a:rPr lang="en-US" baseline="0" dirty="0"/>
              <a:t>). The second line reads, “Blessed be Uriah by Yahweh” (</a:t>
            </a:r>
            <a:r>
              <a:rPr lang="he-IL" dirty="0">
                <a:latin typeface="SBL Hebrew" panose="02000000000000000000" pitchFamily="2" charset="-79"/>
                <a:ea typeface="SBL BibLit" panose="02000000000000000000" pitchFamily="2" charset="-79"/>
                <a:cs typeface="SBL Hebrew" panose="02000000000000000000" pitchFamily="2" charset="-79"/>
              </a:rPr>
              <a:t>ברך </a:t>
            </a:r>
            <a:r>
              <a:rPr lang="he-IL" dirty="0" err="1">
                <a:latin typeface="SBL Hebrew" panose="02000000000000000000" pitchFamily="2" charset="-79"/>
                <a:ea typeface="SBL BibLit" panose="02000000000000000000" pitchFamily="2" charset="-79"/>
                <a:cs typeface="SBL Hebrew" panose="02000000000000000000" pitchFamily="2" charset="-79"/>
              </a:rPr>
              <a:t>אריהו</a:t>
            </a:r>
            <a:r>
              <a:rPr lang="he-IL" dirty="0">
                <a:latin typeface="SBL Hebrew" panose="02000000000000000000" pitchFamily="2" charset="-79"/>
                <a:ea typeface="SBL BibLit" panose="02000000000000000000" pitchFamily="2" charset="-79"/>
                <a:cs typeface="SBL Hebrew" panose="02000000000000000000" pitchFamily="2" charset="-79"/>
              </a:rPr>
              <a:t> ביהוה</a:t>
            </a:r>
            <a:r>
              <a:rPr lang="en-US" baseline="0" dirty="0"/>
              <a:t>). In the second line, the red word to the far right is the verb “blessed” (</a:t>
            </a:r>
            <a:r>
              <a:rPr lang="en-US" i="1" baseline="0" dirty="0" err="1"/>
              <a:t>barak</a:t>
            </a:r>
            <a:r>
              <a:rPr lang="en-US" baseline="0" dirty="0"/>
              <a:t>, </a:t>
            </a:r>
            <a:r>
              <a:rPr lang="he-IL" dirty="0">
                <a:latin typeface="SBL Hebrew" panose="02000000000000000000" pitchFamily="2" charset="-79"/>
                <a:ea typeface="SBL BibLit" panose="02000000000000000000" pitchFamily="2" charset="-79"/>
                <a:cs typeface="SBL Hebrew" panose="02000000000000000000" pitchFamily="2" charset="-79"/>
              </a:rPr>
              <a:t>ברך</a:t>
            </a:r>
            <a:r>
              <a:rPr lang="en-US" baseline="0" dirty="0"/>
              <a:t>), the black word in the center is the personal name Uriah (</a:t>
            </a:r>
            <a:r>
              <a:rPr lang="en-US" i="1" baseline="0" dirty="0" err="1"/>
              <a:t>Uryahu</a:t>
            </a:r>
            <a:r>
              <a:rPr lang="en-US" baseline="0" dirty="0"/>
              <a:t>, </a:t>
            </a:r>
            <a:r>
              <a:rPr lang="he-IL" dirty="0">
                <a:latin typeface="SBL Hebrew" panose="02000000000000000000" pitchFamily="2" charset="-79"/>
                <a:ea typeface="SBL BibLit" panose="02000000000000000000" pitchFamily="2" charset="-79"/>
                <a:cs typeface="SBL Hebrew" panose="02000000000000000000" pitchFamily="2" charset="-79"/>
              </a:rPr>
              <a:t>אריהו</a:t>
            </a:r>
            <a:r>
              <a:rPr lang="en-US" baseline="0" dirty="0"/>
              <a:t>), and the word in red to the left is the preposition and noun “by Yahweh” (</a:t>
            </a:r>
            <a:r>
              <a:rPr lang="en-US" i="1" baseline="0" dirty="0" err="1"/>
              <a:t>beyahweh</a:t>
            </a:r>
            <a:r>
              <a:rPr lang="en-US" baseline="0" dirty="0"/>
              <a:t>, </a:t>
            </a:r>
            <a:r>
              <a:rPr lang="he-IL" dirty="0">
                <a:latin typeface="SBL Hebrew" panose="02000000000000000000" pitchFamily="2" charset="-79"/>
                <a:ea typeface="SBL BibLit" panose="02000000000000000000" pitchFamily="2" charset="-79"/>
                <a:cs typeface="SBL Hebrew" panose="02000000000000000000" pitchFamily="2" charset="-79"/>
              </a:rPr>
              <a:t>ביהוה</a:t>
            </a:r>
            <a:r>
              <a:rPr lang="en-US" baseline="0" dirty="0"/>
              <a:t>). This inscription was photographed at the Israel Museum. An editable version is included behind this graphic for those who may wish to change it.</a:t>
            </a:r>
            <a:endParaRPr lang="en-US" dirty="0"/>
          </a:p>
          <a:p>
            <a:endParaRPr lang="en-US" dirty="0"/>
          </a:p>
          <a:p>
            <a:r>
              <a:rPr lang="en-US" dirty="0"/>
              <a:t>tb032014433</a:t>
            </a:r>
          </a:p>
        </p:txBody>
      </p:sp>
      <p:sp>
        <p:nvSpPr>
          <p:cNvPr id="4" name="Slide Number Placeholder 3"/>
          <p:cNvSpPr>
            <a:spLocks noGrp="1"/>
          </p:cNvSpPr>
          <p:nvPr>
            <p:ph type="sldNum" sz="quarter" idx="5"/>
          </p:nvPr>
        </p:nvSpPr>
        <p:spPr/>
        <p:txBody>
          <a:bodyPr/>
          <a:lstStyle/>
          <a:p>
            <a:fld id="{4E4946A3-FD68-4E77-9DEF-1E7536A4AD96}" type="slidenum">
              <a:rPr lang="en-US" smtClean="0"/>
              <a:t>4</a:t>
            </a:fld>
            <a:endParaRPr lang="en-US"/>
          </a:p>
        </p:txBody>
      </p:sp>
    </p:spTree>
    <p:extLst>
      <p:ext uri="{BB962C8B-B14F-4D97-AF65-F5344CB8AC3E}">
        <p14:creationId xmlns:p14="http://schemas.microsoft.com/office/powerpoint/2010/main" val="29924478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photo shows panel 12 of the Lachish</a:t>
            </a:r>
            <a:r>
              <a:rPr lang="en-US" baseline="0" dirty="0"/>
              <a:t> reliefs, discovered in Nineveh and photographed at the British Museum.</a:t>
            </a:r>
            <a:endParaRPr lang="en-US" dirty="0"/>
          </a:p>
          <a:p>
            <a:endParaRPr lang="en-US" dirty="0"/>
          </a:p>
          <a:p>
            <a:r>
              <a:rPr lang="en-US" dirty="0"/>
              <a:t>tb112004327</a:t>
            </a:r>
          </a:p>
        </p:txBody>
      </p:sp>
      <p:sp>
        <p:nvSpPr>
          <p:cNvPr id="4" name="Slide Number Placeholder 3"/>
          <p:cNvSpPr>
            <a:spLocks noGrp="1"/>
          </p:cNvSpPr>
          <p:nvPr>
            <p:ph type="sldNum" sz="quarter" idx="10"/>
          </p:nvPr>
        </p:nvSpPr>
        <p:spPr/>
        <p:txBody>
          <a:bodyPr/>
          <a:lstStyle/>
          <a:p>
            <a:fld id="{4E4946A3-FD68-4E77-9DEF-1E7536A4AD96}" type="slidenum">
              <a:rPr lang="en-US" smtClean="0"/>
              <a:t>40</a:t>
            </a:fld>
            <a:endParaRPr lang="en-US"/>
          </a:p>
        </p:txBody>
      </p:sp>
    </p:spTree>
    <p:extLst>
      <p:ext uri="{BB962C8B-B14F-4D97-AF65-F5344CB8AC3E}">
        <p14:creationId xmlns:p14="http://schemas.microsoft.com/office/powerpoint/2010/main" val="16614144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three bronze figures shown here are portrayed as worshiping before a deity. The one on the left has his hand to his head as he bows reverently; the one on the right carries two jugs that may have held libations for the god; the center figure likely held offerings in his now-missing hands. All three are shown kneeling, another sign of reverence for the god. </a:t>
            </a:r>
          </a:p>
          <a:p>
            <a:endParaRPr lang="en-US" sz="1200" b="0" i="0" u="none" strike="noStrike" kern="1200" baseline="0" dirty="0">
              <a:solidFill>
                <a:schemeClr val="tx1"/>
              </a:solidFill>
              <a:latin typeface="+mn-lt"/>
              <a:ea typeface="+mn-ea"/>
              <a:cs typeface="+mn-cs"/>
            </a:endParaRPr>
          </a:p>
          <a:p>
            <a:r>
              <a:rPr lang="en-US" dirty="0">
                <a:ea typeface="Calibri"/>
                <a:cs typeface="Calibri"/>
              </a:rPr>
              <a:t>This display was photographed at the Louvre Museum. </a:t>
            </a:r>
            <a:r>
              <a:rPr lang="en-US" sz="1200" kern="1200" dirty="0">
                <a:solidFill>
                  <a:schemeClr val="tx1"/>
                </a:solidFill>
                <a:effectLst/>
                <a:latin typeface="+mn-lt"/>
                <a:ea typeface="+mn-ea"/>
                <a:cs typeface="+mn-cs"/>
              </a:rPr>
              <a:t>This image comes from Rama and is licensed under CC BY-SA 3.0, via Wikimedia Commons: https://commons.wikimedia.org/wiki/File:Louvre_room_644_display_2-IMG_2196.JPG.</a:t>
            </a:r>
            <a:endParaRPr lang="en-US" dirty="0">
              <a:ea typeface="Calibri"/>
              <a:cs typeface="Calibri"/>
            </a:endParaRPr>
          </a:p>
          <a:p>
            <a:endParaRPr lang="en-US" sz="1200" b="0" i="0" u="none" strike="noStrike" kern="1200" baseline="0" dirty="0">
              <a:solidFill>
                <a:schemeClr val="tx1"/>
              </a:solidFill>
              <a:latin typeface="+mn-lt"/>
              <a:ea typeface="+mn-ea"/>
              <a:cs typeface="+mn-cs"/>
            </a:endParaRPr>
          </a:p>
          <a:p>
            <a:r>
              <a:rPr lang="en-US" sz="1200" kern="1200" dirty="0">
                <a:solidFill>
                  <a:schemeClr val="tx1"/>
                </a:solidFill>
                <a:effectLst/>
                <a:latin typeface="+mn-lt"/>
                <a:ea typeface="+mn-ea"/>
                <a:cs typeface="+mn-cs"/>
              </a:rPr>
              <a:t>wiki07111956163744634</a:t>
            </a:r>
            <a:endParaRPr lang="en-US" dirty="0">
              <a:ea typeface="Calibri"/>
              <a:cs typeface="Calibri"/>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41</a:t>
            </a:fld>
            <a:endParaRPr lang="en-US"/>
          </a:p>
        </p:txBody>
      </p:sp>
    </p:spTree>
    <p:extLst>
      <p:ext uri="{BB962C8B-B14F-4D97-AF65-F5344CB8AC3E}">
        <p14:creationId xmlns:p14="http://schemas.microsoft.com/office/powerpoint/2010/main" val="1568271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Bowing down with knees</a:t>
            </a:r>
            <a:r>
              <a:rPr lang="en-US" baseline="0" dirty="0"/>
              <a:t>, hands, and face to the ground is a stance that conveys worship or submission across many cultures. </a:t>
            </a:r>
            <a:r>
              <a:rPr lang="en-US" dirty="0"/>
              <a:t>The Egyptian man shown here is bowing down to his </a:t>
            </a:r>
            <a:r>
              <a:rPr lang="en-US" baseline="0" dirty="0"/>
              <a:t>deceased master. This relief was photographed at the</a:t>
            </a:r>
            <a:r>
              <a:rPr lang="en-US" dirty="0"/>
              <a:t> tomb of </a:t>
            </a:r>
            <a:r>
              <a:rPr lang="en-US" dirty="0" err="1"/>
              <a:t>Renni</a:t>
            </a:r>
            <a:r>
              <a:rPr lang="en-US" dirty="0"/>
              <a:t> at el-</a:t>
            </a:r>
            <a:r>
              <a:rPr lang="en-US" dirty="0" err="1"/>
              <a:t>Kab</a:t>
            </a:r>
            <a:r>
              <a:rPr lang="en-US" dirty="0"/>
              <a:t>,</a:t>
            </a:r>
            <a:r>
              <a:rPr lang="en-US" baseline="0" dirty="0"/>
              <a:t> </a:t>
            </a:r>
            <a:r>
              <a:rPr lang="en-US" dirty="0"/>
              <a:t>an Upper Egyptian site on the east bank of the Nile at the mouth of the Wadi </a:t>
            </a:r>
            <a:r>
              <a:rPr lang="en-US" dirty="0" err="1"/>
              <a:t>Hillal</a:t>
            </a:r>
            <a:r>
              <a:rPr lang="en-US" dirty="0"/>
              <a:t> about 50 miles (80 km) south of Luxor (ancient Thebes).</a:t>
            </a:r>
          </a:p>
          <a:p>
            <a:endParaRPr lang="en-US" dirty="0"/>
          </a:p>
          <a:p>
            <a:r>
              <a:rPr lang="en-US" dirty="0"/>
              <a:t>adr1603226728</a:t>
            </a:r>
          </a:p>
        </p:txBody>
      </p:sp>
      <p:sp>
        <p:nvSpPr>
          <p:cNvPr id="4" name="Slide Number Placeholder 3"/>
          <p:cNvSpPr>
            <a:spLocks noGrp="1"/>
          </p:cNvSpPr>
          <p:nvPr>
            <p:ph type="sldNum" sz="quarter" idx="10"/>
          </p:nvPr>
        </p:nvSpPr>
        <p:spPr/>
        <p:txBody>
          <a:bodyPr/>
          <a:lstStyle/>
          <a:p>
            <a:fld id="{4E4946A3-FD68-4E77-9DEF-1E7536A4AD96}" type="slidenum">
              <a:rPr lang="en-US" smtClean="0"/>
              <a:t>42</a:t>
            </a:fld>
            <a:endParaRPr lang="en-US"/>
          </a:p>
        </p:txBody>
      </p:sp>
    </p:spTree>
    <p:extLst>
      <p:ext uri="{BB962C8B-B14F-4D97-AF65-F5344CB8AC3E}">
        <p14:creationId xmlns:p14="http://schemas.microsoft.com/office/powerpoint/2010/main" val="34838527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A3475-E146-9A6A-8295-6366909B07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D76DD-35D7-B6F2-4B29-735E74DB74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51E9F-6E09-9CB7-BA1D-73206E067D27}"/>
              </a:ext>
            </a:extLst>
          </p:cNvPr>
          <p:cNvSpPr>
            <a:spLocks noGrp="1"/>
          </p:cNvSpPr>
          <p:nvPr>
            <p:ph type="body" idx="1"/>
          </p:nvPr>
        </p:nvSpPr>
        <p:spPr/>
        <p:txBody>
          <a:bodyPr/>
          <a:lstStyle/>
          <a:p>
            <a:r>
              <a:rPr lang="en-US" dirty="0">
                <a:latin typeface="+mj-lt"/>
                <a:ea typeface="Calibri"/>
                <a:cs typeface="Calibri"/>
              </a:rPr>
              <a:t>This statue </a:t>
            </a:r>
            <a:r>
              <a:rPr lang="en-US" dirty="0">
                <a:latin typeface="+mj-lt"/>
              </a:rPr>
              <a:t>shows an Egyptian man in a posture of worship. It </a:t>
            </a:r>
            <a:r>
              <a:rPr lang="en-US" dirty="0">
                <a:latin typeface="+mj-lt"/>
                <a:ea typeface="Calibri"/>
                <a:cs typeface="Calibri"/>
              </a:rPr>
              <a:t>was photographed at the Louvre Museum. </a:t>
            </a:r>
            <a:r>
              <a:rPr lang="en-US" kern="100" dirty="0">
                <a:effectLst/>
                <a:latin typeface="+mj-lt"/>
                <a:ea typeface="Calibri" panose="020F0502020204030204" pitchFamily="34" charset="0"/>
              </a:rPr>
              <a:t>This image comes from Rama and is licensed under CC BY-SA 3.0 FR, via Wikimedia Commons: https://commons.wikimedia.org/wiki/File:Worshiper-E_3188-P7181006-white.jpg.</a:t>
            </a:r>
            <a:r>
              <a:rPr lang="en-US" dirty="0">
                <a:latin typeface="+mj-lt"/>
                <a:ea typeface="Calibri"/>
                <a:cs typeface="Calibri"/>
              </a:rPr>
              <a:t> The background of this image has been modified using generative AI.</a:t>
            </a:r>
            <a:endParaRPr lang="en-US" kern="100" dirty="0">
              <a:effectLst/>
              <a:latin typeface="+mj-lt"/>
              <a:ea typeface="Calibri" panose="020F0502020204030204" pitchFamily="34" charset="0"/>
            </a:endParaRPr>
          </a:p>
          <a:p>
            <a:endParaRPr lang="en-US" kern="100" dirty="0">
              <a:effectLst/>
              <a:latin typeface="+mj-lt"/>
              <a:ea typeface="Calibri"/>
              <a:cs typeface="Calibri"/>
            </a:endParaRPr>
          </a:p>
          <a:p>
            <a:r>
              <a:rPr lang="en-US" kern="100" dirty="0">
                <a:effectLst/>
                <a:latin typeface="+mj-lt"/>
                <a:ea typeface="Calibri" panose="020F0502020204030204" pitchFamily="34" charset="0"/>
              </a:rPr>
              <a:t>wiki07182014483535534c</a:t>
            </a:r>
            <a:endParaRPr lang="en-US" dirty="0">
              <a:latin typeface="+mj-lt"/>
              <a:ea typeface="Calibri"/>
              <a:cs typeface="Calibri"/>
            </a:endParaRPr>
          </a:p>
        </p:txBody>
      </p:sp>
      <p:sp>
        <p:nvSpPr>
          <p:cNvPr id="4" name="Slide Number Placeholder 3">
            <a:extLst>
              <a:ext uri="{FF2B5EF4-FFF2-40B4-BE49-F238E27FC236}">
                <a16:creationId xmlns:a16="http://schemas.microsoft.com/office/drawing/2014/main" id="{75C5655A-8719-64F8-52A0-9B5F6AD2884C}"/>
              </a:ext>
            </a:extLst>
          </p:cNvPr>
          <p:cNvSpPr>
            <a:spLocks noGrp="1"/>
          </p:cNvSpPr>
          <p:nvPr>
            <p:ph type="sldNum" sz="quarter" idx="10"/>
          </p:nvPr>
        </p:nvSpPr>
        <p:spPr/>
        <p:txBody>
          <a:bodyPr/>
          <a:lstStyle/>
          <a:p>
            <a:fld id="{4E4946A3-FD68-4E77-9DEF-1E7536A4AD96}" type="slidenum">
              <a:rPr lang="en-US" smtClean="0"/>
              <a:t>43</a:t>
            </a:fld>
            <a:endParaRPr lang="en-US"/>
          </a:p>
        </p:txBody>
      </p:sp>
    </p:spTree>
    <p:extLst>
      <p:ext uri="{BB962C8B-B14F-4D97-AF65-F5344CB8AC3E}">
        <p14:creationId xmlns:p14="http://schemas.microsoft.com/office/powerpoint/2010/main" val="1454928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American Colony photo</a:t>
            </a:r>
            <a:r>
              <a:rPr lang="en-US" baseline="0" dirty="0"/>
              <a:t> was taken between 1900 and 1920. The next slide includes a colorized version of this photo.</a:t>
            </a:r>
            <a:endParaRPr lang="en-US" dirty="0"/>
          </a:p>
          <a:p>
            <a:endParaRPr lang="en-US" dirty="0"/>
          </a:p>
          <a:p>
            <a:r>
              <a:rPr lang="en-US" dirty="0"/>
              <a:t>mat01870</a:t>
            </a:r>
          </a:p>
        </p:txBody>
      </p:sp>
      <p:sp>
        <p:nvSpPr>
          <p:cNvPr id="4" name="Slide Number Placeholder 3"/>
          <p:cNvSpPr>
            <a:spLocks noGrp="1"/>
          </p:cNvSpPr>
          <p:nvPr>
            <p:ph type="sldNum" sz="quarter" idx="5"/>
          </p:nvPr>
        </p:nvSpPr>
        <p:spPr/>
        <p:txBody>
          <a:bodyPr/>
          <a:lstStyle/>
          <a:p>
            <a:fld id="{4E4946A3-FD68-4E77-9DEF-1E7536A4AD96}" type="slidenum">
              <a:rPr lang="en-US" smtClean="0"/>
              <a:t>44</a:t>
            </a:fld>
            <a:endParaRPr lang="en-US"/>
          </a:p>
        </p:txBody>
      </p:sp>
    </p:spTree>
    <p:extLst>
      <p:ext uri="{BB962C8B-B14F-4D97-AF65-F5344CB8AC3E}">
        <p14:creationId xmlns:p14="http://schemas.microsoft.com/office/powerpoint/2010/main" val="35457455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5CB9-A28A-7FE1-E399-667291609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B2AA6-F429-3570-CA9A-1C79825C6A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A0AE65-519F-535B-14EC-CE2867A2A5E5}"/>
              </a:ext>
            </a:extLst>
          </p:cNvPr>
          <p:cNvSpPr>
            <a:spLocks noGrp="1"/>
          </p:cNvSpPr>
          <p:nvPr>
            <p:ph type="body" idx="1"/>
          </p:nvPr>
        </p:nvSpPr>
        <p:spPr/>
        <p:txBody>
          <a:bodyPr/>
          <a:lstStyle/>
          <a:p>
            <a:r>
              <a:rPr lang="en-US" dirty="0"/>
              <a:t>This American Colony photo</a:t>
            </a:r>
            <a:r>
              <a:rPr lang="en-US" baseline="0" dirty="0"/>
              <a:t> was taken between 1900 and 1920. Generative AI was used to colorize this photo.</a:t>
            </a:r>
            <a:endParaRPr lang="en-US" dirty="0"/>
          </a:p>
          <a:p>
            <a:endParaRPr lang="en-US" dirty="0"/>
          </a:p>
          <a:p>
            <a:r>
              <a:rPr lang="en-US" dirty="0"/>
              <a:t>mat01870col</a:t>
            </a:r>
          </a:p>
        </p:txBody>
      </p:sp>
      <p:sp>
        <p:nvSpPr>
          <p:cNvPr id="4" name="Slide Number Placeholder 3">
            <a:extLst>
              <a:ext uri="{FF2B5EF4-FFF2-40B4-BE49-F238E27FC236}">
                <a16:creationId xmlns:a16="http://schemas.microsoft.com/office/drawing/2014/main" id="{2E4F53EB-2B81-5B7A-B675-D30F446D82DD}"/>
              </a:ext>
            </a:extLst>
          </p:cNvPr>
          <p:cNvSpPr>
            <a:spLocks noGrp="1"/>
          </p:cNvSpPr>
          <p:nvPr>
            <p:ph type="sldNum" sz="quarter" idx="5"/>
          </p:nvPr>
        </p:nvSpPr>
        <p:spPr/>
        <p:txBody>
          <a:bodyPr/>
          <a:lstStyle/>
          <a:p>
            <a:fld id="{4E4946A3-FD68-4E77-9DEF-1E7536A4AD96}" type="slidenum">
              <a:rPr lang="en-US" smtClean="0"/>
              <a:t>45</a:t>
            </a:fld>
            <a:endParaRPr lang="en-US"/>
          </a:p>
        </p:txBody>
      </p:sp>
    </p:spTree>
    <p:extLst>
      <p:ext uri="{BB962C8B-B14F-4D97-AF65-F5344CB8AC3E}">
        <p14:creationId xmlns:p14="http://schemas.microsoft.com/office/powerpoint/2010/main" val="31997343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Egyptian relief shows a group of items prepared for sacrifice. In addition</a:t>
            </a:r>
            <a:r>
              <a:rPr lang="en-US" baseline="0" dirty="0"/>
              <a:t> to the trussed cattle, there are three tables that include other cuts of meat and additional</a:t>
            </a:r>
            <a:r>
              <a:rPr lang="en-US" dirty="0"/>
              <a:t> sacrificial items</a:t>
            </a:r>
            <a:r>
              <a:rPr lang="en-US" baseline="0" dirty="0"/>
              <a:t> including </a:t>
            </a:r>
            <a:r>
              <a:rPr lang="en-US" dirty="0"/>
              <a:t>wine,</a:t>
            </a:r>
            <a:r>
              <a:rPr lang="en-US" baseline="0" dirty="0"/>
              <a:t> </a:t>
            </a:r>
            <a:r>
              <a:rPr lang="en-US" dirty="0"/>
              <a:t>oil, breads, and cakes. It was photographed in the San</a:t>
            </a:r>
            <a:r>
              <a:rPr lang="en-US" baseline="0" dirty="0"/>
              <a:t> Antonio Museum of Art.</a:t>
            </a:r>
          </a:p>
          <a:p>
            <a:endParaRPr lang="en-US" dirty="0"/>
          </a:p>
          <a:p>
            <a:r>
              <a:rPr lang="en-US" dirty="0"/>
              <a:t>tb111716935</a:t>
            </a:r>
          </a:p>
        </p:txBody>
      </p:sp>
      <p:sp>
        <p:nvSpPr>
          <p:cNvPr id="4" name="Slide Number Placeholder 3"/>
          <p:cNvSpPr>
            <a:spLocks noGrp="1"/>
          </p:cNvSpPr>
          <p:nvPr>
            <p:ph type="sldNum" sz="quarter" idx="10"/>
          </p:nvPr>
        </p:nvSpPr>
        <p:spPr/>
        <p:txBody>
          <a:bodyPr/>
          <a:lstStyle/>
          <a:p>
            <a:fld id="{4E4946A3-FD68-4E77-9DEF-1E7536A4AD96}" type="slidenum">
              <a:rPr lang="en-US" smtClean="0"/>
              <a:t>46</a:t>
            </a:fld>
            <a:endParaRPr lang="en-US"/>
          </a:p>
        </p:txBody>
      </p:sp>
    </p:spTree>
    <p:extLst>
      <p:ext uri="{BB962C8B-B14F-4D97-AF65-F5344CB8AC3E}">
        <p14:creationId xmlns:p14="http://schemas.microsoft.com/office/powerpoint/2010/main" val="23673555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relief from</a:t>
            </a:r>
            <a:r>
              <a:rPr lang="en-US" baseline="0" dirty="0"/>
              <a:t> Tel Amarna, Egypt, depicts rows of sacrificial altars and cattle that have been prepared for sacrifice. </a:t>
            </a:r>
            <a:r>
              <a:rPr lang="en-US" dirty="0"/>
              <a:t>According to the museum website, “The rectangular altars are topped with overlapping round bread loaves, conical loaves, bunches of flowers, and small dishes for incense, some of which are burning. At either end stands a tall narrow offering stand and an upright bouquet. The cattle are awaiting slaughter, thrashing and bellowing in misery.” </a:t>
            </a:r>
            <a:r>
              <a:rPr lang="en-US" sz="1200" kern="1200" dirty="0">
                <a:solidFill>
                  <a:schemeClr val="tx1"/>
                </a:solidFill>
                <a:effectLst/>
                <a:latin typeface="+mn-lt"/>
                <a:ea typeface="+mn-ea"/>
                <a:cs typeface="+mn-cs"/>
              </a:rPr>
              <a:t>This image comes from The Metropolitan Museum of Art, public domain, Gift of Edward S. Harkness, 1921, accession number 21.9.8, https://www.metmuseum.org/art/collection/search/572218.</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met572218</a:t>
            </a:r>
          </a:p>
        </p:txBody>
      </p:sp>
      <p:sp>
        <p:nvSpPr>
          <p:cNvPr id="4" name="Slide Number Placeholder 3"/>
          <p:cNvSpPr>
            <a:spLocks noGrp="1"/>
          </p:cNvSpPr>
          <p:nvPr>
            <p:ph type="sldNum" sz="quarter" idx="10"/>
          </p:nvPr>
        </p:nvSpPr>
        <p:spPr/>
        <p:txBody>
          <a:bodyPr/>
          <a:lstStyle/>
          <a:p>
            <a:fld id="{4E4946A3-FD68-4E77-9DEF-1E7536A4AD96}" type="slidenum">
              <a:rPr lang="en-US" smtClean="0"/>
              <a:t>47</a:t>
            </a:fld>
            <a:endParaRPr lang="en-US"/>
          </a:p>
        </p:txBody>
      </p:sp>
    </p:spTree>
    <p:extLst>
      <p:ext uri="{BB962C8B-B14F-4D97-AF65-F5344CB8AC3E}">
        <p14:creationId xmlns:p14="http://schemas.microsoft.com/office/powerpoint/2010/main" val="33473695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46427-5D01-08D9-8E32-21D74822C8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12EB4-6BF1-7CB0-A052-7C456B829B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CAEE6D-527C-1E2D-8BBF-1C711E824FEA}"/>
              </a:ext>
            </a:extLst>
          </p:cNvPr>
          <p:cNvSpPr>
            <a:spLocks noGrp="1"/>
          </p:cNvSpPr>
          <p:nvPr>
            <p:ph type="body" idx="1"/>
          </p:nvPr>
        </p:nvSpPr>
        <p:spPr/>
        <p:txBody>
          <a:bodyPr/>
          <a:lstStyle/>
          <a:p>
            <a:pPr marL="0" marR="0">
              <a:lnSpc>
                <a:spcPct val="107000"/>
              </a:lnSpc>
              <a:spcBef>
                <a:spcPts val="0"/>
              </a:spcBef>
              <a:spcAft>
                <a:spcPts val="800"/>
              </a:spcAft>
            </a:pPr>
            <a:r>
              <a:rPr lang="en-US" kern="100" dirty="0">
                <a:effectLst/>
                <a:ea typeface="Calibri" panose="020F0502020204030204" pitchFamily="34" charset="0"/>
              </a:rPr>
              <a:t>The figure at the left is sharpening his knife, while the two on the right are working to sever a foreleg. The hind feet (and probably the front feet originally) of the cow were trussed prior to its demise. This relief was photographed at the mastaba of </a:t>
            </a:r>
            <a:r>
              <a:rPr lang="en-US" kern="100" dirty="0" err="1">
                <a:effectLst/>
                <a:ea typeface="Calibri" panose="020F0502020204030204" pitchFamily="34" charset="0"/>
              </a:rPr>
              <a:t>Idut</a:t>
            </a:r>
            <a:r>
              <a:rPr lang="en-US" kern="100" dirty="0">
                <a:effectLst/>
                <a:ea typeface="Calibri" panose="020F0502020204030204" pitchFamily="34" charset="0"/>
              </a:rPr>
              <a:t> at Saqqara. This image comes from Prof. </a:t>
            </a:r>
            <a:r>
              <a:rPr lang="en-US" kern="100" dirty="0" err="1">
                <a:effectLst/>
                <a:ea typeface="Calibri" panose="020F0502020204030204" pitchFamily="34" charset="0"/>
              </a:rPr>
              <a:t>Mortel</a:t>
            </a:r>
            <a:r>
              <a:rPr lang="en-US" kern="100" dirty="0">
                <a:effectLst/>
                <a:ea typeface="Calibri" panose="020F0502020204030204" pitchFamily="34" charset="0"/>
              </a:rPr>
              <a:t> and is licensed under CC BY 2.0, via Wikimedia Commons: https://commons.wikimedia.org/wiki/File:Tomb_of_Princess_Sesheshet_Idut,_6th_dynasty._ca._2330_BCE;_Saqqara_(7).jpg.</a:t>
            </a:r>
          </a:p>
          <a:p>
            <a:endParaRPr lang="en-US" kern="100" dirty="0">
              <a:effectLst/>
            </a:endParaRPr>
          </a:p>
          <a:p>
            <a:r>
              <a:rPr lang="en-US" kern="100" dirty="0">
                <a:effectLst/>
                <a:ea typeface="Calibri" panose="020F0502020204030204" pitchFamily="34" charset="0"/>
              </a:rPr>
              <a:t>wiki0505221258414000541</a:t>
            </a:r>
            <a:endParaRPr lang="en-US" dirty="0"/>
          </a:p>
        </p:txBody>
      </p:sp>
      <p:sp>
        <p:nvSpPr>
          <p:cNvPr id="4" name="Slide Number Placeholder 3">
            <a:extLst>
              <a:ext uri="{FF2B5EF4-FFF2-40B4-BE49-F238E27FC236}">
                <a16:creationId xmlns:a16="http://schemas.microsoft.com/office/drawing/2014/main" id="{4DC6202F-BB73-5A9A-21AA-A77F0CCECE25}"/>
              </a:ext>
            </a:extLst>
          </p:cNvPr>
          <p:cNvSpPr>
            <a:spLocks noGrp="1"/>
          </p:cNvSpPr>
          <p:nvPr>
            <p:ph type="sldNum" sz="quarter" idx="10"/>
          </p:nvPr>
        </p:nvSpPr>
        <p:spPr/>
        <p:txBody>
          <a:bodyPr/>
          <a:lstStyle/>
          <a:p>
            <a:fld id="{4E4946A3-FD68-4E77-9DEF-1E7536A4AD96}" type="slidenum">
              <a:rPr lang="en-US" smtClean="0"/>
              <a:t>48</a:t>
            </a:fld>
            <a:endParaRPr lang="en-US"/>
          </a:p>
        </p:txBody>
      </p:sp>
    </p:spTree>
    <p:extLst>
      <p:ext uri="{BB962C8B-B14F-4D97-AF65-F5344CB8AC3E}">
        <p14:creationId xmlns:p14="http://schemas.microsoft.com/office/powerpoint/2010/main" val="36574461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plaque from</a:t>
            </a:r>
            <a:r>
              <a:rPr lang="en-US" baseline="0" dirty="0"/>
              <a:t> the Late–Ptolemaic periods</a:t>
            </a:r>
            <a:r>
              <a:rPr lang="en-US" dirty="0"/>
              <a:t> was photographed at the Brooklyn Museum.</a:t>
            </a:r>
          </a:p>
          <a:p>
            <a:endParaRPr lang="en-US" dirty="0"/>
          </a:p>
          <a:p>
            <a:r>
              <a:rPr lang="en-US" dirty="0"/>
              <a:t>adr1606021568c</a:t>
            </a:r>
          </a:p>
        </p:txBody>
      </p:sp>
      <p:sp>
        <p:nvSpPr>
          <p:cNvPr id="4" name="Slide Number Placeholder 3"/>
          <p:cNvSpPr>
            <a:spLocks noGrp="1"/>
          </p:cNvSpPr>
          <p:nvPr>
            <p:ph type="sldNum" sz="quarter" idx="10"/>
          </p:nvPr>
        </p:nvSpPr>
        <p:spPr/>
        <p:txBody>
          <a:bodyPr/>
          <a:lstStyle/>
          <a:p>
            <a:fld id="{4E4946A3-FD68-4E77-9DEF-1E7536A4AD96}" type="slidenum">
              <a:rPr lang="en-US" smtClean="0"/>
              <a:t>49</a:t>
            </a:fld>
            <a:endParaRPr lang="en-US"/>
          </a:p>
        </p:txBody>
      </p:sp>
    </p:spTree>
    <p:extLst>
      <p:ext uri="{BB962C8B-B14F-4D97-AF65-F5344CB8AC3E}">
        <p14:creationId xmlns:p14="http://schemas.microsoft.com/office/powerpoint/2010/main" val="2713163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verb “plead your case” (Heb. </a:t>
            </a:r>
            <a:r>
              <a:rPr lang="en-US" i="1" dirty="0"/>
              <a:t>rib</a:t>
            </a:r>
            <a:r>
              <a:rPr lang="en-US" dirty="0"/>
              <a:t>, </a:t>
            </a:r>
            <a:r>
              <a:rPr lang="he-IL" dirty="0">
                <a:latin typeface="SBL Hebrew" panose="02000000000000000000" pitchFamily="2" charset="-79"/>
                <a:cs typeface="SBL Hebrew" panose="02000000000000000000" pitchFamily="2" charset="-79"/>
              </a:rPr>
              <a:t>רִיב</a:t>
            </a:r>
            <a:r>
              <a:rPr lang="en-US" dirty="0"/>
              <a:t>), in this context, refers to a legal setting where parties are engaged in a lawsuit (cf. Mic 7:9). The idea is illustrated here by a crude stele that depicts the Egyptian king Akhenaten standing with his hands raised to a deity.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stele was photographed at the Petrie Museum of Egyptian Archaeology in London. </a:t>
            </a:r>
            <a:r>
              <a:rPr lang="en-US" kern="100" dirty="0">
                <a:effectLst/>
                <a:ea typeface="Calibri" panose="020F0502020204030204" pitchFamily="34" charset="0"/>
              </a:rPr>
              <a:t>This image comes from Osama </a:t>
            </a:r>
            <a:r>
              <a:rPr lang="en-US" kern="100" dirty="0" err="1">
                <a:effectLst/>
                <a:ea typeface="Calibri" panose="020F0502020204030204" pitchFamily="34" charset="0"/>
              </a:rPr>
              <a:t>Shukir</a:t>
            </a:r>
            <a:r>
              <a:rPr lang="en-US" kern="100" dirty="0">
                <a:effectLst/>
                <a:ea typeface="Calibri" panose="020F0502020204030204" pitchFamily="34" charset="0"/>
              </a:rPr>
              <a:t> Muhammed Amin and is licensed under CC BY-SA 4.0, via Wikimedia Commons: https://commons.wikimedia.org/wiki/File:Painted_limestone_miniature_stela._It_shows_Akhenaten_standing_before_2_incense_stands,_Aten_disc_above._From_Amarna,_Egypt._18th_Dynasty._The_Petrie_Museum_of_Egyptian_Archaeology,_London.jpg.</a:t>
            </a:r>
          </a:p>
          <a:p>
            <a:endParaRPr lang="en-US" kern="100" dirty="0">
              <a:effectLst/>
            </a:endParaRPr>
          </a:p>
          <a:p>
            <a:r>
              <a:rPr lang="en-US" kern="100" dirty="0">
                <a:effectLst/>
                <a:ea typeface="Calibri" panose="020F0502020204030204" pitchFamily="34" charset="0"/>
              </a:rPr>
              <a:t>wiki03101617242010161283c</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5</a:t>
            </a:fld>
            <a:endParaRPr lang="en-US"/>
          </a:p>
        </p:txBody>
      </p:sp>
    </p:spTree>
    <p:extLst>
      <p:ext uri="{BB962C8B-B14F-4D97-AF65-F5344CB8AC3E}">
        <p14:creationId xmlns:p14="http://schemas.microsoft.com/office/powerpoint/2010/main" val="25098983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fresco was photographed at the Naples Archaeological Museum.</a:t>
            </a:r>
          </a:p>
          <a:p>
            <a:endParaRPr lang="en-US" dirty="0"/>
          </a:p>
          <a:p>
            <a:r>
              <a:rPr lang="en-US" dirty="0"/>
              <a:t>ku0622230829583</a:t>
            </a:r>
          </a:p>
        </p:txBody>
      </p:sp>
      <p:sp>
        <p:nvSpPr>
          <p:cNvPr id="4" name="Slide Number Placeholder 3"/>
          <p:cNvSpPr>
            <a:spLocks noGrp="1"/>
          </p:cNvSpPr>
          <p:nvPr>
            <p:ph type="sldNum" sz="quarter" idx="10"/>
          </p:nvPr>
        </p:nvSpPr>
        <p:spPr/>
        <p:txBody>
          <a:bodyPr/>
          <a:lstStyle/>
          <a:p>
            <a:fld id="{4E4946A3-FD68-4E77-9DEF-1E7536A4AD96}" type="slidenum">
              <a:rPr lang="en-US" smtClean="0"/>
              <a:t>50</a:t>
            </a:fld>
            <a:endParaRPr lang="en-US"/>
          </a:p>
        </p:txBody>
      </p:sp>
    </p:spTree>
    <p:extLst>
      <p:ext uri="{BB962C8B-B14F-4D97-AF65-F5344CB8AC3E}">
        <p14:creationId xmlns:p14="http://schemas.microsoft.com/office/powerpoint/2010/main" val="34705965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tb032807042</a:t>
            </a:r>
          </a:p>
        </p:txBody>
      </p:sp>
      <p:sp>
        <p:nvSpPr>
          <p:cNvPr id="4" name="Slide Number Placeholder 3"/>
          <p:cNvSpPr>
            <a:spLocks noGrp="1"/>
          </p:cNvSpPr>
          <p:nvPr>
            <p:ph type="sldNum" sz="quarter" idx="10"/>
          </p:nvPr>
        </p:nvSpPr>
        <p:spPr/>
        <p:txBody>
          <a:bodyPr/>
          <a:lstStyle/>
          <a:p>
            <a:fld id="{4E4946A3-FD68-4E77-9DEF-1E7536A4AD96}" type="slidenum">
              <a:rPr lang="en-US" smtClean="0"/>
              <a:t>51</a:t>
            </a:fld>
            <a:endParaRPr lang="en-US"/>
          </a:p>
        </p:txBody>
      </p:sp>
    </p:spTree>
    <p:extLst>
      <p:ext uri="{BB962C8B-B14F-4D97-AF65-F5344CB8AC3E}">
        <p14:creationId xmlns:p14="http://schemas.microsoft.com/office/powerpoint/2010/main" val="17604904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Sheep were commonly used for sacrifice, not only in the Jewish tradition but</a:t>
            </a:r>
            <a:r>
              <a:rPr lang="en-US" baseline="0" dirty="0"/>
              <a:t> also in the Greco-Roman world. </a:t>
            </a:r>
            <a:r>
              <a:rPr lang="en-US" dirty="0"/>
              <a:t>This</a:t>
            </a:r>
            <a:r>
              <a:rPr lang="en-US" baseline="0" dirty="0"/>
              <a:t> painted wooden plaque depicts a lamb being led to an altar,</a:t>
            </a:r>
            <a:r>
              <a:rPr lang="en-US" dirty="0"/>
              <a:t> accompanied by two figures playing a flute and lyre. The dedication is to the Charites. </a:t>
            </a:r>
          </a:p>
          <a:p>
            <a:endParaRPr lang="en-US" dirty="0"/>
          </a:p>
          <a:p>
            <a:r>
              <a:rPr lang="en-US" dirty="0"/>
              <a:t>The wooden plaque was found near ancient </a:t>
            </a:r>
            <a:r>
              <a:rPr lang="en-US" dirty="0" err="1"/>
              <a:t>Sikyon</a:t>
            </a:r>
            <a:r>
              <a:rPr lang="en-US" dirty="0"/>
              <a:t>, in a cave above the village </a:t>
            </a:r>
            <a:r>
              <a:rPr lang="en-US" dirty="0" err="1"/>
              <a:t>Pitsa</a:t>
            </a:r>
            <a:r>
              <a:rPr lang="en-US" dirty="0"/>
              <a:t>.</a:t>
            </a:r>
            <a:r>
              <a:rPr lang="en-US" baseline="0" dirty="0"/>
              <a:t> This is about 10 miles (16 km) due west of ancient Corinth</a:t>
            </a:r>
            <a:r>
              <a:rPr lang="en-US" dirty="0"/>
              <a:t>. This plaque</a:t>
            </a:r>
            <a:r>
              <a:rPr lang="en-US" baseline="0" dirty="0"/>
              <a:t> was photographed at the </a:t>
            </a:r>
            <a:r>
              <a:rPr lang="en-US" dirty="0"/>
              <a:t>National Archaeological Museum in Athens. This image comes from </a:t>
            </a:r>
            <a:r>
              <a:rPr lang="en-US" dirty="0" err="1"/>
              <a:t>Zde</a:t>
            </a:r>
            <a:r>
              <a:rPr lang="en-US" dirty="0"/>
              <a:t> and is licensed under CC BY-SA 4.0, via Wikimedia Commons</a:t>
            </a:r>
            <a:r>
              <a:rPr lang="en-US" baseline="0" dirty="0"/>
              <a:t>: https://commons.wikimedia.org/wiki/File:Painted_wooden_plaque,_procession_to_sacrifice,_540-530_BC,_NAMA_16464,_191289.jpg.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wiki06112019164945</a:t>
            </a:r>
            <a:endParaRPr lang="en-US" dirty="0">
              <a:cs typeface="Calibri"/>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52</a:t>
            </a:fld>
            <a:endParaRPr lang="en-US"/>
          </a:p>
        </p:txBody>
      </p:sp>
    </p:spTree>
    <p:extLst>
      <p:ext uri="{BB962C8B-B14F-4D97-AF65-F5344CB8AC3E}">
        <p14:creationId xmlns:p14="http://schemas.microsoft.com/office/powerpoint/2010/main" val="41354816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53</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dirty="0"/>
              <a:t>The warrior depicted on this </a:t>
            </a:r>
            <a:r>
              <a:rPr lang="en-US" i="1" dirty="0"/>
              <a:t>kylix</a:t>
            </a:r>
            <a:r>
              <a:rPr lang="en-US" dirty="0"/>
              <a:t> may be sacrificing the ram as a religious act before battle, a plea to the gods to save his own and his company’s lives. </a:t>
            </a:r>
            <a:r>
              <a:rPr lang="en-US" sz="1200" dirty="0"/>
              <a:t>This image comes from the Cleveland Museum of Art, public domain, </a:t>
            </a:r>
            <a:r>
              <a:rPr lang="en-US" b="0" i="0" dirty="0">
                <a:solidFill>
                  <a:srgbClr val="000000"/>
                </a:solidFill>
                <a:effectLst/>
                <a:latin typeface="objektiv-mk3"/>
              </a:rPr>
              <a:t>Dudley P. Allen Fund 1926.242,</a:t>
            </a:r>
            <a:r>
              <a:rPr lang="en-US" sz="1200" baseline="0" dirty="0"/>
              <a:t> https://www.clevelandart.org/art/1926.242.</a:t>
            </a:r>
          </a:p>
          <a:p>
            <a:endParaRPr lang="en-US" sz="1200" baseline="0" dirty="0"/>
          </a:p>
          <a:p>
            <a:r>
              <a:rPr lang="en-US" sz="1200" baseline="0" dirty="0"/>
              <a:t>tcma1926242</a:t>
            </a:r>
            <a:endParaRPr lang="en-US" dirty="0"/>
          </a:p>
        </p:txBody>
      </p:sp>
    </p:spTree>
    <p:extLst>
      <p:ext uri="{BB962C8B-B14F-4D97-AF65-F5344CB8AC3E}">
        <p14:creationId xmlns:p14="http://schemas.microsoft.com/office/powerpoint/2010/main" val="17934116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tb010303615</a:t>
            </a:r>
          </a:p>
        </p:txBody>
      </p:sp>
      <p:sp>
        <p:nvSpPr>
          <p:cNvPr id="4" name="Slide Number Placeholder 3"/>
          <p:cNvSpPr>
            <a:spLocks noGrp="1"/>
          </p:cNvSpPr>
          <p:nvPr>
            <p:ph type="sldNum" sz="quarter" idx="10"/>
          </p:nvPr>
        </p:nvSpPr>
        <p:spPr/>
        <p:txBody>
          <a:bodyPr/>
          <a:lstStyle/>
          <a:p>
            <a:fld id="{4E4946A3-FD68-4E77-9DEF-1E7536A4AD96}" type="slidenum">
              <a:rPr lang="en-US" smtClean="0"/>
              <a:t>54</a:t>
            </a:fld>
            <a:endParaRPr lang="en-US"/>
          </a:p>
        </p:txBody>
      </p:sp>
    </p:spTree>
    <p:extLst>
      <p:ext uri="{BB962C8B-B14F-4D97-AF65-F5344CB8AC3E}">
        <p14:creationId xmlns:p14="http://schemas.microsoft.com/office/powerpoint/2010/main" val="12374752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tb031405269c</a:t>
            </a:r>
          </a:p>
        </p:txBody>
      </p:sp>
      <p:sp>
        <p:nvSpPr>
          <p:cNvPr id="4" name="Slide Number Placeholder 3"/>
          <p:cNvSpPr>
            <a:spLocks noGrp="1"/>
          </p:cNvSpPr>
          <p:nvPr>
            <p:ph type="sldNum" sz="quarter" idx="10"/>
          </p:nvPr>
        </p:nvSpPr>
        <p:spPr/>
        <p:txBody>
          <a:bodyPr/>
          <a:lstStyle/>
          <a:p>
            <a:fld id="{4E4946A3-FD68-4E77-9DEF-1E7536A4AD96}" type="slidenum">
              <a:rPr lang="en-US" smtClean="0"/>
              <a:t>55</a:t>
            </a:fld>
            <a:endParaRPr lang="en-US"/>
          </a:p>
        </p:txBody>
      </p:sp>
    </p:spTree>
    <p:extLst>
      <p:ext uri="{BB962C8B-B14F-4D97-AF65-F5344CB8AC3E}">
        <p14:creationId xmlns:p14="http://schemas.microsoft.com/office/powerpoint/2010/main" val="34566096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56</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Jewish people have not offered animal sacrifices since the temple in Jerusalem was destroyed in AD 70. The Samaritans did not worship at that temple and so were unaffected by its destruction. They have maintained their annual Passover sacrifice on Mount Gerizim for millennia, and today this ritual provides the closest living glimpse into the sacrificial practices described in the Bible.</a:t>
            </a:r>
            <a:br>
              <a:rPr lang="en-US" dirty="0"/>
            </a:br>
            <a:endParaRPr lang="en-US" sz="1200" dirty="0"/>
          </a:p>
          <a:p>
            <a:r>
              <a:rPr lang="en-US" sz="1200" dirty="0"/>
              <a:t>tb041106749</a:t>
            </a:r>
            <a:endParaRPr lang="en-US" dirty="0"/>
          </a:p>
        </p:txBody>
      </p:sp>
    </p:spTree>
    <p:extLst>
      <p:ext uri="{BB962C8B-B14F-4D97-AF65-F5344CB8AC3E}">
        <p14:creationId xmlns:p14="http://schemas.microsoft.com/office/powerpoint/2010/main" val="17934116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tb041106729</a:t>
            </a:r>
          </a:p>
        </p:txBody>
      </p:sp>
      <p:sp>
        <p:nvSpPr>
          <p:cNvPr id="4" name="Slide Number Placeholder 3"/>
          <p:cNvSpPr>
            <a:spLocks noGrp="1"/>
          </p:cNvSpPr>
          <p:nvPr>
            <p:ph type="sldNum" sz="quarter" idx="10"/>
          </p:nvPr>
        </p:nvSpPr>
        <p:spPr/>
        <p:txBody>
          <a:bodyPr/>
          <a:lstStyle/>
          <a:p>
            <a:fld id="{4E4946A3-FD68-4E77-9DEF-1E7536A4AD96}" type="slidenum">
              <a:rPr lang="en-US" smtClean="0"/>
              <a:t>57</a:t>
            </a:fld>
            <a:endParaRPr lang="en-US"/>
          </a:p>
        </p:txBody>
      </p:sp>
    </p:spTree>
    <p:extLst>
      <p:ext uri="{BB962C8B-B14F-4D97-AF65-F5344CB8AC3E}">
        <p14:creationId xmlns:p14="http://schemas.microsoft.com/office/powerpoint/2010/main" val="76456560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58</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sz="1200" dirty="0"/>
              <a:t>This photograph was taken at Nazareth Village, a reconstruction of the 1st-century town where Jesus lived.</a:t>
            </a:r>
          </a:p>
          <a:p>
            <a:endParaRPr lang="en-US" sz="1200" dirty="0"/>
          </a:p>
          <a:p>
            <a:r>
              <a:rPr lang="en-US" sz="1200" dirty="0"/>
              <a:t>tb011406548</a:t>
            </a:r>
            <a:endParaRPr lang="en-US" dirty="0"/>
          </a:p>
        </p:txBody>
      </p:sp>
    </p:spTree>
    <p:extLst>
      <p:ext uri="{BB962C8B-B14F-4D97-AF65-F5344CB8AC3E}">
        <p14:creationId xmlns:p14="http://schemas.microsoft.com/office/powerpoint/2010/main" val="30516623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relief </a:t>
            </a:r>
            <a:r>
              <a:rPr lang="en-US" baseline="0" dirty="0"/>
              <a:t>portrays PUGNUS-</a:t>
            </a:r>
            <a:r>
              <a:rPr lang="en-US" baseline="0" dirty="0" err="1"/>
              <a:t>mili</a:t>
            </a:r>
            <a:r>
              <a:rPr lang="en-US" baseline="0" dirty="0"/>
              <a:t> pouring out libations before his gods. In this case, he pours the libation liquid into other vessels. The relief comes from the Lion Gate at </a:t>
            </a:r>
            <a:r>
              <a:rPr lang="en-US" baseline="0" dirty="0" err="1"/>
              <a:t>Arslantepe</a:t>
            </a:r>
            <a:r>
              <a:rPr lang="en-US" baseline="0" dirty="0"/>
              <a:t> and </a:t>
            </a:r>
            <a:r>
              <a:rPr lang="en-US" dirty="0"/>
              <a:t>was photographed at the Ankara Museum of Anatolian Civilizations.</a:t>
            </a:r>
          </a:p>
          <a:p>
            <a:endParaRPr lang="en-US" dirty="0"/>
          </a:p>
          <a:p>
            <a:r>
              <a:rPr lang="en-US" dirty="0"/>
              <a:t>adr1006031289c</a:t>
            </a:r>
          </a:p>
        </p:txBody>
      </p:sp>
      <p:sp>
        <p:nvSpPr>
          <p:cNvPr id="4" name="Slide Number Placeholder 3"/>
          <p:cNvSpPr>
            <a:spLocks noGrp="1"/>
          </p:cNvSpPr>
          <p:nvPr>
            <p:ph type="sldNum" sz="quarter" idx="10"/>
          </p:nvPr>
        </p:nvSpPr>
        <p:spPr/>
        <p:txBody>
          <a:bodyPr/>
          <a:lstStyle/>
          <a:p>
            <a:fld id="{4E4946A3-FD68-4E77-9DEF-1E7536A4AD96}" type="slidenum">
              <a:rPr lang="en-US" smtClean="0"/>
              <a:t>59</a:t>
            </a:fld>
            <a:endParaRPr lang="en-US"/>
          </a:p>
        </p:txBody>
      </p:sp>
    </p:spTree>
    <p:extLst>
      <p:ext uri="{BB962C8B-B14F-4D97-AF65-F5344CB8AC3E}">
        <p14:creationId xmlns:p14="http://schemas.microsoft.com/office/powerpoint/2010/main" val="4010147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mural paintings in this triclinium depict a variety of judgment scenes. Some</a:t>
            </a:r>
            <a:r>
              <a:rPr lang="en-US" baseline="0" dirty="0"/>
              <a:t> are thought to represent the pharaoh </a:t>
            </a:r>
            <a:r>
              <a:rPr lang="en-US" baseline="0" dirty="0" err="1"/>
              <a:t>Bocchoris</a:t>
            </a:r>
            <a:r>
              <a:rPr lang="en-US" baseline="0" dirty="0"/>
              <a:t> (735–728 BC), known for his jurisprudence and for his knowledge of legal matters; another scene may represent Solomon. However, most cannot be associated with any known event. In the scene shown here, two women appear to appeal to the seated ruler.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fresco comes from triclinium C in the Villa of Farnesina in Rome. It was photographed at the</a:t>
            </a:r>
            <a:r>
              <a:rPr lang="en-US" dirty="0"/>
              <a:t> National Museum of Rome.</a:t>
            </a:r>
          </a:p>
          <a:p>
            <a:endParaRPr lang="en-US" dirty="0"/>
          </a:p>
          <a:p>
            <a:r>
              <a:rPr lang="en-US" dirty="0"/>
              <a:t>tb0513177784</a:t>
            </a:r>
          </a:p>
        </p:txBody>
      </p:sp>
      <p:sp>
        <p:nvSpPr>
          <p:cNvPr id="4" name="Slide Number Placeholder 3"/>
          <p:cNvSpPr>
            <a:spLocks noGrp="1"/>
          </p:cNvSpPr>
          <p:nvPr>
            <p:ph type="sldNum" sz="quarter" idx="10"/>
          </p:nvPr>
        </p:nvSpPr>
        <p:spPr/>
        <p:txBody>
          <a:bodyPr/>
          <a:lstStyle/>
          <a:p>
            <a:fld id="{4E4946A3-FD68-4E77-9DEF-1E7536A4AD96}" type="slidenum">
              <a:rPr lang="en-US" smtClean="0"/>
              <a:t>6</a:t>
            </a:fld>
            <a:endParaRPr lang="en-US"/>
          </a:p>
        </p:txBody>
      </p:sp>
    </p:spTree>
    <p:extLst>
      <p:ext uri="{BB962C8B-B14F-4D97-AF65-F5344CB8AC3E}">
        <p14:creationId xmlns:p14="http://schemas.microsoft.com/office/powerpoint/2010/main" val="247741807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illustration comes from Paul Emile </a:t>
            </a:r>
            <a:r>
              <a:rPr lang="en-US" sz="1200" kern="1200" dirty="0" err="1">
                <a:solidFill>
                  <a:schemeClr val="tx1"/>
                </a:solidFill>
                <a:effectLst/>
                <a:latin typeface="+mn-lt"/>
                <a:ea typeface="+mn-ea"/>
                <a:cs typeface="+mn-cs"/>
              </a:rPr>
              <a:t>Botta</a:t>
            </a:r>
            <a:r>
              <a:rPr lang="en-US" sz="1200" kern="1200" dirty="0">
                <a:solidFill>
                  <a:schemeClr val="tx1"/>
                </a:solidFill>
                <a:effectLst/>
                <a:latin typeface="+mn-lt"/>
                <a:ea typeface="+mn-ea"/>
                <a:cs typeface="+mn-cs"/>
              </a:rPr>
              <a:t> and Eugène </a:t>
            </a:r>
            <a:r>
              <a:rPr lang="en-US" sz="1200" kern="1200" dirty="0" err="1">
                <a:solidFill>
                  <a:schemeClr val="tx1"/>
                </a:solidFill>
                <a:effectLst/>
                <a:latin typeface="+mn-lt"/>
                <a:ea typeface="+mn-ea"/>
                <a:cs typeface="+mn-cs"/>
              </a:rPr>
              <a:t>Flandin</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Monument de </a:t>
            </a:r>
            <a:r>
              <a:rPr lang="en-US" sz="1200" i="1" kern="1200" dirty="0" err="1">
                <a:solidFill>
                  <a:schemeClr val="tx1"/>
                </a:solidFill>
                <a:effectLst/>
                <a:latin typeface="+mn-lt"/>
                <a:ea typeface="+mn-ea"/>
                <a:cs typeface="+mn-cs"/>
              </a:rPr>
              <a:t>Ninive</a:t>
            </a:r>
            <a:r>
              <a:rPr lang="en-US" sz="1200" kern="1200" dirty="0">
                <a:solidFill>
                  <a:schemeClr val="tx1"/>
                </a:solidFill>
                <a:effectLst/>
                <a:latin typeface="+mn-lt"/>
                <a:ea typeface="+mn-ea"/>
                <a:cs typeface="+mn-cs"/>
              </a:rPr>
              <a:t>, published in 1849–1850. Public domain, from The New York Public Library, </a:t>
            </a:r>
            <a:r>
              <a:rPr lang="en-US" sz="1200" u="none" kern="1200" dirty="0">
                <a:solidFill>
                  <a:schemeClr val="tx1"/>
                </a:solidFill>
                <a:effectLst/>
                <a:latin typeface="+mn-lt"/>
                <a:ea typeface="+mn-ea"/>
                <a:cs typeface="+mn-cs"/>
              </a:rPr>
              <a:t>http://digitalcollections.nypl.org/items/510d47e2-7295-a3d9-e040-e00a18064a99.</a:t>
            </a:r>
            <a:endParaRPr lang="en-US" u="none" dirty="0"/>
          </a:p>
          <a:p>
            <a:endParaRPr lang="en-US" dirty="0"/>
          </a:p>
          <a:p>
            <a:r>
              <a:rPr lang="en-US" sz="1200" kern="1200" dirty="0">
                <a:solidFill>
                  <a:schemeClr val="tx1"/>
                </a:solidFill>
                <a:effectLst/>
                <a:latin typeface="+mn-lt"/>
                <a:ea typeface="+mn-ea"/>
                <a:cs typeface="+mn-cs"/>
              </a:rPr>
              <a:t>nypl1534771</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60</a:t>
            </a:fld>
            <a:endParaRPr lang="en-US"/>
          </a:p>
        </p:txBody>
      </p:sp>
    </p:spTree>
    <p:extLst>
      <p:ext uri="{BB962C8B-B14F-4D97-AF65-F5344CB8AC3E}">
        <p14:creationId xmlns:p14="http://schemas.microsoft.com/office/powerpoint/2010/main" val="6619396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a:t>
            </a:r>
            <a:r>
              <a:rPr lang="he-IL" sz="1200" kern="1200" dirty="0">
                <a:solidFill>
                  <a:schemeClr val="tx1"/>
                </a:solidFill>
                <a:effectLst/>
                <a:latin typeface="SBL Hebrew" panose="02000000000000000000" pitchFamily="2" charset="-79"/>
                <a:cs typeface="SBL Hebrew" panose="02000000000000000000" pitchFamily="2" charset="-79"/>
              </a:rPr>
              <a:t>ישראל פרקר</a:t>
            </a:r>
            <a:r>
              <a:rPr lang="en-US" sz="1200" kern="1200" dirty="0">
                <a:solidFill>
                  <a:schemeClr val="tx1"/>
                </a:solidFill>
                <a:effectLst/>
                <a:latin typeface="SBL Hebrew" panose="02000000000000000000" pitchFamily="2" charset="-79"/>
                <a:cs typeface="SBL Hebrew" panose="02000000000000000000" pitchFamily="2" charset="-79"/>
              </a:rPr>
              <a:t> </a:t>
            </a:r>
            <a:r>
              <a:rPr lang="en-US" sz="1200" kern="1200" dirty="0">
                <a:solidFill>
                  <a:schemeClr val="tx1"/>
                </a:solidFill>
                <a:effectLst/>
                <a:latin typeface="+mn-lt"/>
                <a:ea typeface="+mn-ea"/>
                <a:cs typeface="+mn-cs"/>
              </a:rPr>
              <a:t>and is licensed under CC BY-SA 4.0, via Wikimedia Commons: https://commons.wikimedia.org/wiki/File:%D7%A9%D7%9E%D7%9F_%D7%96%D7%99%D7%AA_%D7%99%D7%A9%D7%A8%D7%90%D7%9C_%D7%9E%D7%96%D7%99%D7%AA%D7%99_%D7%9E%D7%A9%D7%A7_%D7%94%D7%A8%D7%90%D7%9C.jpg.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wiki09232022303134326</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61</a:t>
            </a:fld>
            <a:endParaRPr lang="en-US"/>
          </a:p>
        </p:txBody>
      </p:sp>
    </p:spTree>
    <p:extLst>
      <p:ext uri="{BB962C8B-B14F-4D97-AF65-F5344CB8AC3E}">
        <p14:creationId xmlns:p14="http://schemas.microsoft.com/office/powerpoint/2010/main" val="384293964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Meshek</a:t>
            </a:r>
            <a:r>
              <a:rPr lang="en-US" dirty="0"/>
              <a:t> </a:t>
            </a:r>
            <a:r>
              <a:rPr lang="en-US" dirty="0" err="1"/>
              <a:t>Achiya</a:t>
            </a:r>
            <a:r>
              <a:rPr lang="en-US" dirty="0"/>
              <a:t> is an agricultural company located in Shiloh. </a:t>
            </a:r>
            <a:r>
              <a:rPr lang="en-US" sz="1200" kern="1200" dirty="0">
                <a:solidFill>
                  <a:schemeClr val="tx1"/>
                </a:solidFill>
                <a:effectLst/>
                <a:latin typeface="+mn-lt"/>
                <a:ea typeface="+mn-ea"/>
                <a:cs typeface="+mn-cs"/>
              </a:rPr>
              <a:t>This image comes from Yonyon99, and is licensed under CC BY-SA 4.0, via Wikimedia Commons: https://commons.wikimedia.org/wiki/File:Oile.jpg.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wiki11221028162112284c</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62</a:t>
            </a:fld>
            <a:endParaRPr lang="en-US"/>
          </a:p>
        </p:txBody>
      </p:sp>
    </p:spTree>
    <p:extLst>
      <p:ext uri="{BB962C8B-B14F-4D97-AF65-F5344CB8AC3E}">
        <p14:creationId xmlns:p14="http://schemas.microsoft.com/office/powerpoint/2010/main" val="211058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idea of a “river of oil” is illustrated here by a stream of water that runs eastward through the Judean wilderness toward the Jordan River. Nahal </a:t>
            </a:r>
            <a:r>
              <a:rPr lang="en-US" sz="1200" dirty="0" err="1"/>
              <a:t>Perat</a:t>
            </a:r>
            <a:r>
              <a:rPr lang="en-US" sz="1200" dirty="0"/>
              <a:t> originates at Ein </a:t>
            </a:r>
            <a:r>
              <a:rPr lang="en-US" sz="1200" dirty="0" err="1"/>
              <a:t>Perat</a:t>
            </a:r>
            <a:r>
              <a:rPr lang="en-US" sz="1200" dirty="0"/>
              <a:t>, which is a spring located near Jerusalem that flows down the Wadi </a:t>
            </a:r>
            <a:r>
              <a:rPr lang="en-US" sz="1200" dirty="0" err="1"/>
              <a:t>Qilt</a:t>
            </a:r>
            <a:r>
              <a:rPr lang="en-US" sz="1200" dirty="0"/>
              <a:t> to Jericho.</a:t>
            </a:r>
          </a:p>
          <a:p>
            <a:endParaRPr lang="en-US" dirty="0"/>
          </a:p>
          <a:p>
            <a:r>
              <a:rPr lang="en-US" dirty="0"/>
              <a:t>tb020804351</a:t>
            </a:r>
          </a:p>
        </p:txBody>
      </p:sp>
      <p:sp>
        <p:nvSpPr>
          <p:cNvPr id="4" name="Slide Number Placeholder 3"/>
          <p:cNvSpPr>
            <a:spLocks noGrp="1"/>
          </p:cNvSpPr>
          <p:nvPr>
            <p:ph type="sldNum" sz="quarter" idx="10"/>
          </p:nvPr>
        </p:nvSpPr>
        <p:spPr/>
        <p:txBody>
          <a:bodyPr/>
          <a:lstStyle/>
          <a:p>
            <a:fld id="{4E4946A3-FD68-4E77-9DEF-1E7536A4AD96}" type="slidenum">
              <a:rPr lang="en-US" smtClean="0"/>
              <a:t>63</a:t>
            </a:fld>
            <a:endParaRPr lang="en-US"/>
          </a:p>
        </p:txBody>
      </p:sp>
    </p:spTree>
    <p:extLst>
      <p:ext uri="{BB962C8B-B14F-4D97-AF65-F5344CB8AC3E}">
        <p14:creationId xmlns:p14="http://schemas.microsoft.com/office/powerpoint/2010/main" val="367246795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There are two examples in the Hebrew Bible of a first-born child being sacrificed. One is the daughter of the judge Jephthah, a death that came about as a result of Jephthah’s rash vow (</a:t>
            </a:r>
            <a:r>
              <a:rPr lang="en-US" dirty="0" err="1"/>
              <a:t>Judg</a:t>
            </a:r>
            <a:r>
              <a:rPr lang="en-US" dirty="0"/>
              <a:t> 11). The idea is illustrated here by a similar event from ancient Greek mythology, in which Polyxena was sacrificed. She</a:t>
            </a:r>
            <a:r>
              <a:rPr lang="en-US" baseline="0" dirty="0"/>
              <a:t> had helped to uncover the weakness of Achilles that led to his death, so was offered as a human sacrifice after the fall of the city.</a:t>
            </a:r>
            <a:r>
              <a:rPr lang="en-US" dirty="0"/>
              <a:t> </a:t>
            </a:r>
            <a:r>
              <a:rPr lang="en-US" baseline="0" dirty="0"/>
              <a:t>The amphora shown here depicts her being killed over an altar. </a:t>
            </a:r>
            <a:r>
              <a:rPr lang="en-US" dirty="0"/>
              <a:t>Polyxena is considered the Trojan version of Iphigenia, who met a similar fate. </a:t>
            </a:r>
          </a:p>
          <a:p>
            <a:pPr rtl="0"/>
            <a:endParaRPr lang="en-US" baseline="0" dirty="0"/>
          </a:p>
          <a:p>
            <a:pPr rtl="0"/>
            <a:r>
              <a:rPr lang="en-US" baseline="0" dirty="0"/>
              <a:t>This amphora is dated on stylistic grounds to about 570–550 BC. </a:t>
            </a:r>
            <a:r>
              <a:rPr lang="en-US" dirty="0"/>
              <a:t>This image comes from Jastrow and is licensed under CC BY 2.5, via Wikimedia Commons: https://commons.wikimedia.org/wiki/File:Sacrifice_Polyxena_BM_GR1897.7-27.2.jpg.</a:t>
            </a:r>
          </a:p>
          <a:p>
            <a:pPr rtl="0"/>
            <a:endParaRPr lang="en-US" dirty="0"/>
          </a:p>
          <a:p>
            <a:pPr rtl="0"/>
            <a:r>
              <a:rPr lang="en-US" dirty="0"/>
              <a:t>wiki07302007181918972</a:t>
            </a:r>
          </a:p>
        </p:txBody>
      </p:sp>
      <p:sp>
        <p:nvSpPr>
          <p:cNvPr id="4" name="Slide Number Placeholder 3"/>
          <p:cNvSpPr>
            <a:spLocks noGrp="1"/>
          </p:cNvSpPr>
          <p:nvPr>
            <p:ph type="sldNum" sz="quarter" idx="10"/>
          </p:nvPr>
        </p:nvSpPr>
        <p:spPr/>
        <p:txBody>
          <a:bodyPr/>
          <a:lstStyle/>
          <a:p>
            <a:fld id="{4E4946A3-FD68-4E77-9DEF-1E7536A4AD96}" type="slidenum">
              <a:rPr lang="en-US" smtClean="0"/>
              <a:t>64</a:t>
            </a:fld>
            <a:endParaRPr lang="en-US"/>
          </a:p>
        </p:txBody>
      </p:sp>
    </p:spTree>
    <p:extLst>
      <p:ext uri="{BB962C8B-B14F-4D97-AF65-F5344CB8AC3E}">
        <p14:creationId xmlns:p14="http://schemas.microsoft.com/office/powerpoint/2010/main" val="38732697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This marble sarcophagus depicts</a:t>
            </a:r>
            <a:r>
              <a:rPr lang="en-US" baseline="0" dirty="0"/>
              <a:t> the sacrifice of </a:t>
            </a:r>
            <a:r>
              <a:rPr lang="en-US" baseline="0" dirty="0" err="1"/>
              <a:t>Polyxena</a:t>
            </a:r>
            <a:r>
              <a:rPr lang="en-US" baseline="0" dirty="0"/>
              <a:t>. It was photographed at the </a:t>
            </a:r>
            <a:r>
              <a:rPr lang="en-US" dirty="0" err="1"/>
              <a:t>Çanakkale</a:t>
            </a:r>
            <a:r>
              <a:rPr lang="en-US" dirty="0"/>
              <a:t> Archaeological Museum. This image comes from Dick </a:t>
            </a:r>
            <a:r>
              <a:rPr lang="en-US" dirty="0" err="1"/>
              <a:t>Osseman</a:t>
            </a:r>
            <a:r>
              <a:rPr lang="en-US" dirty="0"/>
              <a:t> and is licensed under CC BY-SA 4.0, via Wikimedia Commons: https://commons.wikimedia.org/wiki/File:Polyxena_side_0059,_the_actual_kill.jpg.</a:t>
            </a:r>
          </a:p>
          <a:p>
            <a:pPr rtl="0"/>
            <a:endParaRPr lang="en-US" dirty="0"/>
          </a:p>
          <a:p>
            <a:pPr rtl="0"/>
            <a:r>
              <a:rPr lang="en-US" dirty="0"/>
              <a:t>wiki12192018132812c</a:t>
            </a:r>
          </a:p>
        </p:txBody>
      </p:sp>
      <p:sp>
        <p:nvSpPr>
          <p:cNvPr id="4" name="Slide Number Placeholder 3"/>
          <p:cNvSpPr>
            <a:spLocks noGrp="1"/>
          </p:cNvSpPr>
          <p:nvPr>
            <p:ph type="sldNum" sz="quarter" idx="10"/>
          </p:nvPr>
        </p:nvSpPr>
        <p:spPr/>
        <p:txBody>
          <a:bodyPr/>
          <a:lstStyle/>
          <a:p>
            <a:fld id="{4E4946A3-FD68-4E77-9DEF-1E7536A4AD96}" type="slidenum">
              <a:rPr lang="en-US" smtClean="0"/>
              <a:t>65</a:t>
            </a:fld>
            <a:endParaRPr lang="en-US"/>
          </a:p>
        </p:txBody>
      </p:sp>
    </p:spTree>
    <p:extLst>
      <p:ext uri="{BB962C8B-B14F-4D97-AF65-F5344CB8AC3E}">
        <p14:creationId xmlns:p14="http://schemas.microsoft.com/office/powerpoint/2010/main" val="38732697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0" i="0" u="none" strike="noStrike" kern="1200" baseline="0" dirty="0">
                <a:solidFill>
                  <a:schemeClr val="tx1"/>
                </a:solidFill>
                <a:ea typeface="+mn-ea"/>
                <a:cs typeface="+mn-cs"/>
              </a:rPr>
              <a:t>The other example from the Hebrew Bible comes from 2 Kings 3, where the king of Moab offers his first-born son on the city wall during a siege by the Israelites. This photo from the Karnak Temple in Luxor shows the city of Ashkelon (in relief) and a possible Canaanite child sacrifice (notice the priest with the incense burner), which was being attacked by Pharaoh Merneptah. This relief may be one of the only illustrations of ancient Near Eastern child sacrifice during the besieging of a city. The next slide includes highlights.</a:t>
            </a:r>
          </a:p>
          <a:p>
            <a:pPr rtl="0"/>
            <a:endParaRPr lang="en-US" b="0" i="0" u="none" strike="noStrike" kern="1200" baseline="0" dirty="0">
              <a:solidFill>
                <a:schemeClr val="tx1"/>
              </a:solidFill>
              <a:ea typeface="+mn-ea"/>
              <a:cs typeface="+mn-cs"/>
            </a:endParaRPr>
          </a:p>
          <a:p>
            <a:pPr rtl="0"/>
            <a:r>
              <a:rPr lang="cs-CZ" b="0" i="0" u="none" strike="noStrike" kern="1200" baseline="0" dirty="0">
                <a:solidFill>
                  <a:schemeClr val="tx1"/>
                </a:solidFill>
                <a:ea typeface="+mn-ea"/>
                <a:cs typeface="+mn-cs"/>
              </a:rPr>
              <a:t>tb011105005</a:t>
            </a:r>
            <a:endParaRPr lang="en-US" b="0" i="0" u="none" strike="noStrike" kern="1200" baseline="0" dirty="0">
              <a:solidFill>
                <a:schemeClr val="tx1"/>
              </a:solidFill>
              <a:ea typeface="+mn-ea"/>
              <a:cs typeface="+mn-cs"/>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66</a:t>
            </a:fld>
            <a:endParaRPr lang="en-US"/>
          </a:p>
        </p:txBody>
      </p:sp>
    </p:spTree>
    <p:extLst>
      <p:ext uri="{BB962C8B-B14F-4D97-AF65-F5344CB8AC3E}">
        <p14:creationId xmlns:p14="http://schemas.microsoft.com/office/powerpoint/2010/main" val="34212518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0" i="0" u="none" strike="noStrike" kern="1200" baseline="0" dirty="0">
                <a:solidFill>
                  <a:schemeClr val="tx1"/>
                </a:solidFill>
                <a:ea typeface="+mn-ea"/>
                <a:cs typeface="+mn-cs"/>
              </a:rPr>
              <a:t>The other example from the Hebrew Bible comes from 2 Kings 3, where the king of Moab offers his first-born son on the city wall during a siege by the Israelites. This photo from the Karnak Temple in Luxor shows the city of Ashkelon (in relief) and a possible Canaanite child sacrifice (notice the priest with the incense burner), which was being attacked by Pharaoh Merneptah. This relief may be one of the only illustrations of ancient Near Eastern child sacrifice during the besieging of a city.</a:t>
            </a:r>
          </a:p>
          <a:p>
            <a:pPr rtl="0"/>
            <a:endParaRPr lang="en-US" b="0" i="0" u="none" strike="noStrike" kern="1200" baseline="0" dirty="0">
              <a:solidFill>
                <a:schemeClr val="tx1"/>
              </a:solidFill>
              <a:ea typeface="+mn-ea"/>
              <a:cs typeface="+mn-cs"/>
            </a:endParaRPr>
          </a:p>
          <a:p>
            <a:pPr rtl="0"/>
            <a:r>
              <a:rPr lang="cs-CZ" b="0" i="0" u="none" strike="noStrike" kern="1200" baseline="0" dirty="0">
                <a:solidFill>
                  <a:schemeClr val="tx1"/>
                </a:solidFill>
                <a:ea typeface="+mn-ea"/>
                <a:cs typeface="+mn-cs"/>
              </a:rPr>
              <a:t>tb011105005</a:t>
            </a:r>
            <a:endParaRPr lang="en-US" b="0" i="0" u="none" strike="noStrike" kern="1200" baseline="0" dirty="0">
              <a:solidFill>
                <a:schemeClr val="tx1"/>
              </a:solidFill>
              <a:ea typeface="+mn-ea"/>
              <a:cs typeface="+mn-cs"/>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67</a:t>
            </a:fld>
            <a:endParaRPr lang="en-US"/>
          </a:p>
        </p:txBody>
      </p:sp>
    </p:spTree>
    <p:extLst>
      <p:ext uri="{BB962C8B-B14F-4D97-AF65-F5344CB8AC3E}">
        <p14:creationId xmlns:p14="http://schemas.microsoft.com/office/powerpoint/2010/main" val="34212518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tb071207088</a:t>
            </a:r>
          </a:p>
        </p:txBody>
      </p:sp>
      <p:sp>
        <p:nvSpPr>
          <p:cNvPr id="4" name="Slide Number Placeholder 3"/>
          <p:cNvSpPr>
            <a:spLocks noGrp="1"/>
          </p:cNvSpPr>
          <p:nvPr>
            <p:ph type="sldNum" sz="quarter" idx="10"/>
          </p:nvPr>
        </p:nvSpPr>
        <p:spPr/>
        <p:txBody>
          <a:bodyPr/>
          <a:lstStyle/>
          <a:p>
            <a:fld id="{4E4946A3-FD68-4E77-9DEF-1E7536A4AD96}" type="slidenum">
              <a:rPr lang="en-US" smtClean="0"/>
              <a:t>68</a:t>
            </a:fld>
            <a:endParaRPr lang="en-US"/>
          </a:p>
        </p:txBody>
      </p:sp>
    </p:spTree>
    <p:extLst>
      <p:ext uri="{BB962C8B-B14F-4D97-AF65-F5344CB8AC3E}">
        <p14:creationId xmlns:p14="http://schemas.microsoft.com/office/powerpoint/2010/main" val="26240954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Probably the earliest direct revelation of God that made it into written form was the Ten Commandments, given by God to Moses on Mount Sinai in the 15th century BC (</a:t>
            </a:r>
            <a:r>
              <a:rPr lang="en-US" dirty="0" err="1"/>
              <a:t>Exod</a:t>
            </a:r>
            <a:r>
              <a:rPr lang="en-US" dirty="0"/>
              <a:t> 31:18). This display, which includes modern replicas of the two stone tablets, along with Aaron’s rod that budded, was photographed at the full-size model of the tabernacle in Timna Valley in southern Israel. </a:t>
            </a:r>
          </a:p>
          <a:p>
            <a:endParaRPr lang="en-US" dirty="0"/>
          </a:p>
          <a:p>
            <a:r>
              <a:rPr lang="en-US" dirty="0"/>
              <a:t>tb052523991</a:t>
            </a:r>
          </a:p>
        </p:txBody>
      </p:sp>
      <p:sp>
        <p:nvSpPr>
          <p:cNvPr id="4" name="Slide Number Placeholder 3"/>
          <p:cNvSpPr>
            <a:spLocks noGrp="1"/>
          </p:cNvSpPr>
          <p:nvPr>
            <p:ph type="sldNum" sz="quarter" idx="10"/>
          </p:nvPr>
        </p:nvSpPr>
        <p:spPr/>
        <p:txBody>
          <a:bodyPr/>
          <a:lstStyle/>
          <a:p>
            <a:fld id="{4E4946A3-FD68-4E77-9DEF-1E7536A4AD96}" type="slidenum">
              <a:rPr lang="en-US" smtClean="0"/>
              <a:t>69</a:t>
            </a:fld>
            <a:endParaRPr lang="en-US"/>
          </a:p>
        </p:txBody>
      </p:sp>
    </p:spTree>
    <p:extLst>
      <p:ext uri="{BB962C8B-B14F-4D97-AF65-F5344CB8AC3E}">
        <p14:creationId xmlns:p14="http://schemas.microsoft.com/office/powerpoint/2010/main" val="2375756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mountains stand as silent witnesses to the deeds of Israel across the ages and to God’s enduring acts on behalf of His people.</a:t>
            </a:r>
          </a:p>
          <a:p>
            <a:endParaRPr lang="en-US" dirty="0"/>
          </a:p>
          <a:p>
            <a:r>
              <a:rPr lang="en-US" dirty="0"/>
              <a:t>ws022818514</a:t>
            </a:r>
          </a:p>
        </p:txBody>
      </p:sp>
      <p:sp>
        <p:nvSpPr>
          <p:cNvPr id="4" name="Slide Number Placeholder 3"/>
          <p:cNvSpPr>
            <a:spLocks noGrp="1"/>
          </p:cNvSpPr>
          <p:nvPr>
            <p:ph type="sldNum" sz="quarter" idx="10"/>
          </p:nvPr>
        </p:nvSpPr>
        <p:spPr/>
        <p:txBody>
          <a:bodyPr/>
          <a:lstStyle/>
          <a:p>
            <a:fld id="{4E4946A3-FD68-4E77-9DEF-1E7536A4AD96}" type="slidenum">
              <a:rPr lang="en-US" smtClean="0"/>
              <a:t>7</a:t>
            </a:fld>
            <a:endParaRPr lang="en-US"/>
          </a:p>
        </p:txBody>
      </p:sp>
    </p:spTree>
    <p:extLst>
      <p:ext uri="{BB962C8B-B14F-4D97-AF65-F5344CB8AC3E}">
        <p14:creationId xmlns:p14="http://schemas.microsoft.com/office/powerpoint/2010/main" val="9568649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Justice is illustrated here by a depiction of Solomon deciding the infamous case between two women, one of whom had lost her infant child (1 Kgs 3:16ff)</a:t>
            </a:r>
            <a:r>
              <a:rPr lang="en-US" baseline="0" dirty="0"/>
              <a:t>. Of particular interest is the way the artist has depicted the people and setting in a way that reflects the 1st century world. Not only are the soldiers dressed as Romans, but the king and his associates are sitting on a raised platform (</a:t>
            </a:r>
            <a:r>
              <a:rPr lang="en-US" i="1" baseline="0" dirty="0"/>
              <a:t>bema</a:t>
            </a:r>
            <a:r>
              <a:rPr lang="en-US" baseline="0" dirty="0"/>
              <a:t>) while the woman pleads her case before them. The living child has been placed on a table, and the soldier has his sword raised to cut it in half as the true mother kneels before the king. This fresco comes from the House of the Doctor at Pompeii. It was photographed at the </a:t>
            </a:r>
            <a:r>
              <a:rPr lang="en-US" dirty="0"/>
              <a:t>Naples Archaeological Museum.</a:t>
            </a:r>
          </a:p>
          <a:p>
            <a:endParaRPr lang="en-US" dirty="0"/>
          </a:p>
          <a:p>
            <a:r>
              <a:rPr lang="en-US" dirty="0"/>
              <a:t>tb0515170279c</a:t>
            </a:r>
          </a:p>
        </p:txBody>
      </p:sp>
      <p:sp>
        <p:nvSpPr>
          <p:cNvPr id="4" name="Slide Number Placeholder 3"/>
          <p:cNvSpPr>
            <a:spLocks noGrp="1"/>
          </p:cNvSpPr>
          <p:nvPr>
            <p:ph type="sldNum" sz="quarter" idx="10"/>
          </p:nvPr>
        </p:nvSpPr>
        <p:spPr/>
        <p:txBody>
          <a:bodyPr/>
          <a:lstStyle/>
          <a:p>
            <a:fld id="{4E4946A3-FD68-4E77-9DEF-1E7536A4AD96}" type="slidenum">
              <a:rPr lang="en-US" smtClean="0"/>
              <a:t>70</a:t>
            </a:fld>
            <a:endParaRPr lang="en-US"/>
          </a:p>
        </p:txBody>
      </p:sp>
    </p:spTree>
    <p:extLst>
      <p:ext uri="{BB962C8B-B14F-4D97-AF65-F5344CB8AC3E}">
        <p14:creationId xmlns:p14="http://schemas.microsoft.com/office/powerpoint/2010/main" val="52835000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Themis was the Roman goddess of divine law</a:t>
            </a:r>
            <a:r>
              <a:rPr lang="en-US" baseline="0" dirty="0"/>
              <a:t> and justice. She was often portrayed holding a sword and a balance scale. </a:t>
            </a:r>
          </a:p>
          <a:p>
            <a:endParaRPr lang="en-US" baseline="0" dirty="0"/>
          </a:p>
          <a:p>
            <a:r>
              <a:rPr lang="en-US" baseline="0" dirty="0"/>
              <a:t>This statue was made of marble by the Greek sculptor </a:t>
            </a:r>
            <a:r>
              <a:rPr lang="en-US" dirty="0" err="1"/>
              <a:t>Chairestratos</a:t>
            </a:r>
            <a:r>
              <a:rPr lang="en-US" dirty="0"/>
              <a:t>. It</a:t>
            </a:r>
            <a:r>
              <a:rPr lang="en-US" baseline="0" dirty="0"/>
              <a:t> was discovered</a:t>
            </a:r>
            <a:r>
              <a:rPr lang="en-US" dirty="0"/>
              <a:t> in </a:t>
            </a:r>
            <a:r>
              <a:rPr lang="en-US" dirty="0" err="1"/>
              <a:t>Rhamnonte</a:t>
            </a:r>
            <a:r>
              <a:rPr lang="en-US" dirty="0"/>
              <a:t>, at the temple of Nemesis. The</a:t>
            </a:r>
            <a:r>
              <a:rPr lang="en-US" baseline="0" dirty="0"/>
              <a:t> statue was d</a:t>
            </a:r>
            <a:r>
              <a:rPr lang="en-US" dirty="0"/>
              <a:t>edicated to Themis by a man known as </a:t>
            </a:r>
            <a:r>
              <a:rPr lang="en-US" dirty="0" err="1"/>
              <a:t>Megacles</a:t>
            </a:r>
            <a:r>
              <a:rPr lang="en-US" dirty="0"/>
              <a:t>. It was</a:t>
            </a:r>
            <a:r>
              <a:rPr lang="en-US" baseline="0" dirty="0"/>
              <a:t> photographed at the </a:t>
            </a:r>
            <a:r>
              <a:rPr lang="en-US" dirty="0"/>
              <a:t>National Archaeological Museum in Athens. This image comes from Ricardo André Frantz and is licensed under CC BY-SA 3.0, via Wikimedia Commons: https://commons.wikimedia.org/wiki/File:0029MAN-Themis.jpg.</a:t>
            </a:r>
          </a:p>
          <a:p>
            <a:endParaRPr lang="en-US" dirty="0"/>
          </a:p>
          <a:p>
            <a:r>
              <a:rPr lang="en-US" dirty="0"/>
              <a:t>wiki1018200704452006c</a:t>
            </a:r>
          </a:p>
        </p:txBody>
      </p:sp>
      <p:sp>
        <p:nvSpPr>
          <p:cNvPr id="4" name="Slide Number Placeholder 3"/>
          <p:cNvSpPr>
            <a:spLocks noGrp="1"/>
          </p:cNvSpPr>
          <p:nvPr>
            <p:ph type="sldNum" sz="quarter" idx="10"/>
          </p:nvPr>
        </p:nvSpPr>
        <p:spPr/>
        <p:txBody>
          <a:bodyPr/>
          <a:lstStyle/>
          <a:p>
            <a:fld id="{4E4946A3-FD68-4E77-9DEF-1E7536A4AD96}" type="slidenum">
              <a:rPr lang="en-US" smtClean="0"/>
              <a:pPr/>
              <a:t>71</a:t>
            </a:fld>
            <a:endParaRPr lang="en-US"/>
          </a:p>
        </p:txBody>
      </p:sp>
    </p:spTree>
    <p:extLst>
      <p:ext uri="{BB962C8B-B14F-4D97-AF65-F5344CB8AC3E}">
        <p14:creationId xmlns:p14="http://schemas.microsoft.com/office/powerpoint/2010/main" val="68349280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dirty="0">
                <a:ea typeface="ＭＳ Ｐゴシック"/>
                <a:cs typeface="Calibri"/>
              </a:rPr>
              <a:t>This fresco depicts a woman handing a drink to a beggar, an act of kindness. This fresco was photographed at the Naples Archaeological Museum</a:t>
            </a:r>
            <a:r>
              <a:rPr lang="en-US" altLang="ja-JP" baseline="0" dirty="0">
                <a:ea typeface="+mn-ea"/>
                <a:cs typeface="Calibri"/>
              </a:rPr>
              <a:t>. </a:t>
            </a:r>
            <a:r>
              <a:rPr lang="en-US" altLang="ja-JP" dirty="0">
                <a:ea typeface="ＭＳ Ｐゴシック"/>
                <a:cs typeface="Calibri"/>
              </a:rPr>
              <a:t>This image comes from Gary Todd and is in the public domain, via Wikimedia Commons</a:t>
            </a:r>
            <a:r>
              <a:rPr lang="en-US" altLang="ja-JP" dirty="0">
                <a:ea typeface="+mn-ea"/>
                <a:cs typeface="Calibri"/>
              </a:rPr>
              <a:t>: https://commons.wikimedia.org/wiki/File:Roman_fresco_Woman_handing_a_beggar_a_drink,_from_House_of_the_Dioscuri,_Pompeii_(48452588127).jpg.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dirty="0">
              <a:ea typeface="+mn-ea"/>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dirty="0">
                <a:ea typeface="+mn-ea"/>
                <a:cs typeface="Calibri"/>
              </a:rPr>
              <a:t>wiki48452588127080220190321</a:t>
            </a:r>
            <a:endParaRPr lang="ja-JP" dirty="0">
              <a:ea typeface="ＭＳ Ｐゴシック"/>
              <a:cs typeface="Calibri"/>
            </a:endParaRPr>
          </a:p>
        </p:txBody>
      </p:sp>
      <p:sp>
        <p:nvSpPr>
          <p:cNvPr id="4" name="Slide Number Placeholder 3"/>
          <p:cNvSpPr>
            <a:spLocks noGrp="1"/>
          </p:cNvSpPr>
          <p:nvPr>
            <p:ph type="sldNum" sz="quarter" idx="5"/>
          </p:nvPr>
        </p:nvSpPr>
        <p:spPr/>
        <p:txBody>
          <a:bodyPr/>
          <a:lstStyle/>
          <a:p>
            <a:fld id="{4E4946A3-FD68-4E77-9DEF-1E7536A4AD96}" type="slidenum">
              <a:rPr lang="en-US" smtClean="0"/>
              <a:t>72</a:t>
            </a:fld>
            <a:endParaRPr lang="en-US"/>
          </a:p>
        </p:txBody>
      </p:sp>
    </p:spTree>
    <p:extLst>
      <p:ext uri="{BB962C8B-B14F-4D97-AF65-F5344CB8AC3E}">
        <p14:creationId xmlns:p14="http://schemas.microsoft.com/office/powerpoint/2010/main" val="232178466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commander of the Persian bodyguard shown here raises his hand to his mouth in a gesture of humility and deference to the king. This scene is part of the audience relief from Persepolis, which </a:t>
            </a:r>
            <a:r>
              <a:rPr lang="en-US" altLang="en-US" dirty="0"/>
              <a:t>is on display in the National Museum in Tehran</a:t>
            </a:r>
            <a:r>
              <a:rPr lang="en-US" dirty="0"/>
              <a:t>.</a:t>
            </a:r>
          </a:p>
          <a:p>
            <a:endParaRPr lang="en-US" altLang="en-US" dirty="0"/>
          </a:p>
          <a:p>
            <a:r>
              <a:rPr lang="en-US" altLang="en-US" dirty="0"/>
              <a:t>tb0514183858</a:t>
            </a:r>
            <a:endParaRPr lang="en-US" dirty="0"/>
          </a:p>
        </p:txBody>
      </p:sp>
      <p:sp>
        <p:nvSpPr>
          <p:cNvPr id="4" name="Slide Number Placeholder 3"/>
          <p:cNvSpPr>
            <a:spLocks noGrp="1"/>
          </p:cNvSpPr>
          <p:nvPr>
            <p:ph type="sldNum" sz="quarter" idx="5"/>
          </p:nvPr>
        </p:nvSpPr>
        <p:spPr/>
        <p:txBody>
          <a:bodyPr/>
          <a:lstStyle/>
          <a:p>
            <a:fld id="{4E4946A3-FD68-4E77-9DEF-1E7536A4AD96}" type="slidenum">
              <a:rPr lang="en-US" smtClean="0"/>
              <a:t>73</a:t>
            </a:fld>
            <a:endParaRPr lang="en-US"/>
          </a:p>
        </p:txBody>
      </p:sp>
    </p:spTree>
    <p:extLst>
      <p:ext uri="{BB962C8B-B14F-4D97-AF65-F5344CB8AC3E}">
        <p14:creationId xmlns:p14="http://schemas.microsoft.com/office/powerpoint/2010/main" val="237988078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figurine portrays an Egyptian man praying. His stance, with his hand to his head, shows humility and deference before his god. This figurine was photographed at the Louvre Museum.</a:t>
            </a:r>
            <a:r>
              <a:rPr lang="en-US" baseline="0" dirty="0"/>
              <a:t> </a:t>
            </a:r>
            <a:r>
              <a:rPr lang="en-US" kern="100" dirty="0">
                <a:effectLst/>
                <a:ea typeface="Calibri" panose="020F0502020204030204" pitchFamily="34" charset="0"/>
              </a:rPr>
              <a:t>This image comes from Rama and is in the public domain, via Wikimedia Commons: https://commons.wikimedia.org/wiki/File:Man_praying-N_1593-IMG_2196.JPG. Generative AI was used to extend the edges of this image; the original photo is available behind this image.</a:t>
            </a:r>
          </a:p>
          <a:p>
            <a:endParaRPr lang="en-US" kern="100" dirty="0">
              <a:effectLst/>
            </a:endParaRPr>
          </a:p>
          <a:p>
            <a:r>
              <a:rPr lang="en-US" kern="100" dirty="0">
                <a:effectLst/>
                <a:ea typeface="Calibri" panose="020F0502020204030204" pitchFamily="34" charset="0"/>
              </a:rPr>
              <a:t>wiki07111911481230212psai</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74</a:t>
            </a:fld>
            <a:endParaRPr lang="en-US"/>
          </a:p>
        </p:txBody>
      </p:sp>
    </p:spTree>
    <p:extLst>
      <p:ext uri="{BB962C8B-B14F-4D97-AF65-F5344CB8AC3E}">
        <p14:creationId xmlns:p14="http://schemas.microsoft.com/office/powerpoint/2010/main" val="289136370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spcBef>
                <a:spcPts val="0"/>
              </a:spcBef>
              <a:spcAft>
                <a:spcPts val="0"/>
              </a:spcAft>
              <a:buClrTx/>
              <a:buSzTx/>
              <a:buFontTx/>
              <a:buNone/>
              <a:tabLst/>
              <a:defRPr/>
            </a:pPr>
            <a:r>
              <a:rPr lang="en-US" dirty="0"/>
              <a:t>Humility </a:t>
            </a:r>
            <a:r>
              <a:rPr lang="en-US" baseline="0" dirty="0"/>
              <a:t>is illustrated here by a much later Roman statuette of a servant, down on one knee and lifting a hand in deference. </a:t>
            </a:r>
            <a:r>
              <a:rPr lang="en-US" dirty="0"/>
              <a:t>This figurine</a:t>
            </a:r>
            <a:r>
              <a:rPr lang="en-US" baseline="0" dirty="0"/>
              <a:t> was photographed as part of the </a:t>
            </a:r>
            <a:r>
              <a:rPr lang="en-US" kern="1200" dirty="0">
                <a:solidFill>
                  <a:schemeClr val="tx1"/>
                </a:solidFill>
                <a:effectLst/>
                <a:ea typeface="+mn-ea"/>
                <a:cs typeface="+mn-cs"/>
              </a:rPr>
              <a:t>Spartacus Exhibit, a temporary exhibition at the Ara </a:t>
            </a:r>
            <a:r>
              <a:rPr lang="en-US" kern="1200" dirty="0" err="1">
                <a:solidFill>
                  <a:schemeClr val="tx1"/>
                </a:solidFill>
                <a:effectLst/>
                <a:ea typeface="+mn-ea"/>
                <a:cs typeface="+mn-cs"/>
              </a:rPr>
              <a:t>Pacis</a:t>
            </a:r>
            <a:r>
              <a:rPr lang="en-US" kern="1200" dirty="0">
                <a:solidFill>
                  <a:schemeClr val="tx1"/>
                </a:solidFill>
                <a:effectLst/>
                <a:ea typeface="+mn-ea"/>
                <a:cs typeface="+mn-cs"/>
              </a:rPr>
              <a:t> Museum in Rome</a:t>
            </a:r>
            <a:r>
              <a:rPr lang="en-US" dirty="0"/>
              <a:t>. </a:t>
            </a:r>
          </a:p>
          <a:p>
            <a:endParaRPr lang="en-US" dirty="0"/>
          </a:p>
          <a:p>
            <a:r>
              <a:rPr lang="en-US" dirty="0"/>
              <a:t>tb0518174003c</a:t>
            </a:r>
          </a:p>
        </p:txBody>
      </p:sp>
      <p:sp>
        <p:nvSpPr>
          <p:cNvPr id="4" name="Slide Number Placeholder 3"/>
          <p:cNvSpPr>
            <a:spLocks noGrp="1"/>
          </p:cNvSpPr>
          <p:nvPr>
            <p:ph type="sldNum" sz="quarter" idx="10"/>
          </p:nvPr>
        </p:nvSpPr>
        <p:spPr/>
        <p:txBody>
          <a:bodyPr/>
          <a:lstStyle/>
          <a:p>
            <a:fld id="{4E4946A3-FD68-4E77-9DEF-1E7536A4AD96}" type="slidenum">
              <a:rPr lang="en-US" smtClean="0"/>
              <a:t>75</a:t>
            </a:fld>
            <a:endParaRPr lang="en-US"/>
          </a:p>
        </p:txBody>
      </p:sp>
    </p:spTree>
    <p:extLst>
      <p:ext uri="{BB962C8B-B14F-4D97-AF65-F5344CB8AC3E}">
        <p14:creationId xmlns:p14="http://schemas.microsoft.com/office/powerpoint/2010/main" val="155962609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kern="100" dirty="0">
                <a:effectLst/>
                <a:latin typeface="+mj-lt"/>
                <a:ea typeface="Calibri" panose="020F0502020204030204" pitchFamily="34" charset="0"/>
              </a:rPr>
              <a:t>This image comes from</a:t>
            </a:r>
            <a:r>
              <a:rPr lang="he-IL" kern="100" dirty="0">
                <a:effectLst/>
                <a:latin typeface="SBL Hebrew" panose="02000000000000000000" pitchFamily="2" charset="-79"/>
                <a:ea typeface="Calibri" panose="020F0502020204030204" pitchFamily="34" charset="0"/>
                <a:cs typeface="SBL Hebrew" panose="02000000000000000000" pitchFamily="2" charset="-79"/>
              </a:rPr>
              <a:t>לנה קונסטנטינובה </a:t>
            </a:r>
            <a:r>
              <a:rPr lang="en-US" kern="100" dirty="0">
                <a:effectLst/>
                <a:latin typeface="SBL Hebrew" panose="02000000000000000000" pitchFamily="2" charset="-79"/>
                <a:ea typeface="Calibri" panose="020F0502020204030204" pitchFamily="34" charset="0"/>
                <a:cs typeface="SBL Hebrew" panose="02000000000000000000" pitchFamily="2" charset="-79"/>
              </a:rPr>
              <a:t> </a:t>
            </a:r>
            <a:r>
              <a:rPr lang="en-US" kern="100" dirty="0">
                <a:effectLst/>
                <a:latin typeface="+mj-lt"/>
                <a:ea typeface="Calibri" panose="020F0502020204030204" pitchFamily="34" charset="0"/>
                <a:cs typeface="Times New Roman" panose="02020603050405020304" pitchFamily="18" charset="0"/>
              </a:rPr>
              <a:t>and </a:t>
            </a:r>
            <a:r>
              <a:rPr lang="en-US" kern="100" dirty="0">
                <a:effectLst/>
                <a:latin typeface="+mj-lt"/>
                <a:ea typeface="Calibri" panose="020F0502020204030204" pitchFamily="34" charset="0"/>
              </a:rPr>
              <a:t>is licensed under CC BY-SA 3.0, via Wikimedia Commons: https://commons.wikimedia.org/wiki/File:Dispair_(_The_Western_Wall).jpg.</a:t>
            </a:r>
          </a:p>
          <a:p>
            <a:endParaRPr lang="en-US" kern="100" dirty="0">
              <a:effectLst/>
              <a:latin typeface="+mj-lt"/>
            </a:endParaRPr>
          </a:p>
          <a:p>
            <a:r>
              <a:rPr lang="en-US" kern="100" dirty="0">
                <a:effectLst/>
                <a:latin typeface="+mj-lt"/>
                <a:ea typeface="Calibri" panose="020F0502020204030204" pitchFamily="34" charset="0"/>
              </a:rPr>
              <a:t>wiki0917140947172479412</a:t>
            </a:r>
            <a:endParaRPr lang="en-US"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76</a:t>
            </a:fld>
            <a:endParaRPr lang="en-US"/>
          </a:p>
        </p:txBody>
      </p:sp>
    </p:spTree>
    <p:extLst>
      <p:ext uri="{BB962C8B-B14F-4D97-AF65-F5344CB8AC3E}">
        <p14:creationId xmlns:p14="http://schemas.microsoft.com/office/powerpoint/2010/main" val="113863644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4FB6B-D94F-63F2-5C38-1105244309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5A062C-E244-D8E6-A652-FBE9195AC6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7E90AD-2340-E998-00FD-D06016C6375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usual way that God spoke to His people in the days of Micah was through one of His prophets. The idea is illustrated here by a relief of an elderly court official. He holds out his hand as though he were giving counsel or addressing someone. </a:t>
            </a:r>
            <a:r>
              <a:rPr lang="en-US" dirty="0">
                <a:effectLst/>
                <a:ea typeface="Calibri" panose="020F0502020204030204" pitchFamily="34" charset="0"/>
              </a:rPr>
              <a:t>This image comes from the Brooklyn Museum and is in the public domain. Source: </a:t>
            </a:r>
            <a:r>
              <a:rPr lang="en-US" baseline="0" dirty="0"/>
              <a:t>https://www.brooklynmuseum.org/opencollection/objects/3483.</a:t>
            </a:r>
          </a:p>
          <a:p>
            <a:endParaRPr lang="en-US" b="0" i="0" u="none" strike="noStrike" baseline="0" dirty="0">
              <a:solidFill>
                <a:srgbClr val="000000"/>
              </a:solidFill>
              <a:cs typeface="Accordance" panose="00000400000000000000" pitchFamily="2" charset="-79"/>
            </a:endParaRPr>
          </a:p>
          <a:p>
            <a:r>
              <a:rPr lang="en-US" baseline="0" dirty="0"/>
              <a:t>bmny3483</a:t>
            </a:r>
            <a:endParaRPr lang="en-US" dirty="0"/>
          </a:p>
        </p:txBody>
      </p:sp>
      <p:sp>
        <p:nvSpPr>
          <p:cNvPr id="4" name="Slide Number Placeholder 3">
            <a:extLst>
              <a:ext uri="{FF2B5EF4-FFF2-40B4-BE49-F238E27FC236}">
                <a16:creationId xmlns:a16="http://schemas.microsoft.com/office/drawing/2014/main" id="{AEF6995C-DC09-2114-7262-4AB8CF0EA5F9}"/>
              </a:ext>
            </a:extLst>
          </p:cNvPr>
          <p:cNvSpPr>
            <a:spLocks noGrp="1"/>
          </p:cNvSpPr>
          <p:nvPr>
            <p:ph type="sldNum" sz="quarter" idx="10"/>
          </p:nvPr>
        </p:nvSpPr>
        <p:spPr/>
        <p:txBody>
          <a:bodyPr/>
          <a:lstStyle/>
          <a:p>
            <a:fld id="{4E4946A3-FD68-4E77-9DEF-1E7536A4AD96}" type="slidenum">
              <a:rPr lang="en-US" smtClean="0"/>
              <a:t>77</a:t>
            </a:fld>
            <a:endParaRPr lang="en-US"/>
          </a:p>
        </p:txBody>
      </p:sp>
    </p:spTree>
    <p:extLst>
      <p:ext uri="{BB962C8B-B14F-4D97-AF65-F5344CB8AC3E}">
        <p14:creationId xmlns:p14="http://schemas.microsoft.com/office/powerpoint/2010/main" val="387315531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78</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text here is debated. The Hebrew text is pointed as “he sees” (Heb. </a:t>
            </a:r>
            <a:r>
              <a:rPr lang="en-US" i="1" dirty="0" err="1"/>
              <a:t>yir’eh</a:t>
            </a:r>
            <a:r>
              <a:rPr lang="en-US" dirty="0"/>
              <a:t>, </a:t>
            </a:r>
            <a:r>
              <a:rPr lang="he-IL" dirty="0">
                <a:latin typeface="SBL Hebrew" panose="02000000000000000000" pitchFamily="2" charset="-79"/>
                <a:cs typeface="SBL Hebrew" panose="02000000000000000000" pitchFamily="2" charset="-79"/>
              </a:rPr>
              <a:t>יִרְאֶה</a:t>
            </a:r>
            <a:r>
              <a:rPr lang="en-US" dirty="0">
                <a:latin typeface="SBL Hebrew" panose="02000000000000000000" pitchFamily="2" charset="-79"/>
                <a:cs typeface="SBL Hebrew" panose="02000000000000000000" pitchFamily="2" charset="-79"/>
              </a:rPr>
              <a:t>; </a:t>
            </a:r>
            <a:r>
              <a:rPr lang="en-US" dirty="0">
                <a:latin typeface="+mj-lt"/>
                <a:cs typeface="SBL Hebrew" panose="02000000000000000000" pitchFamily="2" charset="-79"/>
              </a:rPr>
              <a:t>so</a:t>
            </a:r>
            <a:r>
              <a:rPr lang="en-US" dirty="0">
                <a:latin typeface="SBL Hebrew" panose="02000000000000000000" pitchFamily="2" charset="-79"/>
                <a:cs typeface="SBL Hebrew" panose="02000000000000000000" pitchFamily="2" charset="-79"/>
              </a:rPr>
              <a:t> </a:t>
            </a:r>
            <a:r>
              <a:rPr lang="en-US" dirty="0">
                <a:latin typeface="+mj-lt"/>
                <a:cs typeface="SBL Hebrew" panose="02000000000000000000" pitchFamily="2" charset="-79"/>
              </a:rPr>
              <a:t>KJV</a:t>
            </a:r>
            <a:r>
              <a:rPr lang="en-US" dirty="0"/>
              <a:t>), but most English versions prefer a slightly emended vocalization, “fearing” (Heb. </a:t>
            </a:r>
            <a:r>
              <a:rPr lang="en-US" i="1" dirty="0" err="1"/>
              <a:t>yir’ah</a:t>
            </a:r>
            <a:r>
              <a:rPr lang="en-US" dirty="0"/>
              <a:t>, </a:t>
            </a:r>
            <a:r>
              <a:rPr lang="he-IL" dirty="0">
                <a:latin typeface="SBL Hebrew" panose="02000000000000000000" pitchFamily="2" charset="-79"/>
                <a:cs typeface="SBL Hebrew" panose="02000000000000000000" pitchFamily="2" charset="-79"/>
              </a:rPr>
              <a:t>יִרְאָה</a:t>
            </a:r>
            <a:r>
              <a:rPr lang="en-US" dirty="0"/>
              <a:t>). The</a:t>
            </a:r>
            <a:r>
              <a:rPr lang="en-US" baseline="0" dirty="0"/>
              <a:t> two figures on this stone relief have their hands raised in the age-old gesture of prayer or supplication.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mj-lt"/>
                <a:ea typeface="Calibri" panose="020F0502020204030204" pitchFamily="34" charset="0"/>
              </a:rPr>
              <a:t>This image comes from the Metropolitan Museum of Art, public domain, Gift of Egypt Exploration Fund, 1905, accession number 05.4.2, https://www.metmuseum.org/art/collection/search/544776.</a:t>
            </a:r>
            <a:endParaRPr lang="en-US" baseline="0" dirty="0">
              <a:latin typeface="+mj-lt"/>
            </a:endParaRPr>
          </a:p>
          <a:p>
            <a:endParaRPr lang="en-US" baseline="0" dirty="0"/>
          </a:p>
          <a:p>
            <a:r>
              <a:rPr lang="en-US" baseline="0" dirty="0"/>
              <a:t>met544776</a:t>
            </a:r>
            <a:endParaRPr lang="en-US" dirty="0"/>
          </a:p>
        </p:txBody>
      </p:sp>
    </p:spTree>
    <p:extLst>
      <p:ext uri="{BB962C8B-B14F-4D97-AF65-F5344CB8AC3E}">
        <p14:creationId xmlns:p14="http://schemas.microsoft.com/office/powerpoint/2010/main" val="413679437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final phrase in this verse is very difficult. The Hebrew word </a:t>
            </a:r>
            <a:r>
              <a:rPr lang="en-US" sz="1200" b="0" i="1" kern="1200" dirty="0" err="1">
                <a:solidFill>
                  <a:schemeClr val="tx1"/>
                </a:solidFill>
                <a:effectLst/>
                <a:latin typeface="+mn-lt"/>
                <a:ea typeface="+mn-ea"/>
                <a:cs typeface="+mn-cs"/>
              </a:rPr>
              <a:t>matteh</a:t>
            </a:r>
            <a:r>
              <a:rPr lang="en-US" sz="1200" b="0" i="0" kern="1200" dirty="0">
                <a:solidFill>
                  <a:schemeClr val="tx1"/>
                </a:solidFill>
                <a:effectLst/>
                <a:latin typeface="+mn-lt"/>
                <a:ea typeface="+mn-ea"/>
                <a:cs typeface="+mn-cs"/>
              </a:rPr>
              <a:t> (Heb. </a:t>
            </a:r>
            <a:r>
              <a:rPr lang="he-IL" dirty="0">
                <a:latin typeface="SBL Hebrew" panose="02000000000000000000" pitchFamily="2" charset="-79"/>
                <a:cs typeface="SBL Hebrew" panose="02000000000000000000" pitchFamily="2" charset="-79"/>
              </a:rPr>
              <a:t>מַטֶּה</a:t>
            </a:r>
            <a:r>
              <a:rPr lang="en-US" sz="1200" b="0" i="0" kern="1200" dirty="0">
                <a:solidFill>
                  <a:schemeClr val="tx1"/>
                </a:solidFill>
                <a:effectLst/>
                <a:latin typeface="+mn-lt"/>
                <a:ea typeface="+mn-ea"/>
                <a:cs typeface="+mn-cs"/>
              </a:rPr>
              <a:t>) can mean either “rod, stick, staff” (e.g., Gen 38:1; </a:t>
            </a:r>
            <a:r>
              <a:rPr lang="en-US" sz="1200" b="0" i="0" kern="1200" dirty="0" err="1">
                <a:solidFill>
                  <a:schemeClr val="tx1"/>
                </a:solidFill>
                <a:effectLst/>
                <a:latin typeface="+mn-lt"/>
                <a:ea typeface="+mn-ea"/>
                <a:cs typeface="+mn-cs"/>
              </a:rPr>
              <a:t>Exod</a:t>
            </a:r>
            <a:r>
              <a:rPr lang="en-US" sz="1200" b="0" i="0" kern="1200" dirty="0">
                <a:solidFill>
                  <a:schemeClr val="tx1"/>
                </a:solidFill>
                <a:effectLst/>
                <a:latin typeface="+mn-lt"/>
                <a:ea typeface="+mn-ea"/>
                <a:cs typeface="+mn-cs"/>
              </a:rPr>
              <a:t> 7:12; 1 Sam 14:27) or “tribe” (e.g., Josh 7:1; Num 1:4; 1 Kgs 8:1). In addition, some translators opt for additional emendations. Most English versions follow some variation of “Heed the rod, and the One who appointed it” (so NIV) or a variation of “Hear, O tribe, and assembly of the city” (so NRSV).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Those who accept the reading “rod” typically understand it to refer metaphorically to a foreign nation such as the Assyrians, used by God as an instrument of judgment (cf. Isa 10:5; see discussion in Barker and Bailey 1998: 117). Those who prefer “tribe” usually redivide the final few words, from “and who appointed it still” (Heb. </a:t>
            </a:r>
            <a:r>
              <a:rPr lang="x-none" dirty="0">
                <a:effectLst/>
                <a:latin typeface="SBL Hebrew" panose="02000000000000000000" pitchFamily="2" charset="-79"/>
                <a:ea typeface="Aptos" panose="020B0004020202020204" pitchFamily="34" charset="0"/>
                <a:cs typeface="SBL Hebrew" panose="02000000000000000000" pitchFamily="2" charset="-79"/>
              </a:rPr>
              <a:t>מי</a:t>
            </a:r>
            <a:r>
              <a:rPr lang="x-none" sz="1800" dirty="0">
                <a:effectLst/>
                <a:latin typeface="Aptos" panose="020B0004020202020204" pitchFamily="34" charset="0"/>
                <a:ea typeface="Aptos" panose="020B0004020202020204" pitchFamily="34" charset="0"/>
                <a:cs typeface="Arial" panose="020B0604020202020204" pitchFamily="34" charset="0"/>
              </a:rPr>
              <a:t> </a:t>
            </a:r>
            <a:r>
              <a:rPr lang="x-none" dirty="0">
                <a:effectLst/>
                <a:latin typeface="SBL Hebrew" panose="02000000000000000000" pitchFamily="2" charset="-79"/>
                <a:ea typeface="Aptos" panose="020B0004020202020204" pitchFamily="34" charset="0"/>
                <a:cs typeface="SBL Hebrew" panose="02000000000000000000" pitchFamily="2" charset="-79"/>
              </a:rPr>
              <a:t>יעדה</a:t>
            </a:r>
            <a:r>
              <a:rPr lang="x-none" sz="1800" dirty="0">
                <a:effectLst/>
                <a:latin typeface="Aptos" panose="020B0004020202020204" pitchFamily="34" charset="0"/>
                <a:ea typeface="Aptos" panose="020B0004020202020204" pitchFamily="34" charset="0"/>
                <a:cs typeface="Arial" panose="020B0604020202020204" pitchFamily="34" charset="0"/>
              </a:rPr>
              <a:t> </a:t>
            </a:r>
            <a:r>
              <a:rPr lang="x-none" dirty="0">
                <a:effectLst/>
                <a:latin typeface="SBL Hebrew" panose="02000000000000000000" pitchFamily="2" charset="-79"/>
                <a:ea typeface="Aptos" panose="020B0004020202020204" pitchFamily="34" charset="0"/>
                <a:cs typeface="SBL Hebrew" panose="02000000000000000000" pitchFamily="2" charset="-79"/>
              </a:rPr>
              <a:t>עוד</a:t>
            </a:r>
            <a:r>
              <a:rPr lang="x-none" sz="1800" dirty="0">
                <a:effectLst/>
                <a:ea typeface="Aptos" panose="020B0004020202020204" pitchFamily="34" charset="0"/>
                <a:cs typeface="Aptos" panose="020B0004020202020204" pitchFamily="34" charset="0"/>
              </a:rPr>
              <a:t> </a:t>
            </a:r>
            <a:r>
              <a:rPr lang="en-US" sz="1200" b="0" i="0" kern="1200" dirty="0">
                <a:solidFill>
                  <a:schemeClr val="tx1"/>
                </a:solidFill>
                <a:effectLst/>
                <a:latin typeface="+mn-lt"/>
                <a:ea typeface="+mn-ea"/>
                <a:cs typeface="+mn-cs"/>
              </a:rPr>
              <a:t>) to “and assembly of the city” (Heb. </a:t>
            </a:r>
            <a:r>
              <a:rPr lang="x-none" dirty="0">
                <a:effectLst/>
                <a:latin typeface="SBL Hebrew" panose="02000000000000000000" pitchFamily="2" charset="-79"/>
                <a:ea typeface="Aptos" panose="020B0004020202020204" pitchFamily="34" charset="0"/>
                <a:cs typeface="SBL Hebrew" panose="02000000000000000000" pitchFamily="2" charset="-79"/>
              </a:rPr>
              <a:t>ומועד</a:t>
            </a:r>
            <a:r>
              <a:rPr lang="x-none" sz="1800" dirty="0">
                <a:effectLst/>
                <a:latin typeface="Aptos" panose="020B0004020202020204" pitchFamily="34" charset="0"/>
                <a:ea typeface="Aptos" panose="020B0004020202020204" pitchFamily="34" charset="0"/>
                <a:cs typeface="Arial" panose="020B0604020202020204" pitchFamily="34" charset="0"/>
              </a:rPr>
              <a:t> </a:t>
            </a:r>
            <a:r>
              <a:rPr lang="x-none" dirty="0">
                <a:effectLst/>
                <a:latin typeface="SBL Hebrew" panose="02000000000000000000" pitchFamily="2" charset="-79"/>
                <a:ea typeface="Aptos" panose="020B0004020202020204" pitchFamily="34" charset="0"/>
                <a:cs typeface="SBL Hebrew" panose="02000000000000000000" pitchFamily="2" charset="-79"/>
              </a:rPr>
              <a:t>עיד</a:t>
            </a:r>
            <a:r>
              <a:rPr lang="en-US" sz="1200" b="0" i="0" kern="1200" dirty="0">
                <a:solidFill>
                  <a:schemeClr val="tx1"/>
                </a:solidFill>
                <a:effectLst/>
                <a:latin typeface="+mn-lt"/>
                <a:ea typeface="+mn-ea"/>
                <a:cs typeface="+mn-cs"/>
              </a:rPr>
              <a:t>) (so Smith 1984: 52–53).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relief, which depicts an Assyrian taskmaster threatening slave laborers with a rod, comes from the palace of Sennacherib and was photographed at the British Museum.</a:t>
            </a:r>
          </a:p>
          <a:p>
            <a:endParaRPr lang="en-US" sz="1200" b="0" i="0" kern="1200" dirty="0">
              <a:solidFill>
                <a:schemeClr val="tx1"/>
              </a:solidFill>
              <a:effectLst/>
              <a:latin typeface="+mn-lt"/>
              <a:ea typeface="+mn-ea"/>
              <a:cs typeface="+mn-cs"/>
            </a:endParaRPr>
          </a:p>
          <a:p>
            <a:r>
              <a:rPr lang="en-US" b="1" kern="1200" dirty="0">
                <a:solidFill>
                  <a:schemeClr val="tx1"/>
                </a:solidFill>
                <a:effectLst/>
                <a:latin typeface="+mj-lt"/>
              </a:rPr>
              <a:t>References:</a:t>
            </a:r>
            <a:br>
              <a:rPr lang="en-US" kern="1200" dirty="0">
                <a:solidFill>
                  <a:schemeClr val="tx1"/>
                </a:solidFill>
                <a:effectLst/>
                <a:latin typeface="+mj-lt"/>
              </a:rPr>
            </a:br>
            <a:r>
              <a:rPr lang="en-US" baseline="0" dirty="0">
                <a:latin typeface="+mj-lt"/>
              </a:rPr>
              <a:t>Barker, Kenneth L. and Bailey, Waylon.</a:t>
            </a:r>
          </a:p>
          <a:p>
            <a:pPr marL="685800" indent="-457200">
              <a:tabLst>
                <a:tab pos="685800" algn="l"/>
              </a:tabLst>
            </a:pPr>
            <a:r>
              <a:rPr lang="en-US" baseline="0" dirty="0">
                <a:latin typeface="+mj-lt"/>
              </a:rPr>
              <a:t>1998	</a:t>
            </a:r>
            <a:r>
              <a:rPr lang="en-US" i="1" baseline="0" dirty="0">
                <a:latin typeface="+mj-lt"/>
              </a:rPr>
              <a:t>Micah, Nahum, Habakkuk, Zephaniah</a:t>
            </a:r>
            <a:r>
              <a:rPr lang="en-US" baseline="0" dirty="0">
                <a:latin typeface="+mj-lt"/>
              </a:rPr>
              <a:t>. New American Commentary. Nashville: Broadman and Holman.</a:t>
            </a:r>
          </a:p>
          <a:p>
            <a:r>
              <a:rPr lang="en-US" b="0" dirty="0"/>
              <a:t>Smith, Ralph L.</a:t>
            </a:r>
          </a:p>
          <a:p>
            <a:pPr marL="685800" indent="-457200">
              <a:tabLst>
                <a:tab pos="685800" algn="l"/>
              </a:tabLst>
            </a:pPr>
            <a:r>
              <a:rPr lang="en-US" b="0" dirty="0"/>
              <a:t>1984	</a:t>
            </a:r>
            <a:r>
              <a:rPr lang="en-US" b="0" i="1" dirty="0"/>
              <a:t>Micah–Malachi</a:t>
            </a:r>
            <a:r>
              <a:rPr lang="en-US" b="0" dirty="0"/>
              <a:t>. Word Biblical Commentary. Dallas: Word.</a:t>
            </a:r>
            <a:endParaRPr lang="en-US" baseline="0" dirty="0"/>
          </a:p>
          <a:p>
            <a:endParaRPr lang="en-US" sz="1200" b="0" i="0" kern="1200" dirty="0">
              <a:solidFill>
                <a:schemeClr val="tx1"/>
              </a:solidFill>
              <a:effectLst/>
              <a:latin typeface="+mn-lt"/>
              <a:ea typeface="+mn-ea"/>
              <a:cs typeface="+mn-cs"/>
            </a:endParaRPr>
          </a:p>
          <a:p>
            <a:r>
              <a:rPr lang="en-US" dirty="0"/>
              <a:t>adr1805195374</a:t>
            </a:r>
          </a:p>
        </p:txBody>
      </p:sp>
      <p:sp>
        <p:nvSpPr>
          <p:cNvPr id="4" name="Slide Number Placeholder 3"/>
          <p:cNvSpPr>
            <a:spLocks noGrp="1"/>
          </p:cNvSpPr>
          <p:nvPr>
            <p:ph type="sldNum" sz="quarter" idx="10"/>
          </p:nvPr>
        </p:nvSpPr>
        <p:spPr/>
        <p:txBody>
          <a:bodyPr/>
          <a:lstStyle/>
          <a:p>
            <a:fld id="{4E4946A3-FD68-4E77-9DEF-1E7536A4AD96}" type="slidenum">
              <a:rPr lang="en-US" smtClean="0"/>
              <a:t>79</a:t>
            </a:fld>
            <a:endParaRPr lang="en-US"/>
          </a:p>
        </p:txBody>
      </p:sp>
    </p:spTree>
    <p:extLst>
      <p:ext uri="{BB962C8B-B14F-4D97-AF65-F5344CB8AC3E}">
        <p14:creationId xmlns:p14="http://schemas.microsoft.com/office/powerpoint/2010/main" val="781071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ws120415275</a:t>
            </a:r>
          </a:p>
        </p:txBody>
      </p:sp>
      <p:sp>
        <p:nvSpPr>
          <p:cNvPr id="4" name="Slide Number Placeholder 3"/>
          <p:cNvSpPr>
            <a:spLocks noGrp="1"/>
          </p:cNvSpPr>
          <p:nvPr>
            <p:ph type="sldNum" sz="quarter" idx="10"/>
          </p:nvPr>
        </p:nvSpPr>
        <p:spPr/>
        <p:txBody>
          <a:bodyPr/>
          <a:lstStyle/>
          <a:p>
            <a:fld id="{4E4946A3-FD68-4E77-9DEF-1E7536A4AD96}" type="slidenum">
              <a:rPr lang="en-US" smtClean="0"/>
              <a:t>8</a:t>
            </a:fld>
            <a:endParaRPr lang="en-US"/>
          </a:p>
        </p:txBody>
      </p:sp>
    </p:spTree>
    <p:extLst>
      <p:ext uri="{BB962C8B-B14F-4D97-AF65-F5344CB8AC3E}">
        <p14:creationId xmlns:p14="http://schemas.microsoft.com/office/powerpoint/2010/main" val="107114486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relief carving comes from the palace of Sennacherib at Nineveh. It was photographed at the Vatican Museums.</a:t>
            </a:r>
          </a:p>
          <a:p>
            <a:endParaRPr lang="en-US" dirty="0"/>
          </a:p>
          <a:p>
            <a:r>
              <a:rPr lang="en-US" dirty="0"/>
              <a:t>tb111802009</a:t>
            </a:r>
          </a:p>
        </p:txBody>
      </p:sp>
      <p:sp>
        <p:nvSpPr>
          <p:cNvPr id="4" name="Slide Number Placeholder 3"/>
          <p:cNvSpPr>
            <a:spLocks noGrp="1"/>
          </p:cNvSpPr>
          <p:nvPr>
            <p:ph type="sldNum" sz="quarter" idx="10"/>
          </p:nvPr>
        </p:nvSpPr>
        <p:spPr/>
        <p:txBody>
          <a:bodyPr/>
          <a:lstStyle/>
          <a:p>
            <a:fld id="{4E4946A3-FD68-4E77-9DEF-1E7536A4AD96}" type="slidenum">
              <a:rPr lang="en-US" smtClean="0"/>
              <a:t>80</a:t>
            </a:fld>
            <a:endParaRPr lang="en-US"/>
          </a:p>
        </p:txBody>
      </p:sp>
    </p:spTree>
    <p:extLst>
      <p:ext uri="{BB962C8B-B14F-4D97-AF65-F5344CB8AC3E}">
        <p14:creationId xmlns:p14="http://schemas.microsoft.com/office/powerpoint/2010/main" val="419928320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bronze relief depicts Assyrian soldiers carrying off a very large </a:t>
            </a:r>
            <a:r>
              <a:rPr lang="en-US" i="1" dirty="0"/>
              <a:t>pithos</a:t>
            </a:r>
            <a:r>
              <a:rPr lang="en-US" dirty="0"/>
              <a:t> on a wheeled cart. It may be deduced that either the contents or the </a:t>
            </a:r>
            <a:r>
              <a:rPr lang="en-US" i="1" dirty="0"/>
              <a:t>pithos</a:t>
            </a:r>
            <a:r>
              <a:rPr lang="en-US" dirty="0"/>
              <a:t> itself were very valuable. This relief was originally part of a</a:t>
            </a:r>
            <a:r>
              <a:rPr lang="en-US" baseline="0" dirty="0"/>
              <a:t> large set of bronze bands that were attached to the city gates of Balawat during the reign of the Assyrian king Shalmaneser III. It was photographed at the </a:t>
            </a:r>
            <a:r>
              <a:rPr lang="en-US" dirty="0"/>
              <a:t>British Museum.</a:t>
            </a:r>
          </a:p>
          <a:p>
            <a:endParaRPr lang="en-US" dirty="0">
              <a:solidFill>
                <a:srgbClr val="000000"/>
              </a:solidFill>
              <a:latin typeface="Calibri"/>
            </a:endParaRPr>
          </a:p>
          <a:p>
            <a:r>
              <a:rPr lang="en-US" dirty="0"/>
              <a:t>adr1805194247</a:t>
            </a:r>
          </a:p>
        </p:txBody>
      </p:sp>
      <p:sp>
        <p:nvSpPr>
          <p:cNvPr id="4" name="Slide Number Placeholder 3"/>
          <p:cNvSpPr>
            <a:spLocks noGrp="1"/>
          </p:cNvSpPr>
          <p:nvPr>
            <p:ph type="sldNum" sz="quarter" idx="10"/>
          </p:nvPr>
        </p:nvSpPr>
        <p:spPr/>
        <p:txBody>
          <a:bodyPr/>
          <a:lstStyle/>
          <a:p>
            <a:fld id="{4E4946A3-FD68-4E77-9DEF-1E7536A4AD96}" type="slidenum">
              <a:rPr lang="en-US" smtClean="0"/>
              <a:t>81</a:t>
            </a:fld>
            <a:endParaRPr lang="en-US"/>
          </a:p>
        </p:txBody>
      </p:sp>
    </p:spTree>
    <p:extLst>
      <p:ext uri="{BB962C8B-B14F-4D97-AF65-F5344CB8AC3E}">
        <p14:creationId xmlns:p14="http://schemas.microsoft.com/office/powerpoint/2010/main" val="67216472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E7068-3B9C-1D9E-F9A8-F1968CCFA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97EB2-1ACB-ED2F-632A-9AB84EE8B1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F6943C-779A-DAA3-CB28-2A73E6EFD187}"/>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relief depicts victorious Assyrian soldiers carrying off the idols of those they conquered. When the Babylonians conquered Jerusalem in 586 BC, they also carried off the equipment of the temple, some of which was returned a couple of generations later. This relief comes from the Central Palace at Nimrud. It was photographed at the British Museum</a:t>
            </a:r>
            <a:r>
              <a:rPr lang="en-US" sz="1200" kern="1200" baseline="0" dirty="0">
                <a:solidFill>
                  <a:schemeClr val="bg1"/>
                </a:solidFill>
                <a:effectLst/>
                <a:latin typeface="+mn-lt"/>
                <a:ea typeface="+mn-ea"/>
                <a:cs typeface="+mn-cs"/>
              </a:rPr>
              <a:t>.</a:t>
            </a:r>
            <a:endParaRPr lang="en-US" dirty="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tb0929197027</a:t>
            </a:r>
          </a:p>
        </p:txBody>
      </p:sp>
      <p:sp>
        <p:nvSpPr>
          <p:cNvPr id="4" name="Slide Number Placeholder 3">
            <a:extLst>
              <a:ext uri="{FF2B5EF4-FFF2-40B4-BE49-F238E27FC236}">
                <a16:creationId xmlns:a16="http://schemas.microsoft.com/office/drawing/2014/main" id="{23378304-0ABA-C56D-60B7-4EABE0545CB6}"/>
              </a:ext>
            </a:extLst>
          </p:cNvPr>
          <p:cNvSpPr>
            <a:spLocks noGrp="1"/>
          </p:cNvSpPr>
          <p:nvPr>
            <p:ph type="sldNum" sz="quarter" idx="10"/>
          </p:nvPr>
        </p:nvSpPr>
        <p:spPr/>
        <p:txBody>
          <a:bodyPr/>
          <a:lstStyle/>
          <a:p>
            <a:fld id="{4E4946A3-FD68-4E77-9DEF-1E7536A4AD96}" type="slidenum">
              <a:rPr lang="en-US" smtClean="0"/>
              <a:t>82</a:t>
            </a:fld>
            <a:endParaRPr lang="en-US"/>
          </a:p>
        </p:txBody>
      </p:sp>
    </p:spTree>
    <p:extLst>
      <p:ext uri="{BB962C8B-B14F-4D97-AF65-F5344CB8AC3E}">
        <p14:creationId xmlns:p14="http://schemas.microsoft.com/office/powerpoint/2010/main" val="92871960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jars full of randomly shaped pieces of silver, often</a:t>
            </a:r>
            <a:r>
              <a:rPr lang="en-US" baseline="0" dirty="0"/>
              <a:t> referred to as hacksilver, illustrate the common form in which silver was kept and traded during the Iron Age. This display was photographed in the </a:t>
            </a:r>
            <a:r>
              <a:rPr lang="en-US" dirty="0"/>
              <a:t>Hecht Museum at the University of Haifa.</a:t>
            </a:r>
          </a:p>
          <a:p>
            <a:endParaRPr lang="en-US" dirty="0"/>
          </a:p>
          <a:p>
            <a:r>
              <a:rPr lang="en-US" dirty="0"/>
              <a:t>cm17062709822c</a:t>
            </a:r>
          </a:p>
        </p:txBody>
      </p:sp>
      <p:sp>
        <p:nvSpPr>
          <p:cNvPr id="4" name="Slide Number Placeholder 3"/>
          <p:cNvSpPr>
            <a:spLocks noGrp="1"/>
          </p:cNvSpPr>
          <p:nvPr>
            <p:ph type="sldNum" sz="quarter" idx="10"/>
          </p:nvPr>
        </p:nvSpPr>
        <p:spPr/>
        <p:txBody>
          <a:bodyPr/>
          <a:lstStyle/>
          <a:p>
            <a:fld id="{4E4946A3-FD68-4E77-9DEF-1E7536A4AD96}" type="slidenum">
              <a:rPr lang="en-US" smtClean="0"/>
              <a:t>83</a:t>
            </a:fld>
            <a:endParaRPr lang="en-US"/>
          </a:p>
        </p:txBody>
      </p:sp>
    </p:spTree>
    <p:extLst>
      <p:ext uri="{BB962C8B-B14F-4D97-AF65-F5344CB8AC3E}">
        <p14:creationId xmlns:p14="http://schemas.microsoft.com/office/powerpoint/2010/main" val="249321327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An ephah was</a:t>
            </a:r>
            <a:r>
              <a:rPr lang="en-US" sz="1200" baseline="0" dirty="0"/>
              <a:t> a dry measure equal to about 6 US gallons (23 l). A scant ephah would be one that was undersized and thus did not give the purchaser the full amount of grain. In this relief, a scribe and an overseer are keeping watch to ensure that everything is done correctly. </a:t>
            </a:r>
          </a:p>
          <a:p>
            <a:endParaRPr lang="en-US" sz="1200" baseline="0" dirty="0"/>
          </a:p>
          <a:p>
            <a:r>
              <a:rPr lang="en-US" sz="1200" baseline="0" dirty="0"/>
              <a:t>This relief comes from the tomb of the Royal Cup-bearer </a:t>
            </a:r>
            <a:r>
              <a:rPr lang="en-US" sz="1200" baseline="0" dirty="0" err="1"/>
              <a:t>Tjawy</a:t>
            </a:r>
            <a:r>
              <a:rPr lang="en-US" sz="1200" baseline="0" dirty="0"/>
              <a:t>, who served during the reign of Amenhotep III. It was photographed at the Boston Museum of Fine Arts.</a:t>
            </a:r>
            <a:endParaRPr lang="en-US" sz="1200" dirty="0"/>
          </a:p>
          <a:p>
            <a:endParaRPr lang="en-US" sz="1200" dirty="0"/>
          </a:p>
          <a:p>
            <a:r>
              <a:rPr lang="en-US" dirty="0"/>
              <a:t>adr1711202745</a:t>
            </a:r>
          </a:p>
        </p:txBody>
      </p:sp>
      <p:sp>
        <p:nvSpPr>
          <p:cNvPr id="4" name="Slide Number Placeholder 3"/>
          <p:cNvSpPr>
            <a:spLocks noGrp="1"/>
          </p:cNvSpPr>
          <p:nvPr>
            <p:ph type="sldNum" sz="quarter" idx="10"/>
          </p:nvPr>
        </p:nvSpPr>
        <p:spPr/>
        <p:txBody>
          <a:bodyPr/>
          <a:lstStyle/>
          <a:p>
            <a:fld id="{4E4946A3-FD68-4E77-9DEF-1E7536A4AD96}" type="slidenum">
              <a:rPr lang="en-US" smtClean="0"/>
              <a:t>84</a:t>
            </a:fld>
            <a:endParaRPr lang="en-US"/>
          </a:p>
        </p:txBody>
      </p:sp>
    </p:spTree>
    <p:extLst>
      <p:ext uri="{BB962C8B-B14F-4D97-AF65-F5344CB8AC3E}">
        <p14:creationId xmlns:p14="http://schemas.microsoft.com/office/powerpoint/2010/main" val="139224844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F6E15-2DA8-6FEB-0EF7-82FD1A2B94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971F4A-A93B-90F2-A7DE-4F57548CFB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0EB9A-15F2-1A82-FF40-37D8ECC09D47}"/>
              </a:ext>
            </a:extLst>
          </p:cNvPr>
          <p:cNvSpPr>
            <a:spLocks noGrp="1"/>
          </p:cNvSpPr>
          <p:nvPr>
            <p:ph type="body" idx="1"/>
          </p:nvPr>
        </p:nvSpPr>
        <p:spPr/>
        <p:txBody>
          <a:bodyPr/>
          <a:lstStyle/>
          <a:p>
            <a:r>
              <a:rPr lang="en-US" dirty="0"/>
              <a:t>During the Iron Age, money was measured by weight on a balance-beam scale. The accuracy depended on both the construction of the balance beam and on the correctness of the standardized weights used on the opposing side (cf. Prov 16:11; Amos 8:4-6). In the display shown here, the two bronze pans are original, whereas the strings and the balance beam itself are reconstructed to show how the system worked. This display was photographed at the Israel Museum.</a:t>
            </a:r>
          </a:p>
          <a:p>
            <a:endParaRPr lang="en-US" dirty="0"/>
          </a:p>
          <a:p>
            <a:r>
              <a:rPr lang="en-US" dirty="0"/>
              <a:t>ku0607230852311</a:t>
            </a:r>
          </a:p>
        </p:txBody>
      </p:sp>
      <p:sp>
        <p:nvSpPr>
          <p:cNvPr id="4" name="Slide Number Placeholder 3">
            <a:extLst>
              <a:ext uri="{FF2B5EF4-FFF2-40B4-BE49-F238E27FC236}">
                <a16:creationId xmlns:a16="http://schemas.microsoft.com/office/drawing/2014/main" id="{8495C52E-2EDB-7711-F24D-56C1227BAD1C}"/>
              </a:ext>
            </a:extLst>
          </p:cNvPr>
          <p:cNvSpPr>
            <a:spLocks noGrp="1"/>
          </p:cNvSpPr>
          <p:nvPr>
            <p:ph type="sldNum" sz="quarter" idx="10"/>
          </p:nvPr>
        </p:nvSpPr>
        <p:spPr/>
        <p:txBody>
          <a:bodyPr/>
          <a:lstStyle/>
          <a:p>
            <a:fld id="{4E4946A3-FD68-4E77-9DEF-1E7536A4AD96}" type="slidenum">
              <a:rPr lang="en-US" smtClean="0"/>
              <a:t>85</a:t>
            </a:fld>
            <a:endParaRPr lang="en-US"/>
          </a:p>
        </p:txBody>
      </p:sp>
    </p:spTree>
    <p:extLst>
      <p:ext uri="{BB962C8B-B14F-4D97-AF65-F5344CB8AC3E}">
        <p14:creationId xmlns:p14="http://schemas.microsoft.com/office/powerpoint/2010/main" val="348290331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the weight, shaped like the head of a bull, is placed in the pan on the left, and the randomly sized pieces of silver (hacksilver) to be weighed are placed in the opposing pan. This display was photographed at the Eretz Israel Museum in Tel Aviv.</a:t>
            </a:r>
          </a:p>
          <a:p>
            <a:endParaRPr lang="en-US" dirty="0"/>
          </a:p>
          <a:p>
            <a:r>
              <a:rPr lang="en-US" dirty="0"/>
              <a:t>ku0617231028025</a:t>
            </a:r>
            <a:endParaRPr lang="en-US" b="0" dirty="0"/>
          </a:p>
        </p:txBody>
      </p:sp>
      <p:sp>
        <p:nvSpPr>
          <p:cNvPr id="4" name="Slide Number Placeholder 3"/>
          <p:cNvSpPr>
            <a:spLocks noGrp="1"/>
          </p:cNvSpPr>
          <p:nvPr>
            <p:ph type="sldNum" sz="quarter" idx="10"/>
          </p:nvPr>
        </p:nvSpPr>
        <p:spPr/>
        <p:txBody>
          <a:bodyPr/>
          <a:lstStyle/>
          <a:p>
            <a:fld id="{4E4946A3-FD68-4E77-9DEF-1E7536A4AD96}" type="slidenum">
              <a:rPr lang="en-US" smtClean="0"/>
              <a:t>86</a:t>
            </a:fld>
            <a:endParaRPr lang="en-US"/>
          </a:p>
        </p:txBody>
      </p:sp>
    </p:spTree>
    <p:extLst>
      <p:ext uri="{BB962C8B-B14F-4D97-AF65-F5344CB8AC3E}">
        <p14:creationId xmlns:p14="http://schemas.microsoft.com/office/powerpoint/2010/main" val="125207365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Once again, the value of the items made of precious metals is said to have been measured by weight. This would have required the use of a scale, such as the one shown here, with which</a:t>
            </a:r>
            <a:r>
              <a:rPr lang="en-US" baseline="0" dirty="0">
                <a:latin typeface="+mn-lt"/>
              </a:rPr>
              <a:t> the items to be recorded were weighed against an item of known weight. </a:t>
            </a:r>
          </a:p>
          <a:p>
            <a:endParaRPr lang="en-US" baseline="0" dirty="0">
              <a:latin typeface="+mn-lt"/>
            </a:endParaRPr>
          </a:p>
          <a:p>
            <a:r>
              <a:rPr lang="en-US" dirty="0">
                <a:latin typeface="+mn-lt"/>
              </a:rPr>
              <a:t>This illustration comes from Paul Emile Botta and Eugène </a:t>
            </a:r>
            <a:r>
              <a:rPr lang="en-US" dirty="0" err="1">
                <a:latin typeface="+mn-lt"/>
              </a:rPr>
              <a:t>Flandin</a:t>
            </a:r>
            <a:r>
              <a:rPr lang="en-US" dirty="0">
                <a:latin typeface="+mn-lt"/>
              </a:rPr>
              <a:t>, Monument de Ninive, published in 1849–1850. Public domain, from the New York Public Library, http://digitalcollections.nypl.org/items/510d47e2-72d7-a3d9-e040-e00a18064a99.</a:t>
            </a:r>
          </a:p>
          <a:p>
            <a:endParaRPr lang="en-US" dirty="0">
              <a:latin typeface="+mn-lt"/>
            </a:endParaRPr>
          </a:p>
          <a:p>
            <a:r>
              <a:rPr lang="en-US" dirty="0">
                <a:latin typeface="+mn-lt"/>
              </a:rPr>
              <a:t>nypl1534838</a:t>
            </a:r>
          </a:p>
        </p:txBody>
      </p:sp>
      <p:sp>
        <p:nvSpPr>
          <p:cNvPr id="4" name="Slide Number Placeholder 3"/>
          <p:cNvSpPr>
            <a:spLocks noGrp="1"/>
          </p:cNvSpPr>
          <p:nvPr>
            <p:ph type="sldNum" sz="quarter" idx="10"/>
          </p:nvPr>
        </p:nvSpPr>
        <p:spPr/>
        <p:txBody>
          <a:bodyPr/>
          <a:lstStyle/>
          <a:p>
            <a:fld id="{4E4946A3-FD68-4E77-9DEF-1E7536A4AD96}" type="slidenum">
              <a:rPr lang="en-US" smtClean="0"/>
              <a:t>87</a:t>
            </a:fld>
            <a:endParaRPr lang="en-US"/>
          </a:p>
        </p:txBody>
      </p:sp>
    </p:spTree>
    <p:extLst>
      <p:ext uri="{BB962C8B-B14F-4D97-AF65-F5344CB8AC3E}">
        <p14:creationId xmlns:p14="http://schemas.microsoft.com/office/powerpoint/2010/main" val="150345658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painting was photographed</a:t>
            </a:r>
            <a:r>
              <a:rPr lang="en-US" baseline="0" dirty="0"/>
              <a:t> </a:t>
            </a:r>
            <a:r>
              <a:rPr lang="en-US" dirty="0"/>
              <a:t>in the tomb of </a:t>
            </a:r>
            <a:r>
              <a:rPr lang="en-US" dirty="0" err="1"/>
              <a:t>Rekhmire</a:t>
            </a:r>
            <a:r>
              <a:rPr lang="en-US" dirty="0"/>
              <a:t> at Thebes.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adr1603142969c</a:t>
            </a:r>
          </a:p>
        </p:txBody>
      </p:sp>
      <p:sp>
        <p:nvSpPr>
          <p:cNvPr id="4" name="Slide Number Placeholder 3"/>
          <p:cNvSpPr>
            <a:spLocks noGrp="1"/>
          </p:cNvSpPr>
          <p:nvPr>
            <p:ph type="sldNum" sz="quarter" idx="10"/>
          </p:nvPr>
        </p:nvSpPr>
        <p:spPr/>
        <p:txBody>
          <a:bodyPr/>
          <a:lstStyle/>
          <a:p>
            <a:fld id="{4E4946A3-FD68-4E77-9DEF-1E7536A4AD96}" type="slidenum">
              <a:rPr lang="en-US" smtClean="0"/>
              <a:t>88</a:t>
            </a:fld>
            <a:endParaRPr lang="en-US"/>
          </a:p>
        </p:txBody>
      </p:sp>
    </p:spTree>
    <p:extLst>
      <p:ext uri="{BB962C8B-B14F-4D97-AF65-F5344CB8AC3E}">
        <p14:creationId xmlns:p14="http://schemas.microsoft.com/office/powerpoint/2010/main" val="381965331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a:t>
            </a:r>
            <a:r>
              <a:rPr lang="en-US" i="1" dirty="0"/>
              <a:t>kylix</a:t>
            </a:r>
            <a:r>
              <a:rPr lang="en-US" dirty="0"/>
              <a:t>, known as the </a:t>
            </a:r>
            <a:r>
              <a:rPr lang="en-US" dirty="0" err="1"/>
              <a:t>Arkesilas</a:t>
            </a:r>
            <a:r>
              <a:rPr lang="en-US" dirty="0"/>
              <a:t> Cup, depicts workmen weighing,</a:t>
            </a:r>
            <a:r>
              <a:rPr lang="en-US" baseline="0" dirty="0"/>
              <a:t> recording, and packaging </a:t>
            </a:r>
            <a:r>
              <a:rPr lang="en-US" baseline="0" dirty="0" err="1"/>
              <a:t>silphium</a:t>
            </a:r>
            <a:r>
              <a:rPr lang="en-US" baseline="0" dirty="0"/>
              <a:t> for shipment. </a:t>
            </a:r>
            <a:r>
              <a:rPr lang="en-US" baseline="0" dirty="0" err="1"/>
              <a:t>Silphium</a:t>
            </a:r>
            <a:r>
              <a:rPr lang="en-US" baseline="0" dirty="0"/>
              <a:t> was a plant of antiquity that was valued as a seasoning, perfume, aphrodisiac, and medicine. It had a very narrow growth range in ancient Cyrenaica and is generally considered to now be extinct.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a:t>
            </a:r>
            <a:r>
              <a:rPr lang="en-US" i="1" baseline="0" dirty="0"/>
              <a:t>kylix</a:t>
            </a:r>
            <a:r>
              <a:rPr lang="en-US" dirty="0"/>
              <a:t> comes from Vulci, Italy, and was photographed</a:t>
            </a:r>
            <a:r>
              <a:rPr lang="en-US" baseline="0" dirty="0"/>
              <a:t> at the </a:t>
            </a:r>
            <a:r>
              <a:rPr lang="en-US" b="0" dirty="0"/>
              <a:t>Cabinet des Médailles in Paris. </a:t>
            </a:r>
            <a:r>
              <a:rPr lang="en-US" dirty="0"/>
              <a:t>This image comes from </a:t>
            </a:r>
            <a:r>
              <a:rPr lang="en-US" dirty="0" err="1"/>
              <a:t>Sailko</a:t>
            </a:r>
            <a:r>
              <a:rPr lang="en-US" dirty="0"/>
              <a:t> and is licensed under CC BY 2.5, via Wikimedia Commons: https://commons.wikimedia.org/wiki/File:Arkesilas_Cup_Cdm_Paris_DeRidder189.jpg.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wiki01172009189654899522707c</a:t>
            </a:r>
          </a:p>
        </p:txBody>
      </p:sp>
      <p:sp>
        <p:nvSpPr>
          <p:cNvPr id="4" name="Slide Number Placeholder 3"/>
          <p:cNvSpPr>
            <a:spLocks noGrp="1"/>
          </p:cNvSpPr>
          <p:nvPr>
            <p:ph type="sldNum" sz="quarter" idx="10"/>
          </p:nvPr>
        </p:nvSpPr>
        <p:spPr/>
        <p:txBody>
          <a:bodyPr/>
          <a:lstStyle/>
          <a:p>
            <a:fld id="{4E4946A3-FD68-4E77-9DEF-1E7536A4AD96}" type="slidenum">
              <a:rPr lang="en-US" smtClean="0"/>
              <a:t>89</a:t>
            </a:fld>
            <a:endParaRPr lang="en-US"/>
          </a:p>
        </p:txBody>
      </p:sp>
    </p:spTree>
    <p:extLst>
      <p:ext uri="{BB962C8B-B14F-4D97-AF65-F5344CB8AC3E}">
        <p14:creationId xmlns:p14="http://schemas.microsoft.com/office/powerpoint/2010/main" val="1132331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tbs98139804</a:t>
            </a:r>
          </a:p>
        </p:txBody>
      </p:sp>
      <p:sp>
        <p:nvSpPr>
          <p:cNvPr id="4" name="Slide Number Placeholder 3"/>
          <p:cNvSpPr>
            <a:spLocks noGrp="1"/>
          </p:cNvSpPr>
          <p:nvPr>
            <p:ph type="sldNum" sz="quarter" idx="10"/>
          </p:nvPr>
        </p:nvSpPr>
        <p:spPr/>
        <p:txBody>
          <a:bodyPr/>
          <a:lstStyle/>
          <a:p>
            <a:fld id="{4E4946A3-FD68-4E77-9DEF-1E7536A4AD96}" type="slidenum">
              <a:rPr lang="en-US" smtClean="0"/>
              <a:t>9</a:t>
            </a:fld>
            <a:endParaRPr lang="en-US"/>
          </a:p>
        </p:txBody>
      </p:sp>
    </p:spTree>
    <p:extLst>
      <p:ext uri="{BB962C8B-B14F-4D97-AF65-F5344CB8AC3E}">
        <p14:creationId xmlns:p14="http://schemas.microsoft.com/office/powerpoint/2010/main" val="28022371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“shekel” (Heb. </a:t>
            </a:r>
            <a:r>
              <a:rPr lang="en-US" i="1" baseline="0" dirty="0" err="1"/>
              <a:t>sheqel</a:t>
            </a:r>
            <a:r>
              <a:rPr lang="en-US" baseline="0" dirty="0"/>
              <a:t>, </a:t>
            </a:r>
            <a:r>
              <a:rPr lang="he-IL" sz="1200" kern="1200" dirty="0">
                <a:solidFill>
                  <a:schemeClr val="tx1"/>
                </a:solidFill>
                <a:latin typeface="SBL Hebrew" panose="02000000000000000000" pitchFamily="2" charset="-79"/>
                <a:cs typeface="SBL Hebrew" panose="02000000000000000000" pitchFamily="2" charset="-79"/>
              </a:rPr>
              <a:t>שֶׁקֶל</a:t>
            </a:r>
            <a:r>
              <a:rPr lang="en-US" baseline="0" dirty="0"/>
              <a:t>) was not a coin at this time, but a measure of weight. The most common shekel measurement was in silver, which can be taken as the standard unit if no other precious metal is indicated. The various weights in this display were used on a balance to measure the weight of silver or other items. It includes a variety of marked weights, including various denominations of shekel weights and sub-shekel weights like the </a:t>
            </a:r>
            <a:r>
              <a:rPr lang="en-US" i="1" baseline="0" dirty="0" err="1"/>
              <a:t>nesef</a:t>
            </a:r>
            <a:r>
              <a:rPr lang="en-US" baseline="0" dirty="0"/>
              <a:t>, </a:t>
            </a:r>
            <a:r>
              <a:rPr lang="en-US" i="1" baseline="0" dirty="0" err="1"/>
              <a:t>pym</a:t>
            </a:r>
            <a:r>
              <a:rPr lang="en-US" baseline="0" dirty="0"/>
              <a:t>, and </a:t>
            </a:r>
            <a:r>
              <a:rPr lang="en-US" i="1" baseline="0" dirty="0" err="1"/>
              <a:t>beqa</a:t>
            </a:r>
            <a:r>
              <a:rPr lang="en-US" baseline="0" dirty="0"/>
              <a:t>. </a:t>
            </a:r>
            <a:r>
              <a:rPr lang="en-US" dirty="0"/>
              <a:t>This display</a:t>
            </a:r>
            <a:r>
              <a:rPr lang="en-US" baseline="0" dirty="0"/>
              <a:t> was photographed at the Hecht Museum at the University of Haifa. The next slide includes labels.</a:t>
            </a:r>
            <a:endParaRPr lang="en-US" dirty="0"/>
          </a:p>
          <a:p>
            <a:endParaRPr lang="en-US" dirty="0"/>
          </a:p>
          <a:p>
            <a:r>
              <a:rPr lang="en-US" dirty="0"/>
              <a:t>adr1805229875c</a:t>
            </a:r>
          </a:p>
        </p:txBody>
      </p:sp>
      <p:sp>
        <p:nvSpPr>
          <p:cNvPr id="4" name="Slide Number Placeholder 3"/>
          <p:cNvSpPr>
            <a:spLocks noGrp="1"/>
          </p:cNvSpPr>
          <p:nvPr>
            <p:ph type="sldNum" sz="quarter" idx="10"/>
          </p:nvPr>
        </p:nvSpPr>
        <p:spPr/>
        <p:txBody>
          <a:bodyPr/>
          <a:lstStyle/>
          <a:p>
            <a:fld id="{4E4946A3-FD68-4E77-9DEF-1E7536A4AD96}" type="slidenum">
              <a:rPr lang="en-US" smtClean="0"/>
              <a:t>90</a:t>
            </a:fld>
            <a:endParaRPr lang="en-US"/>
          </a:p>
        </p:txBody>
      </p:sp>
    </p:spTree>
    <p:extLst>
      <p:ext uri="{BB962C8B-B14F-4D97-AF65-F5344CB8AC3E}">
        <p14:creationId xmlns:p14="http://schemas.microsoft.com/office/powerpoint/2010/main" val="103414819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“shekel” (Heb. </a:t>
            </a:r>
            <a:r>
              <a:rPr lang="en-US" i="1" baseline="0" dirty="0"/>
              <a:t>sheqel</a:t>
            </a:r>
            <a:r>
              <a:rPr lang="en-US" baseline="0" dirty="0"/>
              <a:t>, </a:t>
            </a:r>
            <a:r>
              <a:rPr lang="he-IL" sz="1200" kern="1200" dirty="0">
                <a:solidFill>
                  <a:schemeClr val="tx1"/>
                </a:solidFill>
                <a:latin typeface="SBL Hebrew" panose="02000000000000000000" pitchFamily="2" charset="-79"/>
                <a:cs typeface="SBL Hebrew" panose="02000000000000000000" pitchFamily="2" charset="-79"/>
              </a:rPr>
              <a:t>שֶׁקֶל</a:t>
            </a:r>
            <a:r>
              <a:rPr lang="en-US" baseline="0" dirty="0"/>
              <a:t>) was not a coin at this time, but a measure of weight. The most common shekel measurement was in silver, which can be taken as the standard unit if no other precious metal is indicated. The various weights in this display were used on a balance to measure the weight of silver or other items. It includes a variety of marked weights, including various denominations of shekel weights and sub-shekel weights like the </a:t>
            </a:r>
            <a:r>
              <a:rPr lang="en-US" i="1" baseline="0" dirty="0" err="1"/>
              <a:t>nesef</a:t>
            </a:r>
            <a:r>
              <a:rPr lang="en-US" baseline="0" dirty="0"/>
              <a:t>, </a:t>
            </a:r>
            <a:r>
              <a:rPr lang="en-US" i="1" baseline="0" dirty="0" err="1"/>
              <a:t>pym</a:t>
            </a:r>
            <a:r>
              <a:rPr lang="en-US" baseline="0" dirty="0"/>
              <a:t>, and </a:t>
            </a:r>
            <a:r>
              <a:rPr lang="en-US" i="1" baseline="0" dirty="0" err="1"/>
              <a:t>beqa</a:t>
            </a:r>
            <a:r>
              <a:rPr lang="en-US" baseline="0" dirty="0"/>
              <a:t>. </a:t>
            </a:r>
            <a:r>
              <a:rPr lang="en-US" dirty="0"/>
              <a:t>This display</a:t>
            </a:r>
            <a:r>
              <a:rPr lang="en-US" baseline="0" dirty="0"/>
              <a:t> was photographed at the Hecht Museum at the University of Haifa. </a:t>
            </a:r>
            <a:endParaRPr lang="en-US" dirty="0"/>
          </a:p>
          <a:p>
            <a:endParaRPr lang="en-US" dirty="0"/>
          </a:p>
          <a:p>
            <a:r>
              <a:rPr lang="en-US" dirty="0"/>
              <a:t>adr1805229875c</a:t>
            </a:r>
          </a:p>
        </p:txBody>
      </p:sp>
      <p:sp>
        <p:nvSpPr>
          <p:cNvPr id="4" name="Slide Number Placeholder 3"/>
          <p:cNvSpPr>
            <a:spLocks noGrp="1"/>
          </p:cNvSpPr>
          <p:nvPr>
            <p:ph type="sldNum" sz="quarter" idx="10"/>
          </p:nvPr>
        </p:nvSpPr>
        <p:spPr/>
        <p:txBody>
          <a:bodyPr/>
          <a:lstStyle/>
          <a:p>
            <a:fld id="{4E4946A3-FD68-4E77-9DEF-1E7536A4AD96}" type="slidenum">
              <a:rPr lang="en-US" smtClean="0"/>
              <a:t>91</a:t>
            </a:fld>
            <a:endParaRPr lang="en-US"/>
          </a:p>
        </p:txBody>
      </p:sp>
    </p:spTree>
    <p:extLst>
      <p:ext uri="{BB962C8B-B14F-4D97-AF65-F5344CB8AC3E}">
        <p14:creationId xmlns:p14="http://schemas.microsoft.com/office/powerpoint/2010/main" val="103414819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92</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dirty="0"/>
              <a:t>The weight of a</a:t>
            </a:r>
            <a:r>
              <a:rPr lang="en-US" baseline="0" dirty="0"/>
              <a:t> shekel varied in antiquity but is usually considered to have fallen between about 11 and 12 grams (0.38–0.42 </a:t>
            </a:r>
            <a:r>
              <a:rPr lang="en-US" baseline="0" dirty="0" err="1"/>
              <a:t>oz</a:t>
            </a:r>
            <a:r>
              <a:rPr lang="en-US" baseline="0" dirty="0"/>
              <a:t>). Evidence of cheating with such weights is known from the archaeological records. For example, a weight discovered in Jerusalem, dating to about the time of Micah, was marked as a two-</a:t>
            </a:r>
            <a:r>
              <a:rPr lang="en-US" baseline="0" dirty="0" err="1"/>
              <a:t>gerah</a:t>
            </a:r>
            <a:r>
              <a:rPr lang="en-US" baseline="0" dirty="0"/>
              <a:t> weight, and should have weighed about 0.033 ounces (1 gram). However, when the archaeologists placed it on a scale, they discovered its real weight was 0.127 ounces (3.6 grams). Dishonest merchants would hold separate heavy and lightweight systems, using them to cheat customers when buying or selling (cf. </a:t>
            </a:r>
            <a:r>
              <a:rPr lang="en-US" baseline="0" dirty="0" err="1"/>
              <a:t>Deut</a:t>
            </a:r>
            <a:r>
              <a:rPr lang="en-US" baseline="0" dirty="0"/>
              <a:t> 25:13; Mic 6:11).</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These weights</a:t>
            </a:r>
            <a:r>
              <a:rPr lang="en-US" sz="1200" baseline="0" dirty="0"/>
              <a:t> were </a:t>
            </a:r>
            <a:r>
              <a:rPr lang="en-US" sz="1200" dirty="0"/>
              <a:t>photographed at the </a:t>
            </a:r>
            <a:r>
              <a:rPr lang="en-US" dirty="0"/>
              <a:t>Israel Museum. </a:t>
            </a:r>
            <a:r>
              <a:rPr lang="en-US" baseline="0" dirty="0"/>
              <a:t>For more on the heavy two-gerah weight discovered in Jerusalem, see https://www.timesofisrael.com/stone-cold-sting-ancient-jerusalem-weight-points-to-2700-year-old-hustle/.</a:t>
            </a:r>
          </a:p>
          <a:p>
            <a:endParaRPr lang="en-US" dirty="0"/>
          </a:p>
          <a:p>
            <a:r>
              <a:rPr lang="en-US" dirty="0"/>
              <a:t>tb032014357</a:t>
            </a:r>
          </a:p>
        </p:txBody>
      </p:sp>
    </p:spTree>
    <p:extLst>
      <p:ext uri="{BB962C8B-B14F-4D97-AF65-F5344CB8AC3E}">
        <p14:creationId xmlns:p14="http://schemas.microsoft.com/office/powerpoint/2010/main" val="186666429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The jar shown here was buried in antiquity with a hoard of hacksilver stored inside. The mass visible inside the jar is uncleaned hacksilver, whereas the pieces displayed in front have been cleaned in order to show how they would have appeared in antiquity. This</a:t>
            </a:r>
            <a:r>
              <a:rPr lang="en-US" baseline="0" dirty="0"/>
              <a:t> display was photographed at the Israel Museum.</a:t>
            </a:r>
            <a:endParaRPr lang="en-US" dirty="0"/>
          </a:p>
          <a:p>
            <a:endParaRPr lang="en-US" dirty="0"/>
          </a:p>
          <a:p>
            <a:r>
              <a:rPr lang="en-US" dirty="0"/>
              <a:t>ku0607230951342c</a:t>
            </a:r>
          </a:p>
        </p:txBody>
      </p:sp>
      <p:sp>
        <p:nvSpPr>
          <p:cNvPr id="4" name="Slide Number Placeholder 3"/>
          <p:cNvSpPr>
            <a:spLocks noGrp="1"/>
          </p:cNvSpPr>
          <p:nvPr>
            <p:ph type="sldNum" sz="quarter" idx="10"/>
          </p:nvPr>
        </p:nvSpPr>
        <p:spPr/>
        <p:txBody>
          <a:bodyPr/>
          <a:lstStyle/>
          <a:p>
            <a:fld id="{4E4946A3-FD68-4E77-9DEF-1E7536A4AD96}" type="slidenum">
              <a:rPr lang="en-US" smtClean="0"/>
              <a:t>93</a:t>
            </a:fld>
            <a:endParaRPr lang="en-US"/>
          </a:p>
        </p:txBody>
      </p:sp>
    </p:spTree>
    <p:extLst>
      <p:ext uri="{BB962C8B-B14F-4D97-AF65-F5344CB8AC3E}">
        <p14:creationId xmlns:p14="http://schemas.microsoft.com/office/powerpoint/2010/main" val="42124021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01A47-EAF7-4711-C3FB-2EFF4D10A0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8F79FF-9D9B-C79D-C6C1-120CC1F9C8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A466E9-7286-F9A1-F54C-BB9664DAC573}"/>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This image comes from the State Museums of Berlin, Egyptian Museum and Papyrus Collection / Jürgen Liepe and is licensed under CC BY-SA 4.0; Source: </a:t>
            </a:r>
            <a:r>
              <a:rPr lang="en-US" dirty="0"/>
              <a:t>https://recherche.smb.museum/detail/606401.</a:t>
            </a:r>
          </a:p>
          <a:p>
            <a:endParaRPr lang="en-US" dirty="0"/>
          </a:p>
          <a:p>
            <a:r>
              <a:rPr lang="en-US" dirty="0"/>
              <a:t>smb606401</a:t>
            </a:r>
          </a:p>
        </p:txBody>
      </p:sp>
      <p:sp>
        <p:nvSpPr>
          <p:cNvPr id="4" name="Slide Number Placeholder 3">
            <a:extLst>
              <a:ext uri="{FF2B5EF4-FFF2-40B4-BE49-F238E27FC236}">
                <a16:creationId xmlns:a16="http://schemas.microsoft.com/office/drawing/2014/main" id="{D25CAF38-D705-3DB4-CD82-54028734FA7B}"/>
              </a:ext>
            </a:extLst>
          </p:cNvPr>
          <p:cNvSpPr>
            <a:spLocks noGrp="1"/>
          </p:cNvSpPr>
          <p:nvPr>
            <p:ph type="sldNum" sz="quarter" idx="10"/>
          </p:nvPr>
        </p:nvSpPr>
        <p:spPr/>
        <p:txBody>
          <a:bodyPr/>
          <a:lstStyle/>
          <a:p>
            <a:fld id="{4E4946A3-FD68-4E77-9DEF-1E7536A4AD96}" type="slidenum">
              <a:rPr lang="en-US" smtClean="0"/>
              <a:t>94</a:t>
            </a:fld>
            <a:endParaRPr lang="en-US"/>
          </a:p>
        </p:txBody>
      </p:sp>
    </p:spTree>
    <p:extLst>
      <p:ext uri="{BB962C8B-B14F-4D97-AF65-F5344CB8AC3E}">
        <p14:creationId xmlns:p14="http://schemas.microsoft.com/office/powerpoint/2010/main" val="415069438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fresco depicts two bloody struggles, a boxing match (left) and a gladiatorial contest (right), probably fought in honor of the deceased. </a:t>
            </a:r>
            <a:r>
              <a:rPr lang="en-US" dirty="0"/>
              <a:t>This fresco</a:t>
            </a:r>
            <a:r>
              <a:rPr lang="en-US" baseline="0" dirty="0"/>
              <a:t> was photographed </a:t>
            </a:r>
            <a:r>
              <a:rPr lang="en-US" dirty="0"/>
              <a:t>at the National Archaeological Museum of Paestum. This image comes from Velvet and is licensed under CC BY-SA 3.0, via Wikimedia Commons: https://commons.wikimedia.org/wiki/File:Paestum_tombe_lucanienne_2.jpg. A removable graphic has been added to prevent surprise or offense.</a:t>
            </a:r>
          </a:p>
          <a:p>
            <a:endParaRPr lang="en-US" dirty="0"/>
          </a:p>
          <a:p>
            <a:r>
              <a:rPr lang="en-US" dirty="0"/>
              <a:t>wiki080520114091777</a:t>
            </a:r>
          </a:p>
        </p:txBody>
      </p:sp>
      <p:sp>
        <p:nvSpPr>
          <p:cNvPr id="4" name="Slide Number Placeholder 3"/>
          <p:cNvSpPr>
            <a:spLocks noGrp="1"/>
          </p:cNvSpPr>
          <p:nvPr>
            <p:ph type="sldNum" sz="quarter" idx="10"/>
          </p:nvPr>
        </p:nvSpPr>
        <p:spPr/>
        <p:txBody>
          <a:bodyPr/>
          <a:lstStyle/>
          <a:p>
            <a:fld id="{4E4946A3-FD68-4E77-9DEF-1E7536A4AD96}" type="slidenum">
              <a:rPr lang="en-US" smtClean="0"/>
              <a:t>95</a:t>
            </a:fld>
            <a:endParaRPr lang="en-US"/>
          </a:p>
        </p:txBody>
      </p:sp>
    </p:spTree>
    <p:extLst>
      <p:ext uri="{BB962C8B-B14F-4D97-AF65-F5344CB8AC3E}">
        <p14:creationId xmlns:p14="http://schemas.microsoft.com/office/powerpoint/2010/main" val="259107728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latin typeface="+mj-lt"/>
              </a:rPr>
              <a:t>This relief comes from Nineveh and was photographed at the British Museum.</a:t>
            </a:r>
          </a:p>
          <a:p>
            <a:endParaRPr lang="en-US" baseline="0" dirty="0">
              <a:latin typeface="+mj-lt"/>
            </a:endParaRPr>
          </a:p>
          <a:p>
            <a:r>
              <a:rPr lang="en-US" dirty="0">
                <a:latin typeface="+mj-lt"/>
              </a:rPr>
              <a:t>adr1805195341c</a:t>
            </a:r>
            <a:endParaRPr lang="en-US" baseline="0"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96</a:t>
            </a:fld>
            <a:endParaRPr lang="en-US"/>
          </a:p>
        </p:txBody>
      </p:sp>
    </p:spTree>
    <p:extLst>
      <p:ext uri="{BB962C8B-B14F-4D97-AF65-F5344CB8AC3E}">
        <p14:creationId xmlns:p14="http://schemas.microsoft.com/office/powerpoint/2010/main" val="165543874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idea of deceit is beautifully rendered in this bust, which portrays an actor wearing a comic mask. The mask gives the impression from a distance that the comic mask is speaking, even though closer inspection reveals that the mouth of the actor himself produces the sound. This statue was photographed at the </a:t>
            </a:r>
            <a:r>
              <a:rPr lang="en-US" dirty="0"/>
              <a:t>Vatican Museums.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tb0512176536</a:t>
            </a:r>
          </a:p>
        </p:txBody>
      </p:sp>
      <p:sp>
        <p:nvSpPr>
          <p:cNvPr id="4" name="Slide Number Placeholder 3"/>
          <p:cNvSpPr>
            <a:spLocks noGrp="1"/>
          </p:cNvSpPr>
          <p:nvPr>
            <p:ph type="sldNum" sz="quarter" idx="5"/>
          </p:nvPr>
        </p:nvSpPr>
        <p:spPr/>
        <p:txBody>
          <a:bodyPr/>
          <a:lstStyle/>
          <a:p>
            <a:fld id="{4E4946A3-FD68-4E77-9DEF-1E7536A4AD96}" type="slidenum">
              <a:rPr lang="en-US" smtClean="0"/>
              <a:t>97</a:t>
            </a:fld>
            <a:endParaRPr lang="en-US"/>
          </a:p>
        </p:txBody>
      </p:sp>
    </p:spTree>
    <p:extLst>
      <p:ext uri="{BB962C8B-B14F-4D97-AF65-F5344CB8AC3E}">
        <p14:creationId xmlns:p14="http://schemas.microsoft.com/office/powerpoint/2010/main" val="298149181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98</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idea of deceit is illustrated here by a</a:t>
            </a:r>
            <a:r>
              <a:rPr lang="en-US" baseline="0" dirty="0"/>
              <a:t> </a:t>
            </a:r>
            <a:r>
              <a:rPr lang="en-US" dirty="0"/>
              <a:t>humorous statue that depicts a young satyr</a:t>
            </a:r>
            <a:r>
              <a:rPr lang="en-US" baseline="0" dirty="0"/>
              <a:t> who has donned a theater mask that is much too large, pushing his hand through the mouth of the mask. Although the mask depicts the face of an angry adult, the person behind is actually a playful child.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photo was taken at the Getty Villa in southern California. This image comes from </a:t>
            </a:r>
            <a:r>
              <a:rPr lang="en-US" dirty="0" err="1"/>
              <a:t>alijava</a:t>
            </a:r>
            <a:r>
              <a:rPr lang="en-US" dirty="0"/>
              <a:t> and is licensed under CC BY-SA 2.0, via Wikimedia Commons: https://commons.wikimedia.org/wiki/File:Getty_villa_1033_(6571514287).jpg.</a:t>
            </a:r>
          </a:p>
          <a:p>
            <a:endParaRPr lang="en-US" dirty="0"/>
          </a:p>
          <a:p>
            <a:r>
              <a:rPr lang="en-US" dirty="0"/>
              <a:t>wiki6571514287c</a:t>
            </a:r>
          </a:p>
        </p:txBody>
      </p:sp>
    </p:spTree>
    <p:extLst>
      <p:ext uri="{BB962C8B-B14F-4D97-AF65-F5344CB8AC3E}">
        <p14:creationId xmlns:p14="http://schemas.microsoft.com/office/powerpoint/2010/main" val="356686431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idea of scheming is illustrated here by a fragment from a drinking cup that depicts two men in close conversation. </a:t>
            </a:r>
            <a:r>
              <a:rPr lang="en-US" dirty="0"/>
              <a:t>This image of a </a:t>
            </a:r>
            <a:r>
              <a:rPr lang="en-US" i="1" dirty="0"/>
              <a:t>kylix</a:t>
            </a:r>
            <a:r>
              <a:rPr lang="en-US" dirty="0"/>
              <a:t> (drinking cup) fragment</a:t>
            </a:r>
            <a:r>
              <a:rPr lang="en-US" baseline="0" dirty="0"/>
              <a:t> comes from the Metropolitan Museum of Art</a:t>
            </a:r>
            <a:r>
              <a:rPr lang="en-US" sz="1200" kern="1200" dirty="0">
                <a:solidFill>
                  <a:schemeClr val="tx1"/>
                </a:solidFill>
                <a:effectLst/>
                <a:latin typeface="+mn-lt"/>
                <a:ea typeface="+mn-ea"/>
                <a:cs typeface="+mn-cs"/>
              </a:rPr>
              <a:t>, public domain, Gift of Dietrich von Bothmer, Distinguished Research Curator, Greek and Roman Art, 2011, accession number 2011.604.1.6801, www.metmuseum.org/art/collection/search/713391.</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met713391</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99</a:t>
            </a:fld>
            <a:endParaRPr lang="en-US"/>
          </a:p>
        </p:txBody>
      </p:sp>
    </p:spTree>
    <p:extLst>
      <p:ext uri="{BB962C8B-B14F-4D97-AF65-F5344CB8AC3E}">
        <p14:creationId xmlns:p14="http://schemas.microsoft.com/office/powerpoint/2010/main" val="1280933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54077-4F67-407A-91D1-C0F87332270D}"/>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7">
            <a:extLst>
              <a:ext uri="{FF2B5EF4-FFF2-40B4-BE49-F238E27FC236}">
                <a16:creationId xmlns:a16="http://schemas.microsoft.com/office/drawing/2014/main" id="{946CDFF6-DC76-4CE0-8A46-71F5DB7AC7D6}"/>
              </a:ext>
            </a:extLst>
          </p:cNvPr>
          <p:cNvSpPr>
            <a:spLocks noGrp="1"/>
          </p:cNvSpPr>
          <p:nvPr>
            <p:ph type="title" hasCustomPrompt="1"/>
          </p:nvPr>
        </p:nvSpPr>
        <p:spPr>
          <a:xfrm>
            <a:off x="0" y="3227832"/>
            <a:ext cx="9144000" cy="585216"/>
          </a:xfrm>
          <a:noFill/>
        </p:spPr>
        <p:txBody>
          <a:bodyPr anchor="ctr" anchorCtr="0">
            <a:noAutofit/>
          </a:bodyPr>
          <a:lstStyle>
            <a:lvl1pPr marL="0" algn="ctr" defTabSz="914400" rtl="0" eaLnBrk="1" fontAlgn="base" latinLnBrk="0" hangingPunct="1">
              <a:spcBef>
                <a:spcPct val="0"/>
              </a:spcBef>
              <a:spcAft>
                <a:spcPct val="0"/>
              </a:spcAft>
              <a:defRPr lang="en-US" sz="2800" b="1" i="0" cap="all" spc="300" baseline="0" dirty="0">
                <a:solidFill>
                  <a:srgbClr val="FEFFFF"/>
                </a:solidFill>
                <a:latin typeface="+mj-lt"/>
                <a:cs typeface="Calibri" panose="020F0502020204030204" pitchFamily="34" charset="0"/>
              </a:defRPr>
            </a:lvl1pPr>
          </a:lstStyle>
          <a:p>
            <a:r>
              <a:rPr lang="en-US" dirty="0"/>
              <a:t>Chapter</a:t>
            </a:r>
          </a:p>
        </p:txBody>
      </p:sp>
    </p:spTree>
    <p:extLst>
      <p:ext uri="{BB962C8B-B14F-4D97-AF65-F5344CB8AC3E}">
        <p14:creationId xmlns:p14="http://schemas.microsoft.com/office/powerpoint/2010/main" val="27879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282436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5643A83-CC93-44D9-BC3E-EFDFB76602A7}"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036866-7909-4FA5-8D06-7EA27414A1CE}" type="slidenum">
              <a:rPr lang="en-US" smtClean="0"/>
              <a:t>‹#›</a:t>
            </a:fld>
            <a:endParaRPr lang="en-US"/>
          </a:p>
        </p:txBody>
      </p:sp>
    </p:spTree>
    <p:extLst>
      <p:ext uri="{BB962C8B-B14F-4D97-AF65-F5344CB8AC3E}">
        <p14:creationId xmlns:p14="http://schemas.microsoft.com/office/powerpoint/2010/main" val="10057220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43A83-CC93-44D9-BC3E-EFDFB76602A7}" type="datetimeFigureOut">
              <a:rPr lang="en-US" smtClean="0"/>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36866-7909-4FA5-8D06-7EA27414A1CE}" type="slidenum">
              <a:rPr lang="en-US" smtClean="0"/>
              <a:t>‹#›</a:t>
            </a:fld>
            <a:endParaRPr lang="en-US"/>
          </a:p>
        </p:txBody>
      </p:sp>
    </p:spTree>
    <p:extLst>
      <p:ext uri="{BB962C8B-B14F-4D97-AF65-F5344CB8AC3E}">
        <p14:creationId xmlns:p14="http://schemas.microsoft.com/office/powerpoint/2010/main" val="3670653478"/>
      </p:ext>
    </p:extLst>
  </p:cSld>
  <p:clrMap bg1="dk1" tx1="lt1" bg2="dk2" tx2="lt2" accent1="accent1" accent2="accent2" accent3="accent3" accent4="accent4" accent5="accent5" accent6="accent6" hlink="hlink" folHlink="folHlink"/>
  <p:sldLayoutIdLst>
    <p:sldLayoutId id="2147483703" r:id="rId1"/>
    <p:sldLayoutId id="2147483702" r:id="rId2"/>
    <p:sldLayoutId id="214748370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111.jpg"/></Relationships>
</file>

<file path=ppt/slides/_rels/slide108.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109.xml"/><Relationship Id="rId1" Type="http://schemas.openxmlformats.org/officeDocument/2006/relationships/slideLayout" Target="../slideLayouts/slideLayout2.xml"/><Relationship Id="rId4" Type="http://schemas.openxmlformats.org/officeDocument/2006/relationships/image" Target="../media/image114.jp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0.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118.jpg"/></Relationships>
</file>

<file path=ppt/slides/_rels/slide113.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31.jpg"/><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41.jpg"/><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44.jpg"/><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45.jpg"/><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46.jpg"/><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47.jpg"/><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49.jpg"/><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50.jpg"/><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50.jpg"/><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54.jpg"/><Relationship Id="rId7" Type="http://schemas.openxmlformats.org/officeDocument/2006/relationships/image" Target="../media/image158.jpeg"/><Relationship Id="rId2" Type="http://schemas.openxmlformats.org/officeDocument/2006/relationships/notesSlide" Target="../notesSlides/notesSlide149.xml"/><Relationship Id="rId1" Type="http://schemas.openxmlformats.org/officeDocument/2006/relationships/slideLayout" Target="../slideLayouts/slideLayout2.xml"/><Relationship Id="rId6" Type="http://schemas.openxmlformats.org/officeDocument/2006/relationships/image" Target="../media/image157.jpeg"/><Relationship Id="rId5" Type="http://schemas.openxmlformats.org/officeDocument/2006/relationships/image" Target="../media/image156.jpg"/><Relationship Id="rId4" Type="http://schemas.openxmlformats.org/officeDocument/2006/relationships/image" Target="../media/image155.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152.xml"/><Relationship Id="rId1" Type="http://schemas.openxmlformats.org/officeDocument/2006/relationships/slideLayout" Target="../slideLayouts/slideLayout2.xml"/><Relationship Id="rId4" Type="http://schemas.openxmlformats.org/officeDocument/2006/relationships/image" Target="../media/image161.jpeg"/></Relationships>
</file>

<file path=ppt/slides/_rels/slide153.xml.rels><?xml version="1.0" encoding="UTF-8" standalone="yes"?>
<Relationships xmlns="http://schemas.openxmlformats.org/package/2006/relationships"><Relationship Id="rId3" Type="http://schemas.openxmlformats.org/officeDocument/2006/relationships/image" Target="../media/image162.jpg"/><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155.xml"/><Relationship Id="rId1" Type="http://schemas.openxmlformats.org/officeDocument/2006/relationships/slideLayout" Target="../slideLayouts/slideLayout2.xml"/><Relationship Id="rId4" Type="http://schemas.openxmlformats.org/officeDocument/2006/relationships/image" Target="../media/image164.jpeg"/></Relationships>
</file>

<file path=ppt/slides/_rels/slide156.xml.rels><?xml version="1.0" encoding="UTF-8" standalone="yes"?>
<Relationships xmlns="http://schemas.openxmlformats.org/package/2006/relationships"><Relationship Id="rId3" Type="http://schemas.openxmlformats.org/officeDocument/2006/relationships/image" Target="../media/image165.jpg"/><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67.jpg"/><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67.jpg"/><Relationship Id="rId2" Type="http://schemas.openxmlformats.org/officeDocument/2006/relationships/notesSlide" Target="../notesSlides/notesSlide159.xml"/><Relationship Id="rId1" Type="http://schemas.openxmlformats.org/officeDocument/2006/relationships/slideLayout" Target="../slideLayouts/slideLayout2.xml"/><Relationship Id="rId4" Type="http://schemas.openxmlformats.org/officeDocument/2006/relationships/image" Target="../media/image168.jpg"/></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69.jpeg"/></Relationships>
</file>

<file path=ppt/slides/_rels/slide161.xml.rels><?xml version="1.0" encoding="UTF-8" standalone="yes"?>
<Relationships xmlns="http://schemas.openxmlformats.org/package/2006/relationships"><Relationship Id="rId3" Type="http://schemas.openxmlformats.org/officeDocument/2006/relationships/image" Target="../media/image170.jpg"/><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171.jpg"/><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173.jpg"/><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175.jpg"/><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176.jpg"/><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177.jpg"/><Relationship Id="rId2" Type="http://schemas.openxmlformats.org/officeDocument/2006/relationships/notesSlide" Target="../notesSlides/notesSlide168.xml"/><Relationship Id="rId1" Type="http://schemas.openxmlformats.org/officeDocument/2006/relationships/slideLayout" Target="../slideLayouts/slideLayout2.xml"/><Relationship Id="rId4" Type="http://schemas.openxmlformats.org/officeDocument/2006/relationships/image" Target="../media/image178.jpg"/></Relationships>
</file>

<file path=ppt/slides/_rels/slide169.xml.rels><?xml version="1.0" encoding="UTF-8" standalone="yes"?>
<Relationships xmlns="http://schemas.openxmlformats.org/package/2006/relationships"><Relationship Id="rId3" Type="http://schemas.openxmlformats.org/officeDocument/2006/relationships/image" Target="../media/image179.jpg"/><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80.jpg"/><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181.jpg"/><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182.jpg"/><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183.jpg"/><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84.jpg"/><Relationship Id="rId2" Type="http://schemas.openxmlformats.org/officeDocument/2006/relationships/notesSlide" Target="../notesSlides/notesSlide174.xml"/><Relationship Id="rId1" Type="http://schemas.openxmlformats.org/officeDocument/2006/relationships/slideLayout" Target="../slideLayouts/slideLayout2.xml"/><Relationship Id="rId4" Type="http://schemas.openxmlformats.org/officeDocument/2006/relationships/image" Target="../media/image185.jpg"/></Relationships>
</file>

<file path=ppt/slides/_rels/slide175.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187.jpg"/><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188.jpg"/><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189.jpg"/><Relationship Id="rId2" Type="http://schemas.openxmlformats.org/officeDocument/2006/relationships/notesSlide" Target="../notesSlides/notesSlide17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3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68.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3.jpg"/></Relationships>
</file>

<file path=ppt/slides/_rels/slide7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77.jpg"/></Relationships>
</file>

<file path=ppt/slides/_rels/slide75.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microsoft.com/office/2007/relationships/hdphoto" Target="../media/hdphoto1.wdp"/></Relationships>
</file>

<file path=ppt/slides/_rels/slide93.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98.jpg"/></Relationships>
</file>

<file path=ppt/slides/_rels/slide96.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D2F880-D9C3-E481-A6FE-E1EA85FBE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p:cNvSpPr>
            <a:spLocks noGrp="1"/>
          </p:cNvSpPr>
          <p:nvPr>
            <p:ph type="title"/>
          </p:nvPr>
        </p:nvSpPr>
        <p:spPr/>
        <p:txBody>
          <a:bodyPr/>
          <a:lstStyle/>
          <a:p>
            <a:r>
              <a:rPr lang="en-US"/>
              <a:t>Micah 6</a:t>
            </a:r>
            <a:endParaRPr lang="en-US" dirty="0"/>
          </a:p>
        </p:txBody>
      </p:sp>
      <p:pic>
        <p:nvPicPr>
          <p:cNvPr id="6" name="Picture 5">
            <a:extLst>
              <a:ext uri="{FF2B5EF4-FFF2-40B4-BE49-F238E27FC236}">
                <a16:creationId xmlns:a16="http://schemas.microsoft.com/office/drawing/2014/main" id="{E7F53516-7364-9E17-DEBB-531039DB6F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840" y="4022778"/>
            <a:ext cx="4846320" cy="272505"/>
          </a:xfrm>
          <a:prstGeom prst="rect">
            <a:avLst/>
          </a:prstGeom>
        </p:spPr>
      </p:pic>
    </p:spTree>
    <p:extLst>
      <p:ext uri="{BB962C8B-B14F-4D97-AF65-F5344CB8AC3E}">
        <p14:creationId xmlns:p14="http://schemas.microsoft.com/office/powerpoint/2010/main" val="134085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uilding in a snowy landscape&#10;&#10;Description automatically generated">
            <a:extLst>
              <a:ext uri="{FF2B5EF4-FFF2-40B4-BE49-F238E27FC236}">
                <a16:creationId xmlns:a16="http://schemas.microsoft.com/office/drawing/2014/main" id="{FE28EDB5-E800-DE32-9215-5338B72D2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Mount of Olives with winter snow</a:t>
            </a:r>
          </a:p>
        </p:txBody>
      </p:sp>
      <p:sp>
        <p:nvSpPr>
          <p:cNvPr id="3" name="Text Placeholder 2"/>
          <p:cNvSpPr>
            <a:spLocks noGrp="1"/>
          </p:cNvSpPr>
          <p:nvPr>
            <p:ph type="body" sz="quarter" idx="12"/>
          </p:nvPr>
        </p:nvSpPr>
        <p:spPr/>
        <p:txBody>
          <a:bodyPr/>
          <a:lstStyle/>
          <a:p>
            <a:r>
              <a:rPr lang="en-US" dirty="0"/>
              <a:t>6:2</a:t>
            </a:r>
          </a:p>
        </p:txBody>
      </p:sp>
      <p:sp>
        <p:nvSpPr>
          <p:cNvPr id="4" name="Title 3"/>
          <p:cNvSpPr>
            <a:spLocks noGrp="1"/>
          </p:cNvSpPr>
          <p:nvPr>
            <p:ph type="title"/>
          </p:nvPr>
        </p:nvSpPr>
        <p:spPr/>
        <p:txBody>
          <a:bodyPr/>
          <a:lstStyle/>
          <a:p>
            <a:r>
              <a:rPr lang="en-US" dirty="0"/>
              <a:t>Hear Yahweh’s indictment, you mountains, and you enduring foundations of the earth</a:t>
            </a:r>
          </a:p>
        </p:txBody>
      </p:sp>
    </p:spTree>
    <p:extLst>
      <p:ext uri="{BB962C8B-B14F-4D97-AF65-F5344CB8AC3E}">
        <p14:creationId xmlns:p14="http://schemas.microsoft.com/office/powerpoint/2010/main" val="106808222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Kris\Downloads\0193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5874" y="369332"/>
            <a:ext cx="6181091" cy="6150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Assyrian soldiers attacking an enemy, from Nimrud, reign of Tiglath-pileser III, 8th century BC</a:t>
            </a:r>
          </a:p>
        </p:txBody>
      </p:sp>
      <p:sp>
        <p:nvSpPr>
          <p:cNvPr id="3" name="Text Placeholder 2"/>
          <p:cNvSpPr>
            <a:spLocks noGrp="1"/>
          </p:cNvSpPr>
          <p:nvPr>
            <p:ph type="body" sz="quarter" idx="12"/>
          </p:nvPr>
        </p:nvSpPr>
        <p:spPr/>
        <p:txBody>
          <a:bodyPr/>
          <a:lstStyle/>
          <a:p>
            <a:r>
              <a:rPr lang="en-US" dirty="0"/>
              <a:t>6:13</a:t>
            </a:r>
          </a:p>
        </p:txBody>
      </p:sp>
      <p:sp>
        <p:nvSpPr>
          <p:cNvPr id="4" name="Title 3"/>
          <p:cNvSpPr>
            <a:spLocks noGrp="1"/>
          </p:cNvSpPr>
          <p:nvPr>
            <p:ph type="title"/>
          </p:nvPr>
        </p:nvSpPr>
        <p:spPr/>
        <p:txBody>
          <a:bodyPr/>
          <a:lstStyle/>
          <a:p>
            <a:r>
              <a:rPr lang="en-US" dirty="0"/>
              <a:t>Therefore I will make you sick, striking you down</a:t>
            </a:r>
          </a:p>
        </p:txBody>
      </p:sp>
    </p:spTree>
    <p:extLst>
      <p:ext uri="{BB962C8B-B14F-4D97-AF65-F5344CB8AC3E}">
        <p14:creationId xmlns:p14="http://schemas.microsoft.com/office/powerpoint/2010/main" val="8258745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cuments\Bolen\PCB size\British Museum-pcb\Assyria\Nimrud, enemy wearing turban pierced by arrow, reign of Ashurnasirpal II, adr18051945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800"/>
            <a:ext cx="9144000" cy="6500813"/>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Enemy pierced by arrows, from Nimrud, reign of Ashurnasirpal II, circa 860 BC</a:t>
            </a:r>
          </a:p>
        </p:txBody>
      </p:sp>
      <p:sp>
        <p:nvSpPr>
          <p:cNvPr id="3" name="Text Placeholder 2"/>
          <p:cNvSpPr>
            <a:spLocks noGrp="1"/>
          </p:cNvSpPr>
          <p:nvPr>
            <p:ph type="body" sz="quarter" idx="12"/>
          </p:nvPr>
        </p:nvSpPr>
        <p:spPr/>
        <p:txBody>
          <a:bodyPr/>
          <a:lstStyle/>
          <a:p>
            <a:r>
              <a:rPr lang="en-US" dirty="0"/>
              <a:t>6:13</a:t>
            </a:r>
          </a:p>
        </p:txBody>
      </p:sp>
      <p:sp>
        <p:nvSpPr>
          <p:cNvPr id="4" name="Title 3"/>
          <p:cNvSpPr>
            <a:spLocks noGrp="1"/>
          </p:cNvSpPr>
          <p:nvPr>
            <p:ph type="title"/>
          </p:nvPr>
        </p:nvSpPr>
        <p:spPr/>
        <p:txBody>
          <a:bodyPr/>
          <a:lstStyle/>
          <a:p>
            <a:r>
              <a:rPr lang="en-US" dirty="0"/>
              <a:t>Therefore I will make you sick, striking you down</a:t>
            </a:r>
          </a:p>
        </p:txBody>
      </p:sp>
    </p:spTree>
    <p:extLst>
      <p:ext uri="{BB962C8B-B14F-4D97-AF65-F5344CB8AC3E}">
        <p14:creationId xmlns:p14="http://schemas.microsoft.com/office/powerpoint/2010/main" val="317874916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A1EB0-9236-9403-9DA4-A2B93EA249D7}"/>
            </a:ext>
          </a:extLst>
        </p:cNvPr>
        <p:cNvGrpSpPr/>
        <p:nvPr/>
      </p:nvGrpSpPr>
      <p:grpSpPr>
        <a:xfrm>
          <a:off x="0" y="0"/>
          <a:ext cx="0" cy="0"/>
          <a:chOff x="0" y="0"/>
          <a:chExt cx="0" cy="0"/>
        </a:xfrm>
      </p:grpSpPr>
      <p:pic>
        <p:nvPicPr>
          <p:cNvPr id="4098" name="Picture 2" descr="C:\Users\Kris\Documents\Bolen\04 0Adds 2012\19 Museum\Rome Museums\Capitoline Museum\Palazzo Nuovo\Capitoline Galatian, known as Dying Gaul, 1st c BC copy of 230-220 BC monument statue erected by Attalus I, from Gardens of Sallust in Rome, tb0514179918.jpg">
            <a:extLst>
              <a:ext uri="{FF2B5EF4-FFF2-40B4-BE49-F238E27FC236}">
                <a16:creationId xmlns:a16="http://schemas.microsoft.com/office/drawing/2014/main" id="{1416AA66-59CF-9F5D-8BE0-58F8EFE787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939"/>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DC5BD536-6565-6901-223A-A97F368DD407}"/>
              </a:ext>
            </a:extLst>
          </p:cNvPr>
          <p:cNvSpPr>
            <a:spLocks noGrp="1"/>
          </p:cNvSpPr>
          <p:nvPr>
            <p:ph type="body" sz="quarter" idx="10"/>
          </p:nvPr>
        </p:nvSpPr>
        <p:spPr/>
        <p:txBody>
          <a:bodyPr/>
          <a:lstStyle/>
          <a:p>
            <a:r>
              <a:rPr lang="en-US" dirty="0"/>
              <a:t>Capitoline Galatian, known as the “Dying Gaul,” 1st century BC</a:t>
            </a:r>
          </a:p>
        </p:txBody>
      </p:sp>
      <p:sp>
        <p:nvSpPr>
          <p:cNvPr id="3" name="Text Placeholder 2">
            <a:extLst>
              <a:ext uri="{FF2B5EF4-FFF2-40B4-BE49-F238E27FC236}">
                <a16:creationId xmlns:a16="http://schemas.microsoft.com/office/drawing/2014/main" id="{6D3FE78E-E415-7E74-39B2-E2C9195676BF}"/>
              </a:ext>
            </a:extLst>
          </p:cNvPr>
          <p:cNvSpPr>
            <a:spLocks noGrp="1"/>
          </p:cNvSpPr>
          <p:nvPr>
            <p:ph type="body" sz="quarter" idx="12"/>
          </p:nvPr>
        </p:nvSpPr>
        <p:spPr/>
        <p:txBody>
          <a:bodyPr/>
          <a:lstStyle/>
          <a:p>
            <a:r>
              <a:rPr lang="en-US" dirty="0"/>
              <a:t>6:13</a:t>
            </a:r>
          </a:p>
        </p:txBody>
      </p:sp>
      <p:sp>
        <p:nvSpPr>
          <p:cNvPr id="4" name="Title 3">
            <a:extLst>
              <a:ext uri="{FF2B5EF4-FFF2-40B4-BE49-F238E27FC236}">
                <a16:creationId xmlns:a16="http://schemas.microsoft.com/office/drawing/2014/main" id="{1508E942-EF53-625C-7967-4A84E4A1BFAB}"/>
              </a:ext>
            </a:extLst>
          </p:cNvPr>
          <p:cNvSpPr>
            <a:spLocks noGrp="1"/>
          </p:cNvSpPr>
          <p:nvPr>
            <p:ph type="title"/>
          </p:nvPr>
        </p:nvSpPr>
        <p:spPr/>
        <p:txBody>
          <a:bodyPr/>
          <a:lstStyle/>
          <a:p>
            <a:r>
              <a:rPr lang="en-US" dirty="0"/>
              <a:t>Therefore I will make you sick, striking you down</a:t>
            </a:r>
          </a:p>
        </p:txBody>
      </p:sp>
    </p:spTree>
    <p:extLst>
      <p:ext uri="{BB962C8B-B14F-4D97-AF65-F5344CB8AC3E}">
        <p14:creationId xmlns:p14="http://schemas.microsoft.com/office/powerpoint/2010/main" val="331996063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293445-9ED9-BC6E-E1ED-A25F85235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9115"/>
            <a:ext cx="9144000" cy="6210300"/>
          </a:xfrm>
          <a:prstGeom prst="rect">
            <a:avLst/>
          </a:prstGeom>
        </p:spPr>
      </p:pic>
      <p:sp>
        <p:nvSpPr>
          <p:cNvPr id="2" name="Text Placeholder 1"/>
          <p:cNvSpPr>
            <a:spLocks noGrp="1"/>
          </p:cNvSpPr>
          <p:nvPr>
            <p:ph type="body" sz="quarter" idx="10"/>
          </p:nvPr>
        </p:nvSpPr>
        <p:spPr/>
        <p:txBody>
          <a:bodyPr/>
          <a:lstStyle/>
          <a:p>
            <a:r>
              <a:rPr lang="en-US" dirty="0"/>
              <a:t>Nubian prisoners of war being deported to Assyria, from Nineveh, 7th century BC</a:t>
            </a:r>
          </a:p>
        </p:txBody>
      </p:sp>
      <p:sp>
        <p:nvSpPr>
          <p:cNvPr id="3" name="Text Placeholder 2"/>
          <p:cNvSpPr>
            <a:spLocks noGrp="1"/>
          </p:cNvSpPr>
          <p:nvPr>
            <p:ph type="body" sz="quarter" idx="12"/>
          </p:nvPr>
        </p:nvSpPr>
        <p:spPr/>
        <p:txBody>
          <a:bodyPr/>
          <a:lstStyle/>
          <a:p>
            <a:r>
              <a:rPr lang="en-US" dirty="0"/>
              <a:t>6:13</a:t>
            </a:r>
          </a:p>
        </p:txBody>
      </p:sp>
      <p:sp>
        <p:nvSpPr>
          <p:cNvPr id="4" name="Title 3"/>
          <p:cNvSpPr>
            <a:spLocks noGrp="1"/>
          </p:cNvSpPr>
          <p:nvPr>
            <p:ph type="title"/>
          </p:nvPr>
        </p:nvSpPr>
        <p:spPr/>
        <p:txBody>
          <a:bodyPr/>
          <a:lstStyle/>
          <a:p>
            <a:r>
              <a:rPr lang="en-US" dirty="0"/>
              <a:t>I will make you desolate because of your sins</a:t>
            </a:r>
          </a:p>
        </p:txBody>
      </p:sp>
    </p:spTree>
    <p:extLst>
      <p:ext uri="{BB962C8B-B14F-4D97-AF65-F5344CB8AC3E}">
        <p14:creationId xmlns:p14="http://schemas.microsoft.com/office/powerpoint/2010/main" val="265355645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F017B1C-B6A0-5D3E-973F-FDFD195C67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Egyptian women in various mourning poses, tomb of </a:t>
            </a:r>
            <a:r>
              <a:rPr lang="en-US" dirty="0" err="1"/>
              <a:t>Merymery</a:t>
            </a:r>
            <a:r>
              <a:rPr lang="en-US" dirty="0"/>
              <a:t>, 14th century BC</a:t>
            </a:r>
          </a:p>
        </p:txBody>
      </p:sp>
      <p:sp>
        <p:nvSpPr>
          <p:cNvPr id="3" name="Text Placeholder 2"/>
          <p:cNvSpPr>
            <a:spLocks noGrp="1"/>
          </p:cNvSpPr>
          <p:nvPr>
            <p:ph type="body" sz="quarter" idx="12"/>
          </p:nvPr>
        </p:nvSpPr>
        <p:spPr/>
        <p:txBody>
          <a:bodyPr/>
          <a:lstStyle/>
          <a:p>
            <a:r>
              <a:rPr lang="en-US" dirty="0"/>
              <a:t>6:13</a:t>
            </a:r>
          </a:p>
        </p:txBody>
      </p:sp>
      <p:sp>
        <p:nvSpPr>
          <p:cNvPr id="4" name="Title 3"/>
          <p:cNvSpPr>
            <a:spLocks noGrp="1"/>
          </p:cNvSpPr>
          <p:nvPr>
            <p:ph type="title"/>
          </p:nvPr>
        </p:nvSpPr>
        <p:spPr/>
        <p:txBody>
          <a:bodyPr/>
          <a:lstStyle/>
          <a:p>
            <a:r>
              <a:rPr lang="en-US" dirty="0"/>
              <a:t>I will make you desolate because of your sins</a:t>
            </a:r>
          </a:p>
        </p:txBody>
      </p:sp>
    </p:spTree>
    <p:extLst>
      <p:ext uri="{BB962C8B-B14F-4D97-AF65-F5344CB8AC3E}">
        <p14:creationId xmlns:p14="http://schemas.microsoft.com/office/powerpoint/2010/main" val="32954708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2961E39-55F0-D307-5165-3EA07A3DE4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Bronze statuettes of two bound slaves, </a:t>
            </a:r>
            <a:r>
              <a:rPr lang="en-US"/>
              <a:t>3rd–1st centuries BC</a:t>
            </a:r>
            <a:endParaRPr lang="en-US" dirty="0"/>
          </a:p>
        </p:txBody>
      </p:sp>
      <p:sp>
        <p:nvSpPr>
          <p:cNvPr id="3" name="Text Placeholder 2"/>
          <p:cNvSpPr>
            <a:spLocks noGrp="1"/>
          </p:cNvSpPr>
          <p:nvPr>
            <p:ph type="body" sz="quarter" idx="12"/>
          </p:nvPr>
        </p:nvSpPr>
        <p:spPr/>
        <p:txBody>
          <a:bodyPr/>
          <a:lstStyle/>
          <a:p>
            <a:r>
              <a:rPr lang="en-US" dirty="0"/>
              <a:t>6:13</a:t>
            </a:r>
          </a:p>
        </p:txBody>
      </p:sp>
      <p:sp>
        <p:nvSpPr>
          <p:cNvPr id="4" name="Title 3"/>
          <p:cNvSpPr>
            <a:spLocks noGrp="1"/>
          </p:cNvSpPr>
          <p:nvPr>
            <p:ph type="title"/>
          </p:nvPr>
        </p:nvSpPr>
        <p:spPr/>
        <p:txBody>
          <a:bodyPr/>
          <a:lstStyle/>
          <a:p>
            <a:r>
              <a:rPr lang="en-US" dirty="0"/>
              <a:t>I will make you desolate because of your sins</a:t>
            </a:r>
          </a:p>
        </p:txBody>
      </p:sp>
    </p:spTree>
    <p:extLst>
      <p:ext uri="{BB962C8B-B14F-4D97-AF65-F5344CB8AC3E}">
        <p14:creationId xmlns:p14="http://schemas.microsoft.com/office/powerpoint/2010/main" val="14340283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62C47-2F88-77AD-860A-226755AB127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4C68ED2-4950-F02D-C616-C3D958C005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6499ED98-3C47-7188-CF29-EBF7EABB4FFC}"/>
              </a:ext>
            </a:extLst>
          </p:cNvPr>
          <p:cNvSpPr>
            <a:spLocks noGrp="1"/>
          </p:cNvSpPr>
          <p:nvPr>
            <p:ph type="body" sz="quarter" idx="10"/>
          </p:nvPr>
        </p:nvSpPr>
        <p:spPr/>
        <p:txBody>
          <a:bodyPr/>
          <a:lstStyle/>
          <a:p>
            <a:r>
              <a:rPr lang="en-US" dirty="0"/>
              <a:t>Terracotta statue of a beggar boy, Hellenistic period, circa 100 BC</a:t>
            </a:r>
          </a:p>
        </p:txBody>
      </p:sp>
      <p:sp>
        <p:nvSpPr>
          <p:cNvPr id="3" name="Text Placeholder 2">
            <a:extLst>
              <a:ext uri="{FF2B5EF4-FFF2-40B4-BE49-F238E27FC236}">
                <a16:creationId xmlns:a16="http://schemas.microsoft.com/office/drawing/2014/main" id="{E2C5D3B3-BD8C-64E1-C65E-3AC60156E8B8}"/>
              </a:ext>
            </a:extLst>
          </p:cNvPr>
          <p:cNvSpPr>
            <a:spLocks noGrp="1"/>
          </p:cNvSpPr>
          <p:nvPr>
            <p:ph type="body" sz="quarter" idx="12"/>
          </p:nvPr>
        </p:nvSpPr>
        <p:spPr/>
        <p:txBody>
          <a:bodyPr/>
          <a:lstStyle/>
          <a:p>
            <a:r>
              <a:rPr lang="en-US" dirty="0"/>
              <a:t>6:13</a:t>
            </a:r>
          </a:p>
        </p:txBody>
      </p:sp>
      <p:sp>
        <p:nvSpPr>
          <p:cNvPr id="4" name="Title 3">
            <a:extLst>
              <a:ext uri="{FF2B5EF4-FFF2-40B4-BE49-F238E27FC236}">
                <a16:creationId xmlns:a16="http://schemas.microsoft.com/office/drawing/2014/main" id="{081B4524-ECFF-3E23-CBE8-CD22A0B65E82}"/>
              </a:ext>
            </a:extLst>
          </p:cNvPr>
          <p:cNvSpPr>
            <a:spLocks noGrp="1"/>
          </p:cNvSpPr>
          <p:nvPr>
            <p:ph type="title"/>
          </p:nvPr>
        </p:nvSpPr>
        <p:spPr/>
        <p:txBody>
          <a:bodyPr/>
          <a:lstStyle/>
          <a:p>
            <a:r>
              <a:rPr lang="en-US" dirty="0"/>
              <a:t>I will make you desolate because of your sins</a:t>
            </a:r>
          </a:p>
        </p:txBody>
      </p:sp>
    </p:spTree>
    <p:extLst>
      <p:ext uri="{BB962C8B-B14F-4D97-AF65-F5344CB8AC3E}">
        <p14:creationId xmlns:p14="http://schemas.microsoft.com/office/powerpoint/2010/main" val="24256085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8B79121-D3A9-67E3-79FA-E5B55E4557CF}"/>
              </a:ext>
            </a:extLst>
          </p:cNvPr>
          <p:cNvGrpSpPr/>
          <p:nvPr/>
        </p:nvGrpSpPr>
        <p:grpSpPr>
          <a:xfrm>
            <a:off x="0" y="304800"/>
            <a:ext cx="9144000" cy="6248400"/>
            <a:chOff x="0" y="304800"/>
            <a:chExt cx="9144000" cy="6248400"/>
          </a:xfrm>
        </p:grpSpPr>
        <p:pic>
          <p:nvPicPr>
            <p:cNvPr id="9" name="Picture 8">
              <a:extLst>
                <a:ext uri="{FF2B5EF4-FFF2-40B4-BE49-F238E27FC236}">
                  <a16:creationId xmlns:a16="http://schemas.microsoft.com/office/drawing/2014/main" id="{185CAF11-23CB-0C03-ABC2-9B7EE76940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pic>
          <p:nvPicPr>
            <p:cNvPr id="7" name="Picture 6">
              <a:extLst>
                <a:ext uri="{FF2B5EF4-FFF2-40B4-BE49-F238E27FC236}">
                  <a16:creationId xmlns:a16="http://schemas.microsoft.com/office/drawing/2014/main" id="{E05D9A8A-16C5-7D88-ED1D-89E212433B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45130"/>
              <a:ext cx="9144000" cy="1234440"/>
            </a:xfrm>
            <a:prstGeom prst="rect">
              <a:avLst/>
            </a:prstGeom>
          </p:spPr>
        </p:pic>
      </p:grpSp>
      <p:sp>
        <p:nvSpPr>
          <p:cNvPr id="2" name="Text Placeholder 1"/>
          <p:cNvSpPr>
            <a:spLocks noGrp="1"/>
          </p:cNvSpPr>
          <p:nvPr>
            <p:ph type="body" sz="quarter" idx="10"/>
          </p:nvPr>
        </p:nvSpPr>
        <p:spPr/>
        <p:txBody>
          <a:bodyPr/>
          <a:lstStyle/>
          <a:p>
            <a:r>
              <a:rPr lang="en-US" dirty="0"/>
              <a:t>Workers harvesting and eating grain, from Saqqara, 5th dynasty, circa 2300 BC</a:t>
            </a:r>
          </a:p>
        </p:txBody>
      </p:sp>
      <p:sp>
        <p:nvSpPr>
          <p:cNvPr id="3" name="Text Placeholder 2"/>
          <p:cNvSpPr>
            <a:spLocks noGrp="1"/>
          </p:cNvSpPr>
          <p:nvPr>
            <p:ph type="body" sz="quarter" idx="12"/>
          </p:nvPr>
        </p:nvSpPr>
        <p:spPr/>
        <p:txBody>
          <a:bodyPr/>
          <a:lstStyle/>
          <a:p>
            <a:r>
              <a:rPr lang="en-US" dirty="0"/>
              <a:t>6:14</a:t>
            </a:r>
          </a:p>
        </p:txBody>
      </p:sp>
      <p:sp>
        <p:nvSpPr>
          <p:cNvPr id="4" name="Title 3"/>
          <p:cNvSpPr>
            <a:spLocks noGrp="1"/>
          </p:cNvSpPr>
          <p:nvPr>
            <p:ph type="title"/>
          </p:nvPr>
        </p:nvSpPr>
        <p:spPr/>
        <p:txBody>
          <a:bodyPr/>
          <a:lstStyle/>
          <a:p>
            <a:r>
              <a:rPr lang="en-US" dirty="0"/>
              <a:t>You will eat, but you will not be satisfied, for you will still be hungry </a:t>
            </a:r>
          </a:p>
        </p:txBody>
      </p:sp>
    </p:spTree>
    <p:extLst>
      <p:ext uri="{BB962C8B-B14F-4D97-AF65-F5344CB8AC3E}">
        <p14:creationId xmlns:p14="http://schemas.microsoft.com/office/powerpoint/2010/main" val="63060234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A83D4-68EA-62CF-6CA7-77BC2084725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4B4D048-6122-B7F6-D652-1942D326C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8600"/>
            <a:ext cx="9144000" cy="6400800"/>
          </a:xfrm>
          <a:prstGeom prst="rect">
            <a:avLst/>
          </a:prstGeom>
        </p:spPr>
      </p:pic>
      <p:sp>
        <p:nvSpPr>
          <p:cNvPr id="2" name="Text Placeholder 1">
            <a:extLst>
              <a:ext uri="{FF2B5EF4-FFF2-40B4-BE49-F238E27FC236}">
                <a16:creationId xmlns:a16="http://schemas.microsoft.com/office/drawing/2014/main" id="{2E5AE104-C30A-474B-7AE0-2B0305560B68}"/>
              </a:ext>
            </a:extLst>
          </p:cNvPr>
          <p:cNvSpPr>
            <a:spLocks noGrp="1"/>
          </p:cNvSpPr>
          <p:nvPr>
            <p:ph type="body" sz="quarter" idx="10"/>
          </p:nvPr>
        </p:nvSpPr>
        <p:spPr/>
        <p:txBody>
          <a:bodyPr/>
          <a:lstStyle/>
          <a:p>
            <a:r>
              <a:rPr lang="en-US" dirty="0"/>
              <a:t>Bronze statuette of a dwarf street hawker eating from his own tray of food, circa 1st century BC</a:t>
            </a:r>
          </a:p>
        </p:txBody>
      </p:sp>
      <p:sp>
        <p:nvSpPr>
          <p:cNvPr id="3" name="Text Placeholder 2">
            <a:extLst>
              <a:ext uri="{FF2B5EF4-FFF2-40B4-BE49-F238E27FC236}">
                <a16:creationId xmlns:a16="http://schemas.microsoft.com/office/drawing/2014/main" id="{39C13756-6160-9133-5E32-ECE9037BD0A7}"/>
              </a:ext>
            </a:extLst>
          </p:cNvPr>
          <p:cNvSpPr>
            <a:spLocks noGrp="1"/>
          </p:cNvSpPr>
          <p:nvPr>
            <p:ph type="body" sz="quarter" idx="12"/>
          </p:nvPr>
        </p:nvSpPr>
        <p:spPr/>
        <p:txBody>
          <a:bodyPr/>
          <a:lstStyle/>
          <a:p>
            <a:r>
              <a:rPr lang="en-US" dirty="0"/>
              <a:t>6:14</a:t>
            </a:r>
          </a:p>
        </p:txBody>
      </p:sp>
      <p:sp>
        <p:nvSpPr>
          <p:cNvPr id="4" name="Title 3">
            <a:extLst>
              <a:ext uri="{FF2B5EF4-FFF2-40B4-BE49-F238E27FC236}">
                <a16:creationId xmlns:a16="http://schemas.microsoft.com/office/drawing/2014/main" id="{A8982B4E-16C2-B3DF-D96C-451891802BF5}"/>
              </a:ext>
            </a:extLst>
          </p:cNvPr>
          <p:cNvSpPr>
            <a:spLocks noGrp="1"/>
          </p:cNvSpPr>
          <p:nvPr>
            <p:ph type="title"/>
          </p:nvPr>
        </p:nvSpPr>
        <p:spPr/>
        <p:txBody>
          <a:bodyPr/>
          <a:lstStyle/>
          <a:p>
            <a:r>
              <a:rPr lang="en-US" dirty="0"/>
              <a:t>You will eat, but you will not be satisfied, for you will still be hungry </a:t>
            </a:r>
          </a:p>
        </p:txBody>
      </p:sp>
    </p:spTree>
    <p:extLst>
      <p:ext uri="{BB962C8B-B14F-4D97-AF65-F5344CB8AC3E}">
        <p14:creationId xmlns:p14="http://schemas.microsoft.com/office/powerpoint/2010/main" val="359899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BC9DDC-7F27-03D8-95F0-B48BD515A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6020" y="353290"/>
            <a:ext cx="6767980" cy="6166382"/>
          </a:xfrm>
          <a:prstGeom prst="rect">
            <a:avLst/>
          </a:prstGeom>
        </p:spPr>
      </p:pic>
      <p:pic>
        <p:nvPicPr>
          <p:cNvPr id="7" name="Picture 6">
            <a:extLst>
              <a:ext uri="{FF2B5EF4-FFF2-40B4-BE49-F238E27FC236}">
                <a16:creationId xmlns:a16="http://schemas.microsoft.com/office/drawing/2014/main" id="{A0068BD7-B82B-5F16-2642-EFD5F270BA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3290"/>
            <a:ext cx="2213046" cy="6166382"/>
          </a:xfrm>
          <a:prstGeom prst="rect">
            <a:avLst/>
          </a:prstGeom>
        </p:spPr>
      </p:pic>
      <p:sp>
        <p:nvSpPr>
          <p:cNvPr id="2" name="Text Placeholder 1"/>
          <p:cNvSpPr>
            <a:spLocks noGrp="1"/>
          </p:cNvSpPr>
          <p:nvPr>
            <p:ph type="body" sz="quarter" idx="10"/>
          </p:nvPr>
        </p:nvSpPr>
        <p:spPr/>
        <p:txBody>
          <a:bodyPr/>
          <a:lstStyle/>
          <a:p>
            <a:r>
              <a:rPr lang="en-US" dirty="0"/>
              <a:t>Statuette of an emaciated woman, from Smyrna</a:t>
            </a:r>
            <a:r>
              <a:rPr lang="x-none" dirty="0"/>
              <a:t>, </a:t>
            </a:r>
            <a:r>
              <a:rPr lang="en-US" dirty="0"/>
              <a:t>1st</a:t>
            </a:r>
            <a:r>
              <a:rPr lang="x-none" dirty="0"/>
              <a:t> century BC</a:t>
            </a:r>
          </a:p>
        </p:txBody>
      </p:sp>
      <p:sp>
        <p:nvSpPr>
          <p:cNvPr id="8" name="Text Placeholder 2"/>
          <p:cNvSpPr>
            <a:spLocks noGrp="1"/>
          </p:cNvSpPr>
          <p:nvPr>
            <p:ph type="body" sz="quarter" idx="12"/>
          </p:nvPr>
        </p:nvSpPr>
        <p:spPr/>
        <p:txBody>
          <a:bodyPr/>
          <a:lstStyle/>
          <a:p>
            <a:r>
              <a:rPr lang="en-US" dirty="0"/>
              <a:t>6:14</a:t>
            </a:r>
          </a:p>
        </p:txBody>
      </p:sp>
      <p:sp>
        <p:nvSpPr>
          <p:cNvPr id="9" name="Title 3"/>
          <p:cNvSpPr>
            <a:spLocks noGrp="1"/>
          </p:cNvSpPr>
          <p:nvPr>
            <p:ph type="title"/>
          </p:nvPr>
        </p:nvSpPr>
        <p:spPr/>
        <p:txBody>
          <a:bodyPr/>
          <a:lstStyle/>
          <a:p>
            <a:r>
              <a:rPr lang="en-US" dirty="0"/>
              <a:t>You will eat, but you will not be satisfied, for you will still be hungry </a:t>
            </a:r>
          </a:p>
        </p:txBody>
      </p:sp>
    </p:spTree>
    <p:extLst>
      <p:ext uri="{BB962C8B-B14F-4D97-AF65-F5344CB8AC3E}">
        <p14:creationId xmlns:p14="http://schemas.microsoft.com/office/powerpoint/2010/main" val="4051404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2F57B-D430-978F-BE8D-A495CEEB56E9}"/>
              </a:ext>
            </a:extLst>
          </p:cNvPr>
          <p:cNvPicPr>
            <a:picLocks noChangeAspect="1"/>
          </p:cNvPicPr>
          <p:nvPr/>
        </p:nvPicPr>
        <p:blipFill rotWithShape="1">
          <a:blip r:embed="rId3">
            <a:extLst>
              <a:ext uri="{28A0092B-C50C-407E-A947-70E740481C1C}">
                <a14:useLocalDpi xmlns:a14="http://schemas.microsoft.com/office/drawing/2010/main" val="0"/>
              </a:ext>
            </a:extLst>
          </a:blip>
          <a:srcRect b="4413"/>
          <a:stretch/>
        </p:blipFill>
        <p:spPr>
          <a:xfrm>
            <a:off x="2667000" y="256046"/>
            <a:ext cx="6477000" cy="6601954"/>
          </a:xfrm>
          <a:prstGeom prst="rect">
            <a:avLst/>
          </a:prstGeom>
        </p:spPr>
      </p:pic>
      <p:sp>
        <p:nvSpPr>
          <p:cNvPr id="2" name="Text Placeholder 1"/>
          <p:cNvSpPr>
            <a:spLocks noGrp="1"/>
          </p:cNvSpPr>
          <p:nvPr>
            <p:ph type="body" sz="quarter" idx="10"/>
          </p:nvPr>
        </p:nvSpPr>
        <p:spPr/>
        <p:txBody>
          <a:bodyPr/>
          <a:lstStyle/>
          <a:p>
            <a:r>
              <a:rPr lang="en-US"/>
              <a:t>Cuneiform tablet with a record of a lawsuit, from </a:t>
            </a:r>
            <a:r>
              <a:rPr lang="en-US" err="1"/>
              <a:t>Kültepe</a:t>
            </a:r>
            <a:r>
              <a:rPr lang="en-US"/>
              <a:t>, circa 1900 BC</a:t>
            </a:r>
          </a:p>
        </p:txBody>
      </p:sp>
      <p:sp>
        <p:nvSpPr>
          <p:cNvPr id="3" name="Text Placeholder 2"/>
          <p:cNvSpPr>
            <a:spLocks noGrp="1"/>
          </p:cNvSpPr>
          <p:nvPr>
            <p:ph type="body" sz="quarter" idx="12"/>
          </p:nvPr>
        </p:nvSpPr>
        <p:spPr/>
        <p:txBody>
          <a:bodyPr/>
          <a:lstStyle/>
          <a:p>
            <a:r>
              <a:rPr lang="en-US" dirty="0"/>
              <a:t>6:2</a:t>
            </a:r>
          </a:p>
        </p:txBody>
      </p:sp>
      <p:sp>
        <p:nvSpPr>
          <p:cNvPr id="4" name="Title 3"/>
          <p:cNvSpPr>
            <a:spLocks noGrp="1"/>
          </p:cNvSpPr>
          <p:nvPr>
            <p:ph type="title"/>
          </p:nvPr>
        </p:nvSpPr>
        <p:spPr/>
        <p:txBody>
          <a:bodyPr/>
          <a:lstStyle/>
          <a:p>
            <a:r>
              <a:rPr lang="en-US" dirty="0"/>
              <a:t>Because Yahweh has an indictment against His people, and He will dispute with Israel</a:t>
            </a:r>
          </a:p>
        </p:txBody>
      </p:sp>
      <p:pic>
        <p:nvPicPr>
          <p:cNvPr id="6" name="Picture 5">
            <a:extLst>
              <a:ext uri="{FF2B5EF4-FFF2-40B4-BE49-F238E27FC236}">
                <a16:creationId xmlns:a16="http://schemas.microsoft.com/office/drawing/2014/main" id="{7BA4DFE8-F73F-FC3A-7719-F0D509703B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69332"/>
            <a:ext cx="2535307" cy="6150340"/>
          </a:xfrm>
          <a:prstGeom prst="rect">
            <a:avLst/>
          </a:prstGeom>
        </p:spPr>
      </p:pic>
    </p:spTree>
    <p:extLst>
      <p:ext uri="{BB962C8B-B14F-4D97-AF65-F5344CB8AC3E}">
        <p14:creationId xmlns:p14="http://schemas.microsoft.com/office/powerpoint/2010/main" val="42061745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5F62BC-D7FB-5A6A-3651-F929AF9C49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Egyptian workman carrying a sack of grain on his shoulder, from Egypt, circa 2000 BC</a:t>
            </a:r>
          </a:p>
        </p:txBody>
      </p:sp>
      <p:sp>
        <p:nvSpPr>
          <p:cNvPr id="3" name="Text Placeholder 2"/>
          <p:cNvSpPr>
            <a:spLocks noGrp="1"/>
          </p:cNvSpPr>
          <p:nvPr>
            <p:ph type="body" sz="quarter" idx="12"/>
          </p:nvPr>
        </p:nvSpPr>
        <p:spPr/>
        <p:txBody>
          <a:bodyPr/>
          <a:lstStyle/>
          <a:p>
            <a:r>
              <a:rPr lang="en-US" dirty="0"/>
              <a:t>6:14</a:t>
            </a:r>
          </a:p>
        </p:txBody>
      </p:sp>
      <p:sp>
        <p:nvSpPr>
          <p:cNvPr id="4" name="Title 3"/>
          <p:cNvSpPr>
            <a:spLocks noGrp="1"/>
          </p:cNvSpPr>
          <p:nvPr>
            <p:ph type="title"/>
          </p:nvPr>
        </p:nvSpPr>
        <p:spPr/>
        <p:txBody>
          <a:bodyPr/>
          <a:lstStyle/>
          <a:p>
            <a:r>
              <a:rPr lang="en-US" dirty="0"/>
              <a:t>You will store things up, but you will not preserve anything</a:t>
            </a:r>
          </a:p>
        </p:txBody>
      </p:sp>
    </p:spTree>
    <p:extLst>
      <p:ext uri="{BB962C8B-B14F-4D97-AF65-F5344CB8AC3E}">
        <p14:creationId xmlns:p14="http://schemas.microsoft.com/office/powerpoint/2010/main" val="420487462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917618-3BDF-06E6-FEE7-06DB171742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6178"/>
            <a:ext cx="9144000" cy="6248400"/>
          </a:xfrm>
          <a:prstGeom prst="rect">
            <a:avLst/>
          </a:prstGeom>
        </p:spPr>
      </p:pic>
      <p:sp>
        <p:nvSpPr>
          <p:cNvPr id="2" name="Text Placeholder 1"/>
          <p:cNvSpPr>
            <a:spLocks noGrp="1"/>
          </p:cNvSpPr>
          <p:nvPr>
            <p:ph type="body" sz="quarter" idx="10"/>
          </p:nvPr>
        </p:nvSpPr>
        <p:spPr/>
        <p:txBody>
          <a:bodyPr/>
          <a:lstStyle/>
          <a:p>
            <a:r>
              <a:rPr lang="en-US" dirty="0"/>
              <a:t>Model of men at a granary with sacks of grain, from Thebes, circa 1975 BC</a:t>
            </a:r>
          </a:p>
        </p:txBody>
      </p:sp>
      <p:sp>
        <p:nvSpPr>
          <p:cNvPr id="3" name="Text Placeholder 2"/>
          <p:cNvSpPr>
            <a:spLocks noGrp="1"/>
          </p:cNvSpPr>
          <p:nvPr>
            <p:ph type="body" sz="quarter" idx="12"/>
          </p:nvPr>
        </p:nvSpPr>
        <p:spPr/>
        <p:txBody>
          <a:bodyPr/>
          <a:lstStyle/>
          <a:p>
            <a:r>
              <a:rPr lang="en-US" dirty="0"/>
              <a:t>6:14</a:t>
            </a:r>
          </a:p>
        </p:txBody>
      </p:sp>
      <p:sp>
        <p:nvSpPr>
          <p:cNvPr id="4" name="Title 3"/>
          <p:cNvSpPr>
            <a:spLocks noGrp="1"/>
          </p:cNvSpPr>
          <p:nvPr>
            <p:ph type="title"/>
          </p:nvPr>
        </p:nvSpPr>
        <p:spPr/>
        <p:txBody>
          <a:bodyPr/>
          <a:lstStyle/>
          <a:p>
            <a:r>
              <a:rPr lang="en-US" dirty="0"/>
              <a:t>You will store things up, but you will not preserve anything</a:t>
            </a:r>
          </a:p>
        </p:txBody>
      </p:sp>
    </p:spTree>
    <p:extLst>
      <p:ext uri="{BB962C8B-B14F-4D97-AF65-F5344CB8AC3E}">
        <p14:creationId xmlns:p14="http://schemas.microsoft.com/office/powerpoint/2010/main" val="18814175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0E7391B-51EA-0F89-8534-721CC85D38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3830"/>
            <a:ext cx="9144000" cy="6530340"/>
          </a:xfrm>
          <a:prstGeom prst="rect">
            <a:avLst/>
          </a:prstGeom>
        </p:spPr>
      </p:pic>
      <p:pic>
        <p:nvPicPr>
          <p:cNvPr id="7" name="Picture 6">
            <a:extLst>
              <a:ext uri="{FF2B5EF4-FFF2-40B4-BE49-F238E27FC236}">
                <a16:creationId xmlns:a16="http://schemas.microsoft.com/office/drawing/2014/main" id="{C77A8E85-A30D-4BAA-39A0-8B45709300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3830"/>
            <a:ext cx="9144000" cy="6530340"/>
          </a:xfrm>
          <a:prstGeom prst="rect">
            <a:avLst/>
          </a:prstGeom>
        </p:spPr>
      </p:pic>
      <p:sp>
        <p:nvSpPr>
          <p:cNvPr id="3" name="Text Placeholder 2"/>
          <p:cNvSpPr>
            <a:spLocks noGrp="1"/>
          </p:cNvSpPr>
          <p:nvPr>
            <p:ph type="body" sz="quarter" idx="10"/>
          </p:nvPr>
        </p:nvSpPr>
        <p:spPr/>
        <p:txBody>
          <a:bodyPr/>
          <a:lstStyle/>
          <a:p>
            <a:r>
              <a:rPr lang="en-US" dirty="0"/>
              <a:t>Relief with storerooms and a bedroom, from Tell Amarna, circa 1345 BC</a:t>
            </a:r>
          </a:p>
        </p:txBody>
      </p:sp>
      <p:sp>
        <p:nvSpPr>
          <p:cNvPr id="4" name="Text Placeholder 3"/>
          <p:cNvSpPr>
            <a:spLocks noGrp="1"/>
          </p:cNvSpPr>
          <p:nvPr>
            <p:ph type="body" sz="quarter" idx="12"/>
          </p:nvPr>
        </p:nvSpPr>
        <p:spPr/>
        <p:txBody>
          <a:bodyPr/>
          <a:lstStyle/>
          <a:p>
            <a:r>
              <a:rPr lang="en-US" dirty="0"/>
              <a:t>6:14</a:t>
            </a:r>
          </a:p>
        </p:txBody>
      </p:sp>
      <p:sp>
        <p:nvSpPr>
          <p:cNvPr id="2" name="Title 1"/>
          <p:cNvSpPr>
            <a:spLocks noGrp="1"/>
          </p:cNvSpPr>
          <p:nvPr>
            <p:ph type="title"/>
          </p:nvPr>
        </p:nvSpPr>
        <p:spPr/>
        <p:txBody>
          <a:bodyPr/>
          <a:lstStyle/>
          <a:p>
            <a:r>
              <a:rPr lang="en-US" dirty="0"/>
              <a:t>You will store things up, but you will not preserve anything</a:t>
            </a:r>
          </a:p>
        </p:txBody>
      </p:sp>
    </p:spTree>
    <p:extLst>
      <p:ext uri="{BB962C8B-B14F-4D97-AF65-F5344CB8AC3E}">
        <p14:creationId xmlns:p14="http://schemas.microsoft.com/office/powerpoint/2010/main" val="79680794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tone carving of people and trees&#10;&#10;AI-generated content may be incorrect.">
            <a:extLst>
              <a:ext uri="{FF2B5EF4-FFF2-40B4-BE49-F238E27FC236}">
                <a16:creationId xmlns:a16="http://schemas.microsoft.com/office/drawing/2014/main" id="{8AD149F4-3367-0A08-4632-4606E5F9D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Relief depicting prisoners and loot from the Elamite city of </a:t>
            </a:r>
            <a:r>
              <a:rPr lang="en-US" dirty="0" err="1"/>
              <a:t>Hamanu</a:t>
            </a:r>
            <a:r>
              <a:rPr lang="en-US" dirty="0"/>
              <a:t>, 645–640 BC</a:t>
            </a:r>
          </a:p>
        </p:txBody>
      </p:sp>
      <p:sp>
        <p:nvSpPr>
          <p:cNvPr id="3" name="Text Placeholder 2"/>
          <p:cNvSpPr>
            <a:spLocks noGrp="1"/>
          </p:cNvSpPr>
          <p:nvPr>
            <p:ph type="body" sz="quarter" idx="12"/>
          </p:nvPr>
        </p:nvSpPr>
        <p:spPr/>
        <p:txBody>
          <a:bodyPr/>
          <a:lstStyle/>
          <a:p>
            <a:r>
              <a:rPr lang="en-US" dirty="0"/>
              <a:t>6:14</a:t>
            </a:r>
          </a:p>
        </p:txBody>
      </p:sp>
      <p:sp>
        <p:nvSpPr>
          <p:cNvPr id="4" name="Title 3"/>
          <p:cNvSpPr>
            <a:spLocks noGrp="1"/>
          </p:cNvSpPr>
          <p:nvPr>
            <p:ph type="title"/>
          </p:nvPr>
        </p:nvSpPr>
        <p:spPr/>
        <p:txBody>
          <a:bodyPr/>
          <a:lstStyle/>
          <a:p>
            <a:r>
              <a:rPr lang="en-US" dirty="0"/>
              <a:t>Because what you do save, I will give to the sword</a:t>
            </a:r>
          </a:p>
        </p:txBody>
      </p:sp>
    </p:spTree>
    <p:extLst>
      <p:ext uri="{BB962C8B-B14F-4D97-AF65-F5344CB8AC3E}">
        <p14:creationId xmlns:p14="http://schemas.microsoft.com/office/powerpoint/2010/main" val="168664968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tone building&#10;&#10;Description automatically generated">
            <a:extLst>
              <a:ext uri="{FF2B5EF4-FFF2-40B4-BE49-F238E27FC236}">
                <a16:creationId xmlns:a16="http://schemas.microsoft.com/office/drawing/2014/main" id="{D03DA853-E8FC-44B1-BADD-80123B9E456C}"/>
              </a:ext>
            </a:extLst>
          </p:cNvPr>
          <p:cNvPicPr>
            <a:picLocks noChangeAspect="1"/>
          </p:cNvPicPr>
          <p:nvPr/>
        </p:nvPicPr>
        <p:blipFill>
          <a:blip r:embed="rId3">
            <a:extLst>
              <a:ext uri="{28A0092B-C50C-407E-A947-70E740481C1C}">
                <a14:useLocalDpi xmlns:a14="http://schemas.microsoft.com/office/drawing/2010/main" val="0"/>
              </a:ext>
            </a:extLst>
          </a:blip>
          <a:srcRect l="6038"/>
          <a:stretch/>
        </p:blipFill>
        <p:spPr>
          <a:xfrm>
            <a:off x="0" y="369332"/>
            <a:ext cx="9144000" cy="6150340"/>
          </a:xfrm>
          <a:prstGeom prst="rect">
            <a:avLst/>
          </a:prstGeom>
        </p:spPr>
      </p:pic>
      <p:sp>
        <p:nvSpPr>
          <p:cNvPr id="2" name="Text Placeholder 1"/>
          <p:cNvSpPr>
            <a:spLocks noGrp="1"/>
          </p:cNvSpPr>
          <p:nvPr>
            <p:ph type="body" sz="quarter" idx="10"/>
          </p:nvPr>
        </p:nvSpPr>
        <p:spPr/>
        <p:txBody>
          <a:bodyPr/>
          <a:lstStyle/>
          <a:p>
            <a:r>
              <a:rPr lang="en-US" dirty="0"/>
              <a:t>Assyrian scribes recording items taken in war, from Nineveh, 7th century BC</a:t>
            </a:r>
          </a:p>
        </p:txBody>
      </p:sp>
      <p:sp>
        <p:nvSpPr>
          <p:cNvPr id="3" name="Text Placeholder 2"/>
          <p:cNvSpPr>
            <a:spLocks noGrp="1"/>
          </p:cNvSpPr>
          <p:nvPr>
            <p:ph type="body" sz="quarter" idx="12"/>
          </p:nvPr>
        </p:nvSpPr>
        <p:spPr/>
        <p:txBody>
          <a:bodyPr/>
          <a:lstStyle/>
          <a:p>
            <a:r>
              <a:rPr lang="en-US" dirty="0"/>
              <a:t>6:14</a:t>
            </a:r>
          </a:p>
        </p:txBody>
      </p:sp>
      <p:sp>
        <p:nvSpPr>
          <p:cNvPr id="4" name="Title 3"/>
          <p:cNvSpPr>
            <a:spLocks noGrp="1"/>
          </p:cNvSpPr>
          <p:nvPr>
            <p:ph type="title"/>
          </p:nvPr>
        </p:nvSpPr>
        <p:spPr/>
        <p:txBody>
          <a:bodyPr/>
          <a:lstStyle/>
          <a:p>
            <a:r>
              <a:rPr lang="en-US" dirty="0"/>
              <a:t>Because what you do save, I will give to the sword</a:t>
            </a:r>
          </a:p>
        </p:txBody>
      </p:sp>
    </p:spTree>
    <p:extLst>
      <p:ext uri="{BB962C8B-B14F-4D97-AF65-F5344CB8AC3E}">
        <p14:creationId xmlns:p14="http://schemas.microsoft.com/office/powerpoint/2010/main" val="10146218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71891-8110-40AC-57A2-F31571698A1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A9342C6-B962-2409-4D13-521F360C94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A83DE522-5591-86DF-C3A3-E1C0DA407DF5}"/>
              </a:ext>
            </a:extLst>
          </p:cNvPr>
          <p:cNvSpPr>
            <a:spLocks noGrp="1"/>
          </p:cNvSpPr>
          <p:nvPr>
            <p:ph type="body" sz="quarter" idx="10"/>
          </p:nvPr>
        </p:nvSpPr>
        <p:spPr/>
        <p:txBody>
          <a:bodyPr/>
          <a:lstStyle/>
          <a:p>
            <a:r>
              <a:rPr lang="en-US" dirty="0">
                <a:ea typeface="Calibri"/>
              </a:rPr>
              <a:t>Men sowing seed, from Saqqara, circa 2400 BC</a:t>
            </a:r>
          </a:p>
        </p:txBody>
      </p:sp>
      <p:sp>
        <p:nvSpPr>
          <p:cNvPr id="3" name="Text Placeholder 2">
            <a:extLst>
              <a:ext uri="{FF2B5EF4-FFF2-40B4-BE49-F238E27FC236}">
                <a16:creationId xmlns:a16="http://schemas.microsoft.com/office/drawing/2014/main" id="{0921811A-DFF0-5F83-817C-51699DC86BB1}"/>
              </a:ext>
            </a:extLst>
          </p:cNvPr>
          <p:cNvSpPr>
            <a:spLocks noGrp="1"/>
          </p:cNvSpPr>
          <p:nvPr>
            <p:ph type="body" sz="quarter" idx="12"/>
          </p:nvPr>
        </p:nvSpPr>
        <p:spPr/>
        <p:txBody>
          <a:bodyPr/>
          <a:lstStyle/>
          <a:p>
            <a:r>
              <a:rPr lang="en-US" dirty="0"/>
              <a:t>6:15</a:t>
            </a:r>
          </a:p>
        </p:txBody>
      </p:sp>
      <p:sp>
        <p:nvSpPr>
          <p:cNvPr id="4" name="Title 3">
            <a:extLst>
              <a:ext uri="{FF2B5EF4-FFF2-40B4-BE49-F238E27FC236}">
                <a16:creationId xmlns:a16="http://schemas.microsoft.com/office/drawing/2014/main" id="{62A69F2C-0020-608F-292E-5CFC7226C35B}"/>
              </a:ext>
            </a:extLst>
          </p:cNvPr>
          <p:cNvSpPr>
            <a:spLocks noGrp="1"/>
          </p:cNvSpPr>
          <p:nvPr>
            <p:ph type="title"/>
          </p:nvPr>
        </p:nvSpPr>
        <p:spPr/>
        <p:txBody>
          <a:bodyPr/>
          <a:lstStyle/>
          <a:p>
            <a:r>
              <a:rPr lang="en-US" dirty="0"/>
              <a:t>You will sow, but you will not reap</a:t>
            </a:r>
            <a:endParaRPr lang="en-US" dirty="0">
              <a:ea typeface="Calibri"/>
            </a:endParaRPr>
          </a:p>
        </p:txBody>
      </p:sp>
    </p:spTree>
    <p:extLst>
      <p:ext uri="{BB962C8B-B14F-4D97-AF65-F5344CB8AC3E}">
        <p14:creationId xmlns:p14="http://schemas.microsoft.com/office/powerpoint/2010/main" val="42129775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Kris\Downloads\Saqqara, tilling with hoes and sowing seed from mastaba chapel of Hetepherakhty, 5th dynasty, adr18052061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5594"/>
            <a:ext cx="9144000" cy="6246813"/>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Men tilling and sowing, from a </a:t>
            </a:r>
            <a:r>
              <a:rPr lang="en-US" dirty="0" err="1"/>
              <a:t>mastaba</a:t>
            </a:r>
            <a:r>
              <a:rPr lang="en-US" dirty="0"/>
              <a:t> chapel at Saqqara, circa 2400 BC</a:t>
            </a:r>
          </a:p>
        </p:txBody>
      </p:sp>
      <p:sp>
        <p:nvSpPr>
          <p:cNvPr id="3" name="Text Placeholder 2"/>
          <p:cNvSpPr>
            <a:spLocks noGrp="1"/>
          </p:cNvSpPr>
          <p:nvPr>
            <p:ph type="body" sz="quarter" idx="12"/>
          </p:nvPr>
        </p:nvSpPr>
        <p:spPr/>
        <p:txBody>
          <a:bodyPr/>
          <a:lstStyle/>
          <a:p>
            <a:r>
              <a:rPr lang="en-US" dirty="0"/>
              <a:t>6:15</a:t>
            </a:r>
          </a:p>
        </p:txBody>
      </p:sp>
      <p:sp>
        <p:nvSpPr>
          <p:cNvPr id="4" name="Title 3"/>
          <p:cNvSpPr>
            <a:spLocks noGrp="1"/>
          </p:cNvSpPr>
          <p:nvPr>
            <p:ph type="title"/>
          </p:nvPr>
        </p:nvSpPr>
        <p:spPr/>
        <p:txBody>
          <a:bodyPr/>
          <a:lstStyle/>
          <a:p>
            <a:r>
              <a:rPr lang="en-US" dirty="0"/>
              <a:t>You will sow, but you will not reap</a:t>
            </a:r>
          </a:p>
        </p:txBody>
      </p:sp>
    </p:spTree>
    <p:extLst>
      <p:ext uri="{BB962C8B-B14F-4D97-AF65-F5344CB8AC3E}">
        <p14:creationId xmlns:p14="http://schemas.microsoft.com/office/powerpoint/2010/main" val="376890779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F5BAC7-B7EC-EF08-7F3C-106A6BCBB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8600"/>
            <a:ext cx="9144000" cy="6400800"/>
          </a:xfrm>
          <a:prstGeom prst="rect">
            <a:avLst/>
          </a:prstGeom>
        </p:spPr>
      </p:pic>
      <p:sp>
        <p:nvSpPr>
          <p:cNvPr id="2" name="Text Placeholder 1">
            <a:extLst>
              <a:ext uri="{FF2B5EF4-FFF2-40B4-BE49-F238E27FC236}">
                <a16:creationId xmlns:a16="http://schemas.microsoft.com/office/drawing/2014/main" id="{3C5DF9AE-9F9C-4ECB-94E4-79EA26ADD791}"/>
              </a:ext>
            </a:extLst>
          </p:cNvPr>
          <p:cNvSpPr>
            <a:spLocks noGrp="1"/>
          </p:cNvSpPr>
          <p:nvPr>
            <p:ph type="body" sz="quarter" idx="10"/>
          </p:nvPr>
        </p:nvSpPr>
        <p:spPr/>
        <p:txBody>
          <a:bodyPr/>
          <a:lstStyle/>
          <a:p>
            <a:r>
              <a:rPr lang="en-US" dirty="0"/>
              <a:t>Painting of men plowing and planting, from the tomb of </a:t>
            </a:r>
            <a:r>
              <a:rPr lang="en-US" dirty="0" err="1"/>
              <a:t>Ounsou</a:t>
            </a:r>
            <a:r>
              <a:rPr lang="en-US" dirty="0"/>
              <a:t>, circa 1450 BC</a:t>
            </a:r>
          </a:p>
        </p:txBody>
      </p:sp>
      <p:sp>
        <p:nvSpPr>
          <p:cNvPr id="3" name="Text Placeholder 2">
            <a:extLst>
              <a:ext uri="{FF2B5EF4-FFF2-40B4-BE49-F238E27FC236}">
                <a16:creationId xmlns:a16="http://schemas.microsoft.com/office/drawing/2014/main" id="{63388BFE-3000-4CBA-B8BC-64F033112DB0}"/>
              </a:ext>
            </a:extLst>
          </p:cNvPr>
          <p:cNvSpPr>
            <a:spLocks noGrp="1"/>
          </p:cNvSpPr>
          <p:nvPr>
            <p:ph type="body" sz="quarter" idx="12"/>
          </p:nvPr>
        </p:nvSpPr>
        <p:spPr/>
        <p:txBody>
          <a:bodyPr/>
          <a:lstStyle/>
          <a:p>
            <a:r>
              <a:rPr lang="en-US" dirty="0"/>
              <a:t>6:15</a:t>
            </a:r>
          </a:p>
        </p:txBody>
      </p:sp>
      <p:sp>
        <p:nvSpPr>
          <p:cNvPr id="4" name="Title 3">
            <a:extLst>
              <a:ext uri="{FF2B5EF4-FFF2-40B4-BE49-F238E27FC236}">
                <a16:creationId xmlns:a16="http://schemas.microsoft.com/office/drawing/2014/main" id="{A4A58A02-CCCF-458D-9A79-B0DFA2D5E890}"/>
              </a:ext>
            </a:extLst>
          </p:cNvPr>
          <p:cNvSpPr>
            <a:spLocks noGrp="1"/>
          </p:cNvSpPr>
          <p:nvPr>
            <p:ph type="title"/>
          </p:nvPr>
        </p:nvSpPr>
        <p:spPr/>
        <p:txBody>
          <a:bodyPr/>
          <a:lstStyle/>
          <a:p>
            <a:r>
              <a:rPr lang="en-US" dirty="0"/>
              <a:t>You will sow, but you will not reap</a:t>
            </a:r>
          </a:p>
        </p:txBody>
      </p:sp>
    </p:spTree>
    <p:extLst>
      <p:ext uri="{BB962C8B-B14F-4D97-AF65-F5344CB8AC3E}">
        <p14:creationId xmlns:p14="http://schemas.microsoft.com/office/powerpoint/2010/main" val="190655548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CCB2DC0-21E5-36F1-0B92-DCD60041D4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6210"/>
            <a:ext cx="9144000" cy="6545580"/>
          </a:xfrm>
          <a:prstGeom prst="rect">
            <a:avLst/>
          </a:prstGeom>
        </p:spPr>
      </p:pic>
      <p:sp>
        <p:nvSpPr>
          <p:cNvPr id="2" name="Text Placeholder 1"/>
          <p:cNvSpPr>
            <a:spLocks noGrp="1"/>
          </p:cNvSpPr>
          <p:nvPr>
            <p:ph type="body" sz="quarter" idx="10"/>
          </p:nvPr>
        </p:nvSpPr>
        <p:spPr/>
        <p:txBody>
          <a:bodyPr/>
          <a:lstStyle/>
          <a:p>
            <a:r>
              <a:rPr lang="en-US" dirty="0"/>
              <a:t>Arab peasant sowing grain, circa 1925</a:t>
            </a:r>
          </a:p>
        </p:txBody>
      </p:sp>
      <p:sp>
        <p:nvSpPr>
          <p:cNvPr id="3" name="Text Placeholder 2"/>
          <p:cNvSpPr>
            <a:spLocks noGrp="1"/>
          </p:cNvSpPr>
          <p:nvPr>
            <p:ph type="body" sz="quarter" idx="12"/>
          </p:nvPr>
        </p:nvSpPr>
        <p:spPr/>
        <p:txBody>
          <a:bodyPr/>
          <a:lstStyle/>
          <a:p>
            <a:r>
              <a:rPr lang="en-US" dirty="0"/>
              <a:t>6:15</a:t>
            </a:r>
          </a:p>
        </p:txBody>
      </p:sp>
      <p:sp>
        <p:nvSpPr>
          <p:cNvPr id="4" name="Title 3"/>
          <p:cNvSpPr>
            <a:spLocks noGrp="1"/>
          </p:cNvSpPr>
          <p:nvPr>
            <p:ph type="title"/>
          </p:nvPr>
        </p:nvSpPr>
        <p:spPr/>
        <p:txBody>
          <a:bodyPr/>
          <a:lstStyle/>
          <a:p>
            <a:r>
              <a:rPr lang="en-US" dirty="0"/>
              <a:t>You will sow, but you will not reap</a:t>
            </a:r>
          </a:p>
        </p:txBody>
      </p:sp>
    </p:spTree>
    <p:extLst>
      <p:ext uri="{BB962C8B-B14F-4D97-AF65-F5344CB8AC3E}">
        <p14:creationId xmlns:p14="http://schemas.microsoft.com/office/powerpoint/2010/main" val="3397785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8737B-3A8C-813C-F106-50093A1BBAE6}"/>
            </a:ext>
          </a:extLst>
        </p:cNvPr>
        <p:cNvGrpSpPr/>
        <p:nvPr/>
      </p:nvGrpSpPr>
      <p:grpSpPr>
        <a:xfrm>
          <a:off x="0" y="0"/>
          <a:ext cx="0" cy="0"/>
          <a:chOff x="0" y="0"/>
          <a:chExt cx="0" cy="0"/>
        </a:xfrm>
      </p:grpSpPr>
      <p:pic>
        <p:nvPicPr>
          <p:cNvPr id="5" name="Picture 4" descr="A person in a robe holding a bowl&#10;&#10;AI-generated content may be incorrect.">
            <a:extLst>
              <a:ext uri="{FF2B5EF4-FFF2-40B4-BE49-F238E27FC236}">
                <a16:creationId xmlns:a16="http://schemas.microsoft.com/office/drawing/2014/main" id="{7A777D4A-CCB1-320B-1870-8A1B98D50CB4}"/>
              </a:ext>
            </a:extLst>
          </p:cNvPr>
          <p:cNvPicPr>
            <a:picLocks noChangeAspect="1"/>
          </p:cNvPicPr>
          <p:nvPr/>
        </p:nvPicPr>
        <p:blipFill>
          <a:blip r:embed="rId3">
            <a:extLst>
              <a:ext uri="{28A0092B-C50C-407E-A947-70E740481C1C}">
                <a14:useLocalDpi xmlns:a14="http://schemas.microsoft.com/office/drawing/2010/main" val="0"/>
              </a:ext>
            </a:extLst>
          </a:blip>
          <a:srcRect b="2222"/>
          <a:stretch/>
        </p:blipFill>
        <p:spPr>
          <a:xfrm>
            <a:off x="0" y="152400"/>
            <a:ext cx="9144000" cy="6705600"/>
          </a:xfrm>
          <a:prstGeom prst="rect">
            <a:avLst/>
          </a:prstGeom>
        </p:spPr>
      </p:pic>
      <p:sp>
        <p:nvSpPr>
          <p:cNvPr id="2" name="Text Placeholder 1">
            <a:extLst>
              <a:ext uri="{FF2B5EF4-FFF2-40B4-BE49-F238E27FC236}">
                <a16:creationId xmlns:a16="http://schemas.microsoft.com/office/drawing/2014/main" id="{20815A83-F5F1-9C98-ADB7-9536C08B1E99}"/>
              </a:ext>
            </a:extLst>
          </p:cNvPr>
          <p:cNvSpPr>
            <a:spLocks noGrp="1"/>
          </p:cNvSpPr>
          <p:nvPr>
            <p:ph type="body" sz="quarter" idx="10"/>
          </p:nvPr>
        </p:nvSpPr>
        <p:spPr/>
        <p:txBody>
          <a:bodyPr/>
          <a:lstStyle/>
          <a:p>
            <a:r>
              <a:rPr lang="en-US" dirty="0"/>
              <a:t>Arab peasant sowing grain, circa 1925</a:t>
            </a:r>
          </a:p>
        </p:txBody>
      </p:sp>
      <p:sp>
        <p:nvSpPr>
          <p:cNvPr id="3" name="Text Placeholder 2">
            <a:extLst>
              <a:ext uri="{FF2B5EF4-FFF2-40B4-BE49-F238E27FC236}">
                <a16:creationId xmlns:a16="http://schemas.microsoft.com/office/drawing/2014/main" id="{F5E20BDE-D2BF-1EAC-D7CA-A1668C5A61A6}"/>
              </a:ext>
            </a:extLst>
          </p:cNvPr>
          <p:cNvSpPr>
            <a:spLocks noGrp="1"/>
          </p:cNvSpPr>
          <p:nvPr>
            <p:ph type="body" sz="quarter" idx="12"/>
          </p:nvPr>
        </p:nvSpPr>
        <p:spPr/>
        <p:txBody>
          <a:bodyPr/>
          <a:lstStyle/>
          <a:p>
            <a:r>
              <a:rPr lang="en-US" dirty="0"/>
              <a:t>6:15</a:t>
            </a:r>
          </a:p>
        </p:txBody>
      </p:sp>
      <p:sp>
        <p:nvSpPr>
          <p:cNvPr id="4" name="Title 3">
            <a:extLst>
              <a:ext uri="{FF2B5EF4-FFF2-40B4-BE49-F238E27FC236}">
                <a16:creationId xmlns:a16="http://schemas.microsoft.com/office/drawing/2014/main" id="{553F9EE9-9C5D-2098-C5BE-6013E544B9D6}"/>
              </a:ext>
            </a:extLst>
          </p:cNvPr>
          <p:cNvSpPr>
            <a:spLocks noGrp="1"/>
          </p:cNvSpPr>
          <p:nvPr>
            <p:ph type="title"/>
          </p:nvPr>
        </p:nvSpPr>
        <p:spPr/>
        <p:txBody>
          <a:bodyPr/>
          <a:lstStyle/>
          <a:p>
            <a:r>
              <a:rPr lang="en-US" dirty="0"/>
              <a:t>You will sow, but you will not reap</a:t>
            </a:r>
          </a:p>
        </p:txBody>
      </p:sp>
    </p:spTree>
    <p:extLst>
      <p:ext uri="{BB962C8B-B14F-4D97-AF65-F5344CB8AC3E}">
        <p14:creationId xmlns:p14="http://schemas.microsoft.com/office/powerpoint/2010/main" val="3128040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D54C686-1235-3727-67A5-907B44FDC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0490"/>
            <a:ext cx="9144000" cy="6637020"/>
          </a:xfrm>
          <a:prstGeom prst="rect">
            <a:avLst/>
          </a:prstGeom>
        </p:spPr>
      </p:pic>
      <p:sp>
        <p:nvSpPr>
          <p:cNvPr id="2" name="Text Placeholder 1"/>
          <p:cNvSpPr>
            <a:spLocks noGrp="1"/>
          </p:cNvSpPr>
          <p:nvPr>
            <p:ph type="body" sz="quarter" idx="10"/>
          </p:nvPr>
        </p:nvSpPr>
        <p:spPr/>
        <p:txBody>
          <a:bodyPr/>
          <a:lstStyle/>
          <a:p>
            <a:r>
              <a:rPr lang="en-US" dirty="0"/>
              <a:t>Men presenting themselves before Shalmaneser III, from Balawat, 9th century BC</a:t>
            </a:r>
          </a:p>
        </p:txBody>
      </p:sp>
      <p:sp>
        <p:nvSpPr>
          <p:cNvPr id="3" name="Text Placeholder 2"/>
          <p:cNvSpPr>
            <a:spLocks noGrp="1"/>
          </p:cNvSpPr>
          <p:nvPr>
            <p:ph type="body" sz="quarter" idx="12"/>
          </p:nvPr>
        </p:nvSpPr>
        <p:spPr/>
        <p:txBody>
          <a:bodyPr/>
          <a:lstStyle/>
          <a:p>
            <a:r>
              <a:rPr lang="en-US" dirty="0"/>
              <a:t>6:3</a:t>
            </a:r>
          </a:p>
        </p:txBody>
      </p:sp>
      <p:sp>
        <p:nvSpPr>
          <p:cNvPr id="4" name="Title 3"/>
          <p:cNvSpPr>
            <a:spLocks noGrp="1"/>
          </p:cNvSpPr>
          <p:nvPr>
            <p:ph type="title"/>
          </p:nvPr>
        </p:nvSpPr>
        <p:spPr/>
        <p:txBody>
          <a:bodyPr/>
          <a:lstStyle/>
          <a:p>
            <a:r>
              <a:rPr lang="en-US" dirty="0"/>
              <a:t>O My people, what have I done to you? How have I wearied you? Answer Me!</a:t>
            </a:r>
          </a:p>
        </p:txBody>
      </p:sp>
    </p:spTree>
    <p:extLst>
      <p:ext uri="{BB962C8B-B14F-4D97-AF65-F5344CB8AC3E}">
        <p14:creationId xmlns:p14="http://schemas.microsoft.com/office/powerpoint/2010/main" val="6246793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Kris\Downloads\EG587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0167"/>
            <a:ext cx="9144000" cy="6236079"/>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Relief depicting grain harvest, from the Tomb Chapel of </a:t>
            </a:r>
            <a:r>
              <a:rPr lang="en-US" dirty="0" err="1"/>
              <a:t>Raemkai</a:t>
            </a:r>
            <a:r>
              <a:rPr lang="en-US" dirty="0"/>
              <a:t> at Saqqara, circa 2400 BC</a:t>
            </a:r>
          </a:p>
        </p:txBody>
      </p:sp>
      <p:sp>
        <p:nvSpPr>
          <p:cNvPr id="3" name="Text Placeholder 2"/>
          <p:cNvSpPr>
            <a:spLocks noGrp="1"/>
          </p:cNvSpPr>
          <p:nvPr>
            <p:ph type="body" sz="quarter" idx="12"/>
          </p:nvPr>
        </p:nvSpPr>
        <p:spPr/>
        <p:txBody>
          <a:bodyPr/>
          <a:lstStyle/>
          <a:p>
            <a:r>
              <a:rPr lang="en-US" dirty="0"/>
              <a:t>6:15</a:t>
            </a:r>
          </a:p>
        </p:txBody>
      </p:sp>
      <p:sp>
        <p:nvSpPr>
          <p:cNvPr id="4" name="Title 3"/>
          <p:cNvSpPr>
            <a:spLocks noGrp="1"/>
          </p:cNvSpPr>
          <p:nvPr>
            <p:ph type="title"/>
          </p:nvPr>
        </p:nvSpPr>
        <p:spPr/>
        <p:txBody>
          <a:bodyPr/>
          <a:lstStyle/>
          <a:p>
            <a:r>
              <a:rPr lang="en-US" dirty="0"/>
              <a:t>You will sow, but you will not reap</a:t>
            </a:r>
          </a:p>
        </p:txBody>
      </p:sp>
    </p:spTree>
    <p:extLst>
      <p:ext uri="{BB962C8B-B14F-4D97-AF65-F5344CB8AC3E}">
        <p14:creationId xmlns:p14="http://schemas.microsoft.com/office/powerpoint/2010/main" val="87018522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D2201A-38D0-C6C1-7F06-896A1535D2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1940"/>
            <a:ext cx="9144000" cy="6294120"/>
          </a:xfrm>
          <a:prstGeom prst="rect">
            <a:avLst/>
          </a:prstGeom>
        </p:spPr>
      </p:pic>
      <p:sp>
        <p:nvSpPr>
          <p:cNvPr id="2" name="Text Placeholder 1">
            <a:extLst>
              <a:ext uri="{FF2B5EF4-FFF2-40B4-BE49-F238E27FC236}">
                <a16:creationId xmlns:a16="http://schemas.microsoft.com/office/drawing/2014/main" id="{3C5DF9AE-9F9C-4ECB-94E4-79EA26ADD791}"/>
              </a:ext>
            </a:extLst>
          </p:cNvPr>
          <p:cNvSpPr>
            <a:spLocks noGrp="1"/>
          </p:cNvSpPr>
          <p:nvPr>
            <p:ph type="body" sz="quarter" idx="10"/>
          </p:nvPr>
        </p:nvSpPr>
        <p:spPr/>
        <p:txBody>
          <a:bodyPr/>
          <a:lstStyle/>
          <a:p>
            <a:r>
              <a:rPr lang="en-US" dirty="0"/>
              <a:t>Painting of men hauling sheaves to the threshing floor, from the tomb of </a:t>
            </a:r>
            <a:r>
              <a:rPr lang="en-US" dirty="0" err="1"/>
              <a:t>Ounsou</a:t>
            </a:r>
            <a:r>
              <a:rPr lang="en-US" dirty="0"/>
              <a:t>, circa 1450 BC</a:t>
            </a:r>
          </a:p>
        </p:txBody>
      </p:sp>
      <p:sp>
        <p:nvSpPr>
          <p:cNvPr id="3" name="Text Placeholder 2">
            <a:extLst>
              <a:ext uri="{FF2B5EF4-FFF2-40B4-BE49-F238E27FC236}">
                <a16:creationId xmlns:a16="http://schemas.microsoft.com/office/drawing/2014/main" id="{63388BFE-3000-4CBA-B8BC-64F033112DB0}"/>
              </a:ext>
            </a:extLst>
          </p:cNvPr>
          <p:cNvSpPr>
            <a:spLocks noGrp="1"/>
          </p:cNvSpPr>
          <p:nvPr>
            <p:ph type="body" sz="quarter" idx="12"/>
          </p:nvPr>
        </p:nvSpPr>
        <p:spPr/>
        <p:txBody>
          <a:bodyPr/>
          <a:lstStyle/>
          <a:p>
            <a:r>
              <a:rPr lang="en-US" dirty="0"/>
              <a:t>6:15</a:t>
            </a:r>
          </a:p>
        </p:txBody>
      </p:sp>
      <p:sp>
        <p:nvSpPr>
          <p:cNvPr id="4" name="Title 3">
            <a:extLst>
              <a:ext uri="{FF2B5EF4-FFF2-40B4-BE49-F238E27FC236}">
                <a16:creationId xmlns:a16="http://schemas.microsoft.com/office/drawing/2014/main" id="{A4A58A02-CCCF-458D-9A79-B0DFA2D5E890}"/>
              </a:ext>
            </a:extLst>
          </p:cNvPr>
          <p:cNvSpPr>
            <a:spLocks noGrp="1"/>
          </p:cNvSpPr>
          <p:nvPr>
            <p:ph type="title"/>
          </p:nvPr>
        </p:nvSpPr>
        <p:spPr/>
        <p:txBody>
          <a:bodyPr/>
          <a:lstStyle/>
          <a:p>
            <a:r>
              <a:rPr lang="en-US" dirty="0"/>
              <a:t>You will sow, but you will not reap</a:t>
            </a:r>
          </a:p>
        </p:txBody>
      </p:sp>
    </p:spTree>
    <p:extLst>
      <p:ext uri="{BB962C8B-B14F-4D97-AF65-F5344CB8AC3E}">
        <p14:creationId xmlns:p14="http://schemas.microsoft.com/office/powerpoint/2010/main" val="264415640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E6435A-4EF4-4832-0FCF-F62417E511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Arab peasants reaping, circa 1925</a:t>
            </a:r>
          </a:p>
        </p:txBody>
      </p:sp>
      <p:sp>
        <p:nvSpPr>
          <p:cNvPr id="3" name="Text Placeholder 2"/>
          <p:cNvSpPr>
            <a:spLocks noGrp="1"/>
          </p:cNvSpPr>
          <p:nvPr>
            <p:ph type="body" sz="quarter" idx="12"/>
          </p:nvPr>
        </p:nvSpPr>
        <p:spPr/>
        <p:txBody>
          <a:bodyPr/>
          <a:lstStyle/>
          <a:p>
            <a:r>
              <a:rPr lang="en-US" dirty="0"/>
              <a:t>6:15</a:t>
            </a:r>
          </a:p>
        </p:txBody>
      </p:sp>
      <p:sp>
        <p:nvSpPr>
          <p:cNvPr id="4" name="Title 3"/>
          <p:cNvSpPr>
            <a:spLocks noGrp="1"/>
          </p:cNvSpPr>
          <p:nvPr>
            <p:ph type="title"/>
          </p:nvPr>
        </p:nvSpPr>
        <p:spPr/>
        <p:txBody>
          <a:bodyPr/>
          <a:lstStyle/>
          <a:p>
            <a:r>
              <a:rPr lang="en-US" dirty="0"/>
              <a:t>You will sow, but you will not reap</a:t>
            </a:r>
          </a:p>
        </p:txBody>
      </p:sp>
    </p:spTree>
    <p:extLst>
      <p:ext uri="{BB962C8B-B14F-4D97-AF65-F5344CB8AC3E}">
        <p14:creationId xmlns:p14="http://schemas.microsoft.com/office/powerpoint/2010/main" val="352620559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C:\Users\Kris\Downloads\Hand clutching an olive branch, peace, 14th c BC, met 54405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5215"/>
            <a:ext cx="9144000" cy="6605983"/>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Hand clutching an olive branch, from Amarna, 14th century BC</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253787124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PLBL\16 Trees, Plants, and Flowers\01 Fruit Trees\Olive\Olives ready for harvest on tree, tb1101064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67910"/>
            <a:ext cx="9144741" cy="612218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dirty="0"/>
              <a:t>Olives ready for harvest in </a:t>
            </a:r>
            <a:r>
              <a:rPr lang="en-US" dirty="0" err="1"/>
              <a:t>Sepphoris</a:t>
            </a:r>
            <a:endParaRPr lang="en-US" dirty="0"/>
          </a:p>
        </p:txBody>
      </p:sp>
      <p:sp>
        <p:nvSpPr>
          <p:cNvPr id="4" name="Text Placeholder 3"/>
          <p:cNvSpPr>
            <a:spLocks noGrp="1"/>
          </p:cNvSpPr>
          <p:nvPr>
            <p:ph type="body" sz="quarter" idx="12"/>
          </p:nvPr>
        </p:nvSpPr>
        <p:spPr/>
        <p:txBody>
          <a:bodyPr/>
          <a:lstStyle/>
          <a:p>
            <a:r>
              <a:rPr lang="ru-RU" dirty="0"/>
              <a:t>6:15</a:t>
            </a:r>
            <a:endParaRPr lang="en-US" dirty="0"/>
          </a:p>
        </p:txBody>
      </p:sp>
      <p:sp>
        <p:nvSpPr>
          <p:cNvPr id="2" name="Title 1"/>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54112959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Olives with basket and tree, tb11280282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Olives with basket and tree</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124503851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live press with mash, tb11280280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Olive press with mash</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155479417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Olive press, scooping mash into basket, tb11280281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Man scooping mash out of an olive press</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413436523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CF592B7-30B9-47B0-8FD9-754A03F2F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Olive screw press with baskets dripping oil</a:t>
            </a:r>
          </a:p>
        </p:txBody>
      </p:sp>
      <p:sp>
        <p:nvSpPr>
          <p:cNvPr id="3" name="Text Placeholder 2"/>
          <p:cNvSpPr>
            <a:spLocks noGrp="1"/>
          </p:cNvSpPr>
          <p:nvPr>
            <p:ph type="body" sz="quarter" idx="12"/>
          </p:nvPr>
        </p:nvSpPr>
        <p:spPr/>
        <p:txBody>
          <a:bodyPr/>
          <a:lstStyle/>
          <a:p>
            <a:r>
              <a:rPr lang="en-US" dirty="0"/>
              <a:t>6:15</a:t>
            </a:r>
          </a:p>
        </p:txBody>
      </p:sp>
      <p:sp>
        <p:nvSpPr>
          <p:cNvPr id="4" name="Title 3"/>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251065891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azor olive oil press in four-room house, 8th c BC, tb053006650.jpg"/>
          <p:cNvPicPr>
            <a:picLocks noChangeAspect="1"/>
          </p:cNvPicPr>
          <p:nvPr/>
        </p:nvPicPr>
        <p:blipFill rotWithShape="1">
          <a:blip r:embed="rId3">
            <a:extLst>
              <a:ext uri="{28A0092B-C50C-407E-A947-70E740481C1C}">
                <a14:useLocalDpi xmlns:a14="http://schemas.microsoft.com/office/drawing/2010/main" val="0"/>
              </a:ext>
            </a:extLst>
          </a:blip>
          <a:srcRect r="4185"/>
          <a:stretch/>
        </p:blipFill>
        <p:spPr>
          <a:xfrm>
            <a:off x="0" y="255811"/>
            <a:ext cx="9144000" cy="6346378"/>
          </a:xfrm>
          <a:prstGeom prst="rect">
            <a:avLst/>
          </a:prstGeom>
        </p:spPr>
      </p:pic>
      <p:sp>
        <p:nvSpPr>
          <p:cNvPr id="2" name="Text Placeholder 1"/>
          <p:cNvSpPr>
            <a:spLocks noGrp="1"/>
          </p:cNvSpPr>
          <p:nvPr>
            <p:ph type="body" sz="quarter" idx="10"/>
          </p:nvPr>
        </p:nvSpPr>
        <p:spPr/>
        <p:txBody>
          <a:bodyPr/>
          <a:lstStyle/>
          <a:p>
            <a:r>
              <a:rPr lang="en-US" dirty="0"/>
              <a:t>Olive oil press in a four-room house, at </a:t>
            </a:r>
            <a:r>
              <a:rPr lang="en-US" dirty="0" err="1"/>
              <a:t>Hazor</a:t>
            </a:r>
            <a:r>
              <a:rPr lang="en-US" dirty="0"/>
              <a:t>, 8th century BC</a:t>
            </a:r>
          </a:p>
        </p:txBody>
      </p:sp>
      <p:sp>
        <p:nvSpPr>
          <p:cNvPr id="3" name="Text Placeholder 2"/>
          <p:cNvSpPr>
            <a:spLocks noGrp="1"/>
          </p:cNvSpPr>
          <p:nvPr>
            <p:ph type="body" sz="quarter" idx="12"/>
          </p:nvPr>
        </p:nvSpPr>
        <p:spPr/>
        <p:txBody>
          <a:bodyPr/>
          <a:lstStyle/>
          <a:p>
            <a:r>
              <a:rPr lang="is-IS" dirty="0"/>
              <a:t>6:15</a:t>
            </a:r>
            <a:endParaRPr lang="en-US" dirty="0"/>
          </a:p>
        </p:txBody>
      </p:sp>
      <p:sp>
        <p:nvSpPr>
          <p:cNvPr id="4" name="Title 3"/>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1036387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45D1345-C605-0BC3-84FE-F40C3D6E5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3350"/>
            <a:ext cx="9144000" cy="6591300"/>
          </a:xfrm>
          <a:prstGeom prst="rect">
            <a:avLst/>
          </a:prstGeom>
        </p:spPr>
      </p:pic>
      <p:sp>
        <p:nvSpPr>
          <p:cNvPr id="2" name="Text Placeholder 1"/>
          <p:cNvSpPr>
            <a:spLocks noGrp="1"/>
          </p:cNvSpPr>
          <p:nvPr>
            <p:ph type="body" sz="quarter" idx="10"/>
          </p:nvPr>
        </p:nvSpPr>
        <p:spPr/>
        <p:txBody>
          <a:bodyPr/>
          <a:lstStyle/>
          <a:p>
            <a:r>
              <a:rPr lang="en-US" dirty="0"/>
              <a:t>Courtier standing before Rameses II, at the Temple of Abu Simbel, 13th century BC</a:t>
            </a:r>
          </a:p>
        </p:txBody>
      </p:sp>
      <p:sp>
        <p:nvSpPr>
          <p:cNvPr id="3" name="Text Placeholder 2"/>
          <p:cNvSpPr>
            <a:spLocks noGrp="1"/>
          </p:cNvSpPr>
          <p:nvPr>
            <p:ph type="body" sz="quarter" idx="12"/>
          </p:nvPr>
        </p:nvSpPr>
        <p:spPr/>
        <p:txBody>
          <a:bodyPr/>
          <a:lstStyle/>
          <a:p>
            <a:r>
              <a:rPr lang="en-US" dirty="0"/>
              <a:t>6:3</a:t>
            </a:r>
          </a:p>
        </p:txBody>
      </p:sp>
      <p:sp>
        <p:nvSpPr>
          <p:cNvPr id="4" name="Title 3"/>
          <p:cNvSpPr>
            <a:spLocks noGrp="1"/>
          </p:cNvSpPr>
          <p:nvPr>
            <p:ph type="title"/>
          </p:nvPr>
        </p:nvSpPr>
        <p:spPr/>
        <p:txBody>
          <a:bodyPr/>
          <a:lstStyle/>
          <a:p>
            <a:r>
              <a:rPr lang="en-US" dirty="0"/>
              <a:t>O My people, what have I done to you? How have I wearied you? Answer Me!</a:t>
            </a:r>
          </a:p>
        </p:txBody>
      </p:sp>
    </p:spTree>
    <p:extLst>
      <p:ext uri="{BB962C8B-B14F-4D97-AF65-F5344CB8AC3E}">
        <p14:creationId xmlns:p14="http://schemas.microsoft.com/office/powerpoint/2010/main" val="248495075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41C0A8E-A3F6-4C34-6BA9-9FA671F24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5750"/>
            <a:ext cx="9144000" cy="6286500"/>
          </a:xfrm>
          <a:prstGeom prst="rect">
            <a:avLst/>
          </a:prstGeom>
        </p:spPr>
      </p:pic>
      <p:sp>
        <p:nvSpPr>
          <p:cNvPr id="2" name="Text Placeholder 1"/>
          <p:cNvSpPr>
            <a:spLocks noGrp="1"/>
          </p:cNvSpPr>
          <p:nvPr>
            <p:ph type="body" sz="quarter" idx="10"/>
          </p:nvPr>
        </p:nvSpPr>
        <p:spPr/>
        <p:txBody>
          <a:bodyPr/>
          <a:lstStyle/>
          <a:p>
            <a:r>
              <a:rPr lang="en-US" i="1" dirty="0"/>
              <a:t>Skyphos</a:t>
            </a:r>
            <a:r>
              <a:rPr lang="en-US" dirty="0"/>
              <a:t> with two men working at an olive press, from Athens, circa 525 BC</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95460491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Olive display at </a:t>
            </a:r>
            <a:r>
              <a:rPr lang="en-US" dirty="0" err="1"/>
              <a:t>Moza</a:t>
            </a:r>
            <a:r>
              <a:rPr lang="en-US" dirty="0"/>
              <a:t> </a:t>
            </a:r>
            <a:r>
              <a:rPr lang="en-US" dirty="0" err="1"/>
              <a:t>Illit</a:t>
            </a:r>
            <a:endParaRPr lang="en-US" dirty="0"/>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press the olives, but will not anoint yourselves with oil</a:t>
            </a:r>
          </a:p>
        </p:txBody>
      </p:sp>
      <p:pic>
        <p:nvPicPr>
          <p:cNvPr id="6" name="Picture 5" descr="Olive oil and lamps, Moza Illit, gs080094c2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7200"/>
            <a:ext cx="9144000" cy="5897880"/>
          </a:xfrm>
          <a:prstGeom prst="rect">
            <a:avLst/>
          </a:prstGeom>
        </p:spPr>
      </p:pic>
    </p:spTree>
    <p:extLst>
      <p:ext uri="{BB962C8B-B14F-4D97-AF65-F5344CB8AC3E}">
        <p14:creationId xmlns:p14="http://schemas.microsoft.com/office/powerpoint/2010/main" val="189405724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F063FC-D7CF-6D41-DF54-AF727BE0ECE4}"/>
              </a:ext>
            </a:extLst>
          </p:cNvPr>
          <p:cNvPicPr>
            <a:picLocks noChangeAspect="1"/>
          </p:cNvPicPr>
          <p:nvPr/>
        </p:nvPicPr>
        <p:blipFill rotWithShape="1">
          <a:blip r:embed="rId3">
            <a:extLst>
              <a:ext uri="{28A0092B-C50C-407E-A947-70E740481C1C}">
                <a14:useLocalDpi xmlns:a14="http://schemas.microsoft.com/office/drawing/2010/main" val="0"/>
              </a:ext>
            </a:extLst>
          </a:blip>
          <a:srcRect b="7732"/>
          <a:stretch/>
        </p:blipFill>
        <p:spPr>
          <a:xfrm>
            <a:off x="0" y="339854"/>
            <a:ext cx="9162213" cy="6365746"/>
          </a:xfrm>
          <a:prstGeom prst="rect">
            <a:avLst/>
          </a:prstGeom>
        </p:spPr>
      </p:pic>
      <p:sp>
        <p:nvSpPr>
          <p:cNvPr id="2" name="Text Placeholder 1"/>
          <p:cNvSpPr>
            <a:spLocks noGrp="1"/>
          </p:cNvSpPr>
          <p:nvPr>
            <p:ph type="body" sz="quarter" idx="10"/>
          </p:nvPr>
        </p:nvSpPr>
        <p:spPr/>
        <p:txBody>
          <a:bodyPr/>
          <a:lstStyle/>
          <a:p>
            <a:r>
              <a:rPr lang="en-US" dirty="0"/>
              <a:t>Jar fragment inscribed “oil,” from </a:t>
            </a:r>
            <a:r>
              <a:rPr lang="en-US" dirty="0" err="1"/>
              <a:t>Ekron</a:t>
            </a:r>
            <a:r>
              <a:rPr lang="en-US" dirty="0"/>
              <a:t>, 7th century BC</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219528200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1F6AAF-6DF4-5E16-BB18-EC2FDB27F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60772C8A-504F-424F-9F16-9330BAF96E93}"/>
              </a:ext>
            </a:extLst>
          </p:cNvPr>
          <p:cNvSpPr>
            <a:spLocks noGrp="1"/>
          </p:cNvSpPr>
          <p:nvPr>
            <p:ph type="body" sz="quarter" idx="10"/>
          </p:nvPr>
        </p:nvSpPr>
        <p:spPr/>
        <p:txBody>
          <a:bodyPr/>
          <a:lstStyle/>
          <a:p>
            <a:r>
              <a:rPr lang="en-US" dirty="0"/>
              <a:t>Relief depicting women making perfume, from the tomb of </a:t>
            </a:r>
            <a:r>
              <a:rPr lang="en-US" dirty="0" err="1"/>
              <a:t>Pairkep</a:t>
            </a:r>
            <a:r>
              <a:rPr lang="en-US" dirty="0"/>
              <a:t>, circa 600 BC</a:t>
            </a:r>
          </a:p>
        </p:txBody>
      </p:sp>
      <p:sp>
        <p:nvSpPr>
          <p:cNvPr id="3" name="Text Placeholder 2">
            <a:extLst>
              <a:ext uri="{FF2B5EF4-FFF2-40B4-BE49-F238E27FC236}">
                <a16:creationId xmlns:a16="http://schemas.microsoft.com/office/drawing/2014/main" id="{1DB6A9B3-1BF3-446F-A669-0CF970507F13}"/>
              </a:ext>
            </a:extLst>
          </p:cNvPr>
          <p:cNvSpPr>
            <a:spLocks noGrp="1"/>
          </p:cNvSpPr>
          <p:nvPr>
            <p:ph type="body" sz="quarter" idx="12"/>
          </p:nvPr>
        </p:nvSpPr>
        <p:spPr/>
        <p:txBody>
          <a:bodyPr/>
          <a:lstStyle/>
          <a:p>
            <a:r>
              <a:rPr lang="ru-RU" dirty="0"/>
              <a:t>6:15</a:t>
            </a:r>
            <a:endParaRPr lang="en-US" dirty="0"/>
          </a:p>
        </p:txBody>
      </p:sp>
      <p:sp>
        <p:nvSpPr>
          <p:cNvPr id="4" name="Title 3">
            <a:extLst>
              <a:ext uri="{FF2B5EF4-FFF2-40B4-BE49-F238E27FC236}">
                <a16:creationId xmlns:a16="http://schemas.microsoft.com/office/drawing/2014/main" id="{2F5EA73F-01F4-4B3B-8AD4-C49AACF5DC3C}"/>
              </a:ext>
            </a:extLst>
          </p:cNvPr>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344392512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3B3248-4B8D-5A3F-EAFC-E05BA0B26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8120"/>
            <a:ext cx="9144000" cy="6461760"/>
          </a:xfrm>
          <a:prstGeom prst="rect">
            <a:avLst/>
          </a:prstGeom>
        </p:spPr>
      </p:pic>
      <p:sp>
        <p:nvSpPr>
          <p:cNvPr id="2" name="Text Placeholder 1">
            <a:extLst>
              <a:ext uri="{FF2B5EF4-FFF2-40B4-BE49-F238E27FC236}">
                <a16:creationId xmlns:a16="http://schemas.microsoft.com/office/drawing/2014/main" id="{67824172-3125-4268-9759-203A141F3D5A}"/>
              </a:ext>
            </a:extLst>
          </p:cNvPr>
          <p:cNvSpPr>
            <a:spLocks noGrp="1"/>
          </p:cNvSpPr>
          <p:nvPr>
            <p:ph type="body" sz="quarter" idx="10"/>
          </p:nvPr>
        </p:nvSpPr>
        <p:spPr/>
        <p:txBody>
          <a:bodyPr/>
          <a:lstStyle/>
          <a:p>
            <a:r>
              <a:rPr lang="en-US" dirty="0"/>
              <a:t>Royal wife holding a perfume bottle, from Deir </a:t>
            </a:r>
            <a:r>
              <a:rPr lang="en-US" dirty="0" err="1"/>
              <a:t>el</a:t>
            </a:r>
            <a:r>
              <a:rPr lang="en-US" dirty="0"/>
              <a:t>-Bahari, circa 2000 BC</a:t>
            </a:r>
          </a:p>
        </p:txBody>
      </p:sp>
      <p:sp>
        <p:nvSpPr>
          <p:cNvPr id="3" name="Text Placeholder 2">
            <a:extLst>
              <a:ext uri="{FF2B5EF4-FFF2-40B4-BE49-F238E27FC236}">
                <a16:creationId xmlns:a16="http://schemas.microsoft.com/office/drawing/2014/main" id="{02BE4211-62EC-4C13-A994-0AAC751EEB8C}"/>
              </a:ext>
            </a:extLst>
          </p:cNvPr>
          <p:cNvSpPr>
            <a:spLocks noGrp="1"/>
          </p:cNvSpPr>
          <p:nvPr>
            <p:ph type="body" sz="quarter" idx="12"/>
          </p:nvPr>
        </p:nvSpPr>
        <p:spPr/>
        <p:txBody>
          <a:bodyPr/>
          <a:lstStyle/>
          <a:p>
            <a:r>
              <a:rPr lang="ru-RU" dirty="0"/>
              <a:t>6:15</a:t>
            </a:r>
            <a:endParaRPr lang="en-US" dirty="0"/>
          </a:p>
        </p:txBody>
      </p:sp>
      <p:sp>
        <p:nvSpPr>
          <p:cNvPr id="4" name="Title 3">
            <a:extLst>
              <a:ext uri="{FF2B5EF4-FFF2-40B4-BE49-F238E27FC236}">
                <a16:creationId xmlns:a16="http://schemas.microsoft.com/office/drawing/2014/main" id="{10C60953-65BB-4AA2-ABBF-5647B2BBFDE5}"/>
              </a:ext>
            </a:extLst>
          </p:cNvPr>
          <p:cNvSpPr>
            <a:spLocks noGrp="1"/>
          </p:cNvSpPr>
          <p:nvPr>
            <p:ph type="title"/>
          </p:nvPr>
        </p:nvSpPr>
        <p:spPr/>
        <p:txBody>
          <a:bodyPr/>
          <a:lstStyle/>
          <a:p>
            <a:r>
              <a:rPr lang="en-US" dirty="0"/>
              <a:t>You will press the olives, but will not anoint yourselves with oil</a:t>
            </a:r>
          </a:p>
        </p:txBody>
      </p:sp>
    </p:spTree>
    <p:extLst>
      <p:ext uri="{BB962C8B-B14F-4D97-AF65-F5344CB8AC3E}">
        <p14:creationId xmlns:p14="http://schemas.microsoft.com/office/powerpoint/2010/main" val="11721952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0DAE6-74AE-D0D5-8A6A-2F333D3B288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892C0E5-7708-1323-BC51-8542561FA9A4}"/>
              </a:ext>
            </a:extLst>
          </p:cNvPr>
          <p:cNvPicPr>
            <a:picLocks noChangeAspect="1"/>
          </p:cNvPicPr>
          <p:nvPr/>
        </p:nvPicPr>
        <p:blipFill>
          <a:blip r:embed="rId3">
            <a:extLst>
              <a:ext uri="{28A0092B-C50C-407E-A947-70E740481C1C}">
                <a14:useLocalDpi xmlns:a14="http://schemas.microsoft.com/office/drawing/2010/main" val="0"/>
              </a:ext>
            </a:extLst>
          </a:blip>
          <a:srcRect l="4930" r="2223"/>
          <a:stretch/>
        </p:blipFill>
        <p:spPr>
          <a:xfrm>
            <a:off x="-1" y="0"/>
            <a:ext cx="9144000" cy="6519672"/>
          </a:xfrm>
          <a:prstGeom prst="rect">
            <a:avLst/>
          </a:prstGeom>
        </p:spPr>
      </p:pic>
      <p:sp>
        <p:nvSpPr>
          <p:cNvPr id="2" name="Text Placeholder 1">
            <a:extLst>
              <a:ext uri="{FF2B5EF4-FFF2-40B4-BE49-F238E27FC236}">
                <a16:creationId xmlns:a16="http://schemas.microsoft.com/office/drawing/2014/main" id="{D6F10EF7-863F-1CA7-747D-91059BD7A6E2}"/>
              </a:ext>
            </a:extLst>
          </p:cNvPr>
          <p:cNvSpPr>
            <a:spLocks noGrp="1"/>
          </p:cNvSpPr>
          <p:nvPr>
            <p:ph type="body" sz="quarter" idx="10"/>
          </p:nvPr>
        </p:nvSpPr>
        <p:spPr/>
        <p:txBody>
          <a:bodyPr/>
          <a:lstStyle/>
          <a:p>
            <a:r>
              <a:rPr lang="en-US" dirty="0"/>
              <a:t>Relief of grape vines in a tree, from the north palace at Nineveh, circa 645–640 BC</a:t>
            </a:r>
          </a:p>
        </p:txBody>
      </p:sp>
      <p:sp>
        <p:nvSpPr>
          <p:cNvPr id="3" name="Text Placeholder 2">
            <a:extLst>
              <a:ext uri="{FF2B5EF4-FFF2-40B4-BE49-F238E27FC236}">
                <a16:creationId xmlns:a16="http://schemas.microsoft.com/office/drawing/2014/main" id="{D79C6FEF-004F-8B13-AD46-D594C995A1BA}"/>
              </a:ext>
            </a:extLst>
          </p:cNvPr>
          <p:cNvSpPr>
            <a:spLocks noGrp="1"/>
          </p:cNvSpPr>
          <p:nvPr>
            <p:ph type="body" sz="quarter" idx="12"/>
          </p:nvPr>
        </p:nvSpPr>
        <p:spPr/>
        <p:txBody>
          <a:bodyPr/>
          <a:lstStyle/>
          <a:p>
            <a:r>
              <a:rPr lang="is-IS" dirty="0"/>
              <a:t>6:15</a:t>
            </a:r>
            <a:endParaRPr lang="en-US" dirty="0"/>
          </a:p>
        </p:txBody>
      </p:sp>
      <p:sp>
        <p:nvSpPr>
          <p:cNvPr id="4" name="Title 3">
            <a:extLst>
              <a:ext uri="{FF2B5EF4-FFF2-40B4-BE49-F238E27FC236}">
                <a16:creationId xmlns:a16="http://schemas.microsoft.com/office/drawing/2014/main" id="{581A26EC-6745-72DB-11EE-480953555471}"/>
              </a:ext>
            </a:extLst>
          </p:cNvPr>
          <p:cNvSpPr>
            <a:spLocks noGrp="1"/>
          </p:cNvSpPr>
          <p:nvPr>
            <p:ph type="title"/>
          </p:nvPr>
        </p:nvSpPr>
        <p:spPr/>
        <p:txBody>
          <a:bodyPr/>
          <a:lstStyle/>
          <a:p>
            <a:r>
              <a:rPr lang="en-US" dirty="0"/>
              <a:t>You will tread the grapes, but will not drink the wine </a:t>
            </a:r>
          </a:p>
        </p:txBody>
      </p:sp>
    </p:spTree>
    <p:extLst>
      <p:ext uri="{BB962C8B-B14F-4D97-AF65-F5344CB8AC3E}">
        <p14:creationId xmlns:p14="http://schemas.microsoft.com/office/powerpoint/2010/main" val="359487748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4A0B6-5596-C461-387B-533C5E32CC9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F1269F0-6A48-4674-53CF-CE82DF451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2410"/>
            <a:ext cx="9144000" cy="6393180"/>
          </a:xfrm>
          <a:prstGeom prst="rect">
            <a:avLst/>
          </a:prstGeom>
        </p:spPr>
      </p:pic>
      <p:sp>
        <p:nvSpPr>
          <p:cNvPr id="2" name="Text Placeholder 1">
            <a:extLst>
              <a:ext uri="{FF2B5EF4-FFF2-40B4-BE49-F238E27FC236}">
                <a16:creationId xmlns:a16="http://schemas.microsoft.com/office/drawing/2014/main" id="{FEA21DA4-A0BF-86F9-4159-B69CDCEC1131}"/>
              </a:ext>
            </a:extLst>
          </p:cNvPr>
          <p:cNvSpPr>
            <a:spLocks noGrp="1"/>
          </p:cNvSpPr>
          <p:nvPr>
            <p:ph type="body" sz="quarter" idx="10"/>
          </p:nvPr>
        </p:nvSpPr>
        <p:spPr/>
        <p:txBody>
          <a:bodyPr/>
          <a:lstStyle/>
          <a:p>
            <a:r>
              <a:rPr lang="en-US" dirty="0"/>
              <a:t>Glass ornamental bunch of grapes, from Tell-</a:t>
            </a:r>
            <a:r>
              <a:rPr lang="en-US" dirty="0" err="1"/>
              <a:t>el</a:t>
            </a:r>
            <a:r>
              <a:rPr lang="en-US" dirty="0"/>
              <a:t>-Amarna, circa 1350 BC</a:t>
            </a:r>
          </a:p>
        </p:txBody>
      </p:sp>
      <p:sp>
        <p:nvSpPr>
          <p:cNvPr id="3" name="Text Placeholder 2">
            <a:extLst>
              <a:ext uri="{FF2B5EF4-FFF2-40B4-BE49-F238E27FC236}">
                <a16:creationId xmlns:a16="http://schemas.microsoft.com/office/drawing/2014/main" id="{BACA53A5-7C7D-9BB4-AE21-30C804255ABC}"/>
              </a:ext>
            </a:extLst>
          </p:cNvPr>
          <p:cNvSpPr>
            <a:spLocks noGrp="1"/>
          </p:cNvSpPr>
          <p:nvPr>
            <p:ph type="body" sz="quarter" idx="12"/>
          </p:nvPr>
        </p:nvSpPr>
        <p:spPr/>
        <p:txBody>
          <a:bodyPr/>
          <a:lstStyle/>
          <a:p>
            <a:r>
              <a:rPr lang="is-IS" dirty="0"/>
              <a:t>6:15</a:t>
            </a:r>
            <a:endParaRPr lang="en-US" dirty="0"/>
          </a:p>
        </p:txBody>
      </p:sp>
      <p:sp>
        <p:nvSpPr>
          <p:cNvPr id="4" name="Title 3">
            <a:extLst>
              <a:ext uri="{FF2B5EF4-FFF2-40B4-BE49-F238E27FC236}">
                <a16:creationId xmlns:a16="http://schemas.microsoft.com/office/drawing/2014/main" id="{2DA7882D-D212-7B63-94A8-C28DBA67F3A4}"/>
              </a:ext>
            </a:extLst>
          </p:cNvPr>
          <p:cNvSpPr>
            <a:spLocks noGrp="1"/>
          </p:cNvSpPr>
          <p:nvPr>
            <p:ph type="title"/>
          </p:nvPr>
        </p:nvSpPr>
        <p:spPr/>
        <p:txBody>
          <a:bodyPr/>
          <a:lstStyle/>
          <a:p>
            <a:r>
              <a:rPr lang="en-US" dirty="0"/>
              <a:t>You will tread the grapes, but will not drink the wine </a:t>
            </a:r>
          </a:p>
        </p:txBody>
      </p:sp>
    </p:spTree>
    <p:extLst>
      <p:ext uri="{BB962C8B-B14F-4D97-AF65-F5344CB8AC3E}">
        <p14:creationId xmlns:p14="http://schemas.microsoft.com/office/powerpoint/2010/main" val="95358134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0DAE6-74AE-D0D5-8A6A-2F333D3B28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6F10EF7-863F-1CA7-747D-91059BD7A6E2}"/>
              </a:ext>
            </a:extLst>
          </p:cNvPr>
          <p:cNvSpPr>
            <a:spLocks noGrp="1"/>
          </p:cNvSpPr>
          <p:nvPr>
            <p:ph type="body" sz="quarter" idx="10"/>
          </p:nvPr>
        </p:nvSpPr>
        <p:spPr/>
        <p:txBody>
          <a:bodyPr/>
          <a:lstStyle/>
          <a:p>
            <a:r>
              <a:rPr lang="en-US" dirty="0"/>
              <a:t>Grape clusters on a vine near Dor</a:t>
            </a:r>
          </a:p>
        </p:txBody>
      </p:sp>
      <p:sp>
        <p:nvSpPr>
          <p:cNvPr id="3" name="Text Placeholder 2">
            <a:extLst>
              <a:ext uri="{FF2B5EF4-FFF2-40B4-BE49-F238E27FC236}">
                <a16:creationId xmlns:a16="http://schemas.microsoft.com/office/drawing/2014/main" id="{D79C6FEF-004F-8B13-AD46-D594C995A1BA}"/>
              </a:ext>
            </a:extLst>
          </p:cNvPr>
          <p:cNvSpPr>
            <a:spLocks noGrp="1"/>
          </p:cNvSpPr>
          <p:nvPr>
            <p:ph type="body" sz="quarter" idx="12"/>
          </p:nvPr>
        </p:nvSpPr>
        <p:spPr/>
        <p:txBody>
          <a:bodyPr/>
          <a:lstStyle/>
          <a:p>
            <a:r>
              <a:rPr lang="is-IS" dirty="0"/>
              <a:t>6:15</a:t>
            </a:r>
            <a:endParaRPr lang="en-US" dirty="0"/>
          </a:p>
        </p:txBody>
      </p:sp>
      <p:sp>
        <p:nvSpPr>
          <p:cNvPr id="4" name="Title 3">
            <a:extLst>
              <a:ext uri="{FF2B5EF4-FFF2-40B4-BE49-F238E27FC236}">
                <a16:creationId xmlns:a16="http://schemas.microsoft.com/office/drawing/2014/main" id="{581A26EC-6745-72DB-11EE-480953555471}"/>
              </a:ext>
            </a:extLst>
          </p:cNvPr>
          <p:cNvSpPr>
            <a:spLocks noGrp="1"/>
          </p:cNvSpPr>
          <p:nvPr>
            <p:ph type="title"/>
          </p:nvPr>
        </p:nvSpPr>
        <p:spPr/>
        <p:txBody>
          <a:bodyPr/>
          <a:lstStyle/>
          <a:p>
            <a:r>
              <a:rPr lang="en-US" dirty="0"/>
              <a:t>You will tread the grapes, but will not drink the wine </a:t>
            </a:r>
          </a:p>
        </p:txBody>
      </p:sp>
      <p:pic>
        <p:nvPicPr>
          <p:cNvPr id="6" name="Picture 5">
            <a:extLst>
              <a:ext uri="{FF2B5EF4-FFF2-40B4-BE49-F238E27FC236}">
                <a16:creationId xmlns:a16="http://schemas.microsoft.com/office/drawing/2014/main" id="{A8AB370C-398B-1D0E-4723-8AA1D77C4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0332"/>
            <a:ext cx="9144000" cy="6117336"/>
          </a:xfrm>
          <a:prstGeom prst="rect">
            <a:avLst/>
          </a:prstGeom>
        </p:spPr>
      </p:pic>
    </p:spTree>
    <p:extLst>
      <p:ext uri="{BB962C8B-B14F-4D97-AF65-F5344CB8AC3E}">
        <p14:creationId xmlns:p14="http://schemas.microsoft.com/office/powerpoint/2010/main" val="71334953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Putting grapes into a winepress in the Judean hill country</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tread the grapes, but will not drink the wine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5600"/>
            <a:ext cx="9144000" cy="6126480"/>
          </a:xfrm>
          <a:prstGeom prst="rect">
            <a:avLst/>
          </a:prstGeom>
        </p:spPr>
      </p:pic>
    </p:spTree>
    <p:extLst>
      <p:ext uri="{BB962C8B-B14F-4D97-AF65-F5344CB8AC3E}">
        <p14:creationId xmlns:p14="http://schemas.microsoft.com/office/powerpoint/2010/main" val="2491754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Treading grapes in a winepress</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tread the grapes, but will not drink the wine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5600"/>
            <a:ext cx="9144000" cy="6126480"/>
          </a:xfrm>
          <a:prstGeom prst="rect">
            <a:avLst/>
          </a:prstGeom>
        </p:spPr>
      </p:pic>
    </p:spTree>
    <p:extLst>
      <p:ext uri="{BB962C8B-B14F-4D97-AF65-F5344CB8AC3E}">
        <p14:creationId xmlns:p14="http://schemas.microsoft.com/office/powerpoint/2010/main" val="75958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F99671-45A2-D2E1-1811-1886EB0D94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3D376293-F442-4E73-A6F9-0BB98985A9BC}"/>
              </a:ext>
            </a:extLst>
          </p:cNvPr>
          <p:cNvSpPr>
            <a:spLocks noGrp="1"/>
          </p:cNvSpPr>
          <p:nvPr>
            <p:ph type="body" sz="quarter" idx="10"/>
          </p:nvPr>
        </p:nvSpPr>
        <p:spPr/>
        <p:txBody>
          <a:bodyPr/>
          <a:lstStyle/>
          <a:p>
            <a:r>
              <a:rPr lang="en-US" dirty="0"/>
              <a:t>Three Great Pyramids with the smaller pyramids of the queens</a:t>
            </a:r>
          </a:p>
        </p:txBody>
      </p:sp>
      <p:sp>
        <p:nvSpPr>
          <p:cNvPr id="3" name="Text Placeholder 2">
            <a:extLst>
              <a:ext uri="{FF2B5EF4-FFF2-40B4-BE49-F238E27FC236}">
                <a16:creationId xmlns:a16="http://schemas.microsoft.com/office/drawing/2014/main" id="{895F797D-8559-4649-AF0A-59493C60D4D3}"/>
              </a:ext>
            </a:extLst>
          </p:cNvPr>
          <p:cNvSpPr>
            <a:spLocks noGrp="1"/>
          </p:cNvSpPr>
          <p:nvPr>
            <p:ph type="body" sz="quarter" idx="12"/>
          </p:nvPr>
        </p:nvSpPr>
        <p:spPr/>
        <p:txBody>
          <a:bodyPr/>
          <a:lstStyle/>
          <a:p>
            <a:r>
              <a:rPr lang="en-US" dirty="0"/>
              <a:t>6:4</a:t>
            </a:r>
          </a:p>
        </p:txBody>
      </p:sp>
      <p:sp>
        <p:nvSpPr>
          <p:cNvPr id="4" name="Title 3">
            <a:extLst>
              <a:ext uri="{FF2B5EF4-FFF2-40B4-BE49-F238E27FC236}">
                <a16:creationId xmlns:a16="http://schemas.microsoft.com/office/drawing/2014/main" id="{1D7544EC-4B94-4A2B-98D7-314B734BD390}"/>
              </a:ext>
            </a:extLst>
          </p:cNvPr>
          <p:cNvSpPr>
            <a:spLocks noGrp="1"/>
          </p:cNvSpPr>
          <p:nvPr>
            <p:ph type="title"/>
          </p:nvPr>
        </p:nvSpPr>
        <p:spPr/>
        <p:txBody>
          <a:bodyPr/>
          <a:lstStyle/>
          <a:p>
            <a:r>
              <a:rPr lang="en-US" dirty="0"/>
              <a:t>For I brought you up from the land of Egypt and ransomed you from the house of slavery</a:t>
            </a:r>
          </a:p>
        </p:txBody>
      </p:sp>
    </p:spTree>
    <p:extLst>
      <p:ext uri="{BB962C8B-B14F-4D97-AF65-F5344CB8AC3E}">
        <p14:creationId xmlns:p14="http://schemas.microsoft.com/office/powerpoint/2010/main" val="362786071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Treading grapes in a winepress at </a:t>
            </a:r>
            <a:r>
              <a:rPr lang="en-US" dirty="0" err="1"/>
              <a:t>Avdat</a:t>
            </a:r>
            <a:endParaRPr lang="en-US" dirty="0"/>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tread the grapes, but will not drink the wine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80760"/>
          </a:xfrm>
          <a:prstGeom prst="rect">
            <a:avLst/>
          </a:prstGeom>
        </p:spPr>
      </p:pic>
    </p:spTree>
    <p:extLst>
      <p:ext uri="{BB962C8B-B14F-4D97-AF65-F5344CB8AC3E}">
        <p14:creationId xmlns:p14="http://schemas.microsoft.com/office/powerpoint/2010/main" val="48002557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Treading grapes in a winepress at </a:t>
            </a:r>
            <a:r>
              <a:rPr lang="en-US" dirty="0" err="1"/>
              <a:t>Avdat</a:t>
            </a:r>
            <a:endParaRPr lang="en-US" dirty="0"/>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tread the grapes, but will not drink the wine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80760"/>
          </a:xfrm>
          <a:prstGeom prst="rect">
            <a:avLst/>
          </a:prstGeom>
        </p:spPr>
      </p:pic>
    </p:spTree>
    <p:extLst>
      <p:ext uri="{BB962C8B-B14F-4D97-AF65-F5344CB8AC3E}">
        <p14:creationId xmlns:p14="http://schemas.microsoft.com/office/powerpoint/2010/main" val="21445754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Collecting juice from a winepress</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tread the grapes, but will not drink the wine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5600"/>
            <a:ext cx="9144000" cy="6126480"/>
          </a:xfrm>
          <a:prstGeom prst="rect">
            <a:avLst/>
          </a:prstGeom>
        </p:spPr>
      </p:pic>
    </p:spTree>
    <p:extLst>
      <p:ext uri="{BB962C8B-B14F-4D97-AF65-F5344CB8AC3E}">
        <p14:creationId xmlns:p14="http://schemas.microsoft.com/office/powerpoint/2010/main" val="213253328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FCD25F-BE7A-E2CD-6674-6CC235E846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09650"/>
            <a:ext cx="9143999" cy="4838699"/>
          </a:xfrm>
          <a:prstGeom prst="rect">
            <a:avLst/>
          </a:prstGeom>
        </p:spPr>
      </p:pic>
      <p:sp>
        <p:nvSpPr>
          <p:cNvPr id="2" name="Text Placeholder 1"/>
          <p:cNvSpPr>
            <a:spLocks noGrp="1"/>
          </p:cNvSpPr>
          <p:nvPr>
            <p:ph type="body" sz="quarter" idx="10"/>
          </p:nvPr>
        </p:nvSpPr>
        <p:spPr>
          <a:xfrm>
            <a:off x="0" y="6519672"/>
            <a:ext cx="8074152" cy="338554"/>
          </a:xfrm>
        </p:spPr>
        <p:txBody>
          <a:bodyPr vert="horz" lIns="91440" tIns="45720" rIns="91440" bIns="45720" rtlCol="0" anchor="t">
            <a:spAutoFit/>
          </a:bodyPr>
          <a:lstStyle/>
          <a:p>
            <a:r>
              <a:rPr lang="en-US" dirty="0"/>
              <a:t>Relief of harvesting and crushing grapes, from tomb of </a:t>
            </a:r>
            <a:r>
              <a:rPr lang="en-US" dirty="0" err="1"/>
              <a:t>Paheri</a:t>
            </a:r>
            <a:r>
              <a:rPr lang="en-US" dirty="0"/>
              <a:t> at el-</a:t>
            </a:r>
            <a:r>
              <a:rPr lang="en-US" dirty="0" err="1"/>
              <a:t>Kab</a:t>
            </a:r>
            <a:r>
              <a:rPr lang="en-US" dirty="0"/>
              <a:t>, 15th century BC</a:t>
            </a:r>
          </a:p>
        </p:txBody>
      </p:sp>
      <p:sp>
        <p:nvSpPr>
          <p:cNvPr id="3" name="Text Placeholder 2"/>
          <p:cNvSpPr>
            <a:spLocks noGrp="1"/>
          </p:cNvSpPr>
          <p:nvPr>
            <p:ph type="body" sz="quarter" idx="12"/>
          </p:nvPr>
        </p:nvSpPr>
        <p:spPr/>
        <p:txBody>
          <a:bodyPr/>
          <a:lstStyle/>
          <a:p>
            <a:r>
              <a:rPr lang="is-IS" dirty="0"/>
              <a:t>6:15</a:t>
            </a:r>
            <a:endParaRPr lang="en-US" dirty="0"/>
          </a:p>
        </p:txBody>
      </p:sp>
      <p:sp>
        <p:nvSpPr>
          <p:cNvPr id="4" name="Title 3"/>
          <p:cNvSpPr>
            <a:spLocks noGrp="1"/>
          </p:cNvSpPr>
          <p:nvPr>
            <p:ph type="title"/>
          </p:nvPr>
        </p:nvSpPr>
        <p:spPr/>
        <p:txBody>
          <a:bodyPr/>
          <a:lstStyle/>
          <a:p>
            <a:r>
              <a:rPr lang="en-US" dirty="0"/>
              <a:t>You will tread the grapes, but will not drink the wine </a:t>
            </a:r>
          </a:p>
        </p:txBody>
      </p:sp>
    </p:spTree>
    <p:extLst>
      <p:ext uri="{BB962C8B-B14F-4D97-AF65-F5344CB8AC3E}">
        <p14:creationId xmlns:p14="http://schemas.microsoft.com/office/powerpoint/2010/main" val="255433247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arge rock formation with holes in it&#10;&#10;Description automatically generated">
            <a:extLst>
              <a:ext uri="{FF2B5EF4-FFF2-40B4-BE49-F238E27FC236}">
                <a16:creationId xmlns:a16="http://schemas.microsoft.com/office/drawing/2014/main" id="{4DD23F44-6285-DB5F-3C77-8FBC7D533CFA}"/>
              </a:ext>
            </a:extLst>
          </p:cNvPr>
          <p:cNvPicPr>
            <a:picLocks noChangeAspect="1"/>
          </p:cNvPicPr>
          <p:nvPr/>
        </p:nvPicPr>
        <p:blipFill rotWithShape="1">
          <a:blip r:embed="rId3">
            <a:extLst>
              <a:ext uri="{28A0092B-C50C-407E-A947-70E740481C1C}">
                <a14:useLocalDpi xmlns:a14="http://schemas.microsoft.com/office/drawing/2010/main" val="0"/>
              </a:ext>
            </a:extLst>
          </a:blip>
          <a:srcRect t="442"/>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Winepress at Jezreel, Iron Age II, circa 1000–586 BC</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tread the grapes, but will not drink the wine </a:t>
            </a:r>
          </a:p>
        </p:txBody>
      </p:sp>
    </p:spTree>
    <p:extLst>
      <p:ext uri="{BB962C8B-B14F-4D97-AF65-F5344CB8AC3E}">
        <p14:creationId xmlns:p14="http://schemas.microsoft.com/office/powerpoint/2010/main" val="232665529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arge rock formation with holes in it&#10;&#10;Description automatically generated">
            <a:extLst>
              <a:ext uri="{FF2B5EF4-FFF2-40B4-BE49-F238E27FC236}">
                <a16:creationId xmlns:a16="http://schemas.microsoft.com/office/drawing/2014/main" id="{4DD23F44-6285-DB5F-3C77-8FBC7D533CFA}"/>
              </a:ext>
            </a:extLst>
          </p:cNvPr>
          <p:cNvPicPr>
            <a:picLocks noChangeAspect="1"/>
          </p:cNvPicPr>
          <p:nvPr/>
        </p:nvPicPr>
        <p:blipFill rotWithShape="1">
          <a:blip r:embed="rId3">
            <a:extLst>
              <a:ext uri="{28A0092B-C50C-407E-A947-70E740481C1C}">
                <a14:useLocalDpi xmlns:a14="http://schemas.microsoft.com/office/drawing/2010/main" val="0"/>
              </a:ext>
            </a:extLst>
          </a:blip>
          <a:srcRect t="442"/>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Winepress at Jezreel, Iron Age II, circa 1000–586 BC</a:t>
            </a:r>
          </a:p>
        </p:txBody>
      </p:sp>
      <p:sp>
        <p:nvSpPr>
          <p:cNvPr id="3" name="Text Placeholder 2"/>
          <p:cNvSpPr>
            <a:spLocks noGrp="1"/>
          </p:cNvSpPr>
          <p:nvPr>
            <p:ph type="body" sz="quarter" idx="12"/>
          </p:nvPr>
        </p:nvSpPr>
        <p:spPr/>
        <p:txBody>
          <a:bodyPr/>
          <a:lstStyle/>
          <a:p>
            <a:r>
              <a:rPr lang="ru-RU" dirty="0"/>
              <a:t>6:15</a:t>
            </a:r>
            <a:endParaRPr lang="en-US" dirty="0"/>
          </a:p>
        </p:txBody>
      </p:sp>
      <p:sp>
        <p:nvSpPr>
          <p:cNvPr id="4" name="Title 3"/>
          <p:cNvSpPr>
            <a:spLocks noGrp="1"/>
          </p:cNvSpPr>
          <p:nvPr>
            <p:ph type="title"/>
          </p:nvPr>
        </p:nvSpPr>
        <p:spPr/>
        <p:txBody>
          <a:bodyPr/>
          <a:lstStyle/>
          <a:p>
            <a:r>
              <a:rPr lang="en-US" dirty="0"/>
              <a:t>You will tread the grapes, but will not drink the wine </a:t>
            </a:r>
          </a:p>
        </p:txBody>
      </p:sp>
      <p:sp>
        <p:nvSpPr>
          <p:cNvPr id="5" name="Text Box 16">
            <a:extLst>
              <a:ext uri="{FF2B5EF4-FFF2-40B4-BE49-F238E27FC236}">
                <a16:creationId xmlns:a16="http://schemas.microsoft.com/office/drawing/2014/main" id="{C6C254D4-ADF1-546A-E5FB-08A907B385A0}"/>
              </a:ext>
            </a:extLst>
          </p:cNvPr>
          <p:cNvSpPr txBox="1">
            <a:spLocks noChangeArrowheads="1"/>
          </p:cNvSpPr>
          <p:nvPr/>
        </p:nvSpPr>
        <p:spPr bwMode="auto">
          <a:xfrm>
            <a:off x="969799" y="3793348"/>
            <a:ext cx="1537600"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kern="0" dirty="0">
                <a:solidFill>
                  <a:srgbClr val="FFFFFF"/>
                </a:solidFill>
                <a:effectLst>
                  <a:glow rad="76200">
                    <a:srgbClr val="000000">
                      <a:alpha val="60000"/>
                    </a:srgbClr>
                  </a:glow>
                </a:effectLst>
                <a:latin typeface="Calibri" pitchFamily="34" charset="0"/>
                <a:cs typeface="Calibri" pitchFamily="34" charset="0"/>
              </a:rPr>
              <a:t>c</a:t>
            </a: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ollection</a:t>
            </a: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 pit</a:t>
            </a:r>
          </a:p>
        </p:txBody>
      </p:sp>
      <p:sp>
        <p:nvSpPr>
          <p:cNvPr id="6" name="Line 9">
            <a:extLst>
              <a:ext uri="{FF2B5EF4-FFF2-40B4-BE49-F238E27FC236}">
                <a16:creationId xmlns:a16="http://schemas.microsoft.com/office/drawing/2014/main" id="{0889C986-DAB2-6402-238C-CCF9FF057021}"/>
              </a:ext>
            </a:extLst>
          </p:cNvPr>
          <p:cNvSpPr>
            <a:spLocks noChangeShapeType="1"/>
          </p:cNvSpPr>
          <p:nvPr/>
        </p:nvSpPr>
        <p:spPr bwMode="auto">
          <a:xfrm flipV="1">
            <a:off x="2518676" y="3886198"/>
            <a:ext cx="300724" cy="107205"/>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itchFamily="34" charset="0"/>
              <a:ea typeface="+mn-ea"/>
              <a:cs typeface="+mn-cs"/>
            </a:endParaRPr>
          </a:p>
        </p:txBody>
      </p:sp>
      <p:sp>
        <p:nvSpPr>
          <p:cNvPr id="8" name="Text Box 16">
            <a:extLst>
              <a:ext uri="{FF2B5EF4-FFF2-40B4-BE49-F238E27FC236}">
                <a16:creationId xmlns:a16="http://schemas.microsoft.com/office/drawing/2014/main" id="{BBCC41B5-DD58-6F23-7662-EC8ED9E9BD67}"/>
              </a:ext>
            </a:extLst>
          </p:cNvPr>
          <p:cNvSpPr txBox="1">
            <a:spLocks noChangeArrowheads="1"/>
          </p:cNvSpPr>
          <p:nvPr/>
        </p:nvSpPr>
        <p:spPr bwMode="auto">
          <a:xfrm>
            <a:off x="4800600" y="1447800"/>
            <a:ext cx="1244251"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winepress</a:t>
            </a:r>
          </a:p>
        </p:txBody>
      </p:sp>
      <p:sp>
        <p:nvSpPr>
          <p:cNvPr id="9" name="Line 9">
            <a:extLst>
              <a:ext uri="{FF2B5EF4-FFF2-40B4-BE49-F238E27FC236}">
                <a16:creationId xmlns:a16="http://schemas.microsoft.com/office/drawing/2014/main" id="{4F4426A8-1619-2F46-AB9B-0B3729A0A87F}"/>
              </a:ext>
            </a:extLst>
          </p:cNvPr>
          <p:cNvSpPr>
            <a:spLocks noChangeShapeType="1"/>
          </p:cNvSpPr>
          <p:nvPr/>
        </p:nvSpPr>
        <p:spPr bwMode="auto">
          <a:xfrm flipH="1">
            <a:off x="4953000" y="1981200"/>
            <a:ext cx="304800" cy="914400"/>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itchFamily="34" charset="0"/>
              <a:ea typeface="+mn-ea"/>
              <a:cs typeface="+mn-cs"/>
            </a:endParaRPr>
          </a:p>
        </p:txBody>
      </p:sp>
      <p:sp>
        <p:nvSpPr>
          <p:cNvPr id="10" name="Text Box 16">
            <a:extLst>
              <a:ext uri="{FF2B5EF4-FFF2-40B4-BE49-F238E27FC236}">
                <a16:creationId xmlns:a16="http://schemas.microsoft.com/office/drawing/2014/main" id="{0F8907FD-0A25-D426-2989-C43DD526F54E}"/>
              </a:ext>
            </a:extLst>
          </p:cNvPr>
          <p:cNvSpPr txBox="1">
            <a:spLocks noChangeArrowheads="1"/>
          </p:cNvSpPr>
          <p:nvPr/>
        </p:nvSpPr>
        <p:spPr bwMode="auto">
          <a:xfrm>
            <a:off x="3729080" y="4098979"/>
            <a:ext cx="1008609"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channel</a:t>
            </a:r>
          </a:p>
        </p:txBody>
      </p:sp>
      <p:sp>
        <p:nvSpPr>
          <p:cNvPr id="11" name="Line 9">
            <a:extLst>
              <a:ext uri="{FF2B5EF4-FFF2-40B4-BE49-F238E27FC236}">
                <a16:creationId xmlns:a16="http://schemas.microsoft.com/office/drawing/2014/main" id="{67B25814-7EC0-CCA8-C793-A34F7A4B8C25}"/>
              </a:ext>
            </a:extLst>
          </p:cNvPr>
          <p:cNvSpPr>
            <a:spLocks noChangeShapeType="1"/>
          </p:cNvSpPr>
          <p:nvPr/>
        </p:nvSpPr>
        <p:spPr bwMode="auto">
          <a:xfrm flipH="1" flipV="1">
            <a:off x="3781424" y="3295650"/>
            <a:ext cx="409576" cy="819150"/>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itchFamily="34" charset="0"/>
              <a:ea typeface="+mn-ea"/>
              <a:cs typeface="+mn-cs"/>
            </a:endParaRPr>
          </a:p>
        </p:txBody>
      </p:sp>
      <p:sp>
        <p:nvSpPr>
          <p:cNvPr id="12" name="Text Box 16">
            <a:extLst>
              <a:ext uri="{FF2B5EF4-FFF2-40B4-BE49-F238E27FC236}">
                <a16:creationId xmlns:a16="http://schemas.microsoft.com/office/drawing/2014/main" id="{0E53E4C8-E387-3F4A-6EFF-FE03D06A5AFF}"/>
              </a:ext>
            </a:extLst>
          </p:cNvPr>
          <p:cNvSpPr txBox="1">
            <a:spLocks noChangeArrowheads="1"/>
          </p:cNvSpPr>
          <p:nvPr/>
        </p:nvSpPr>
        <p:spPr bwMode="auto">
          <a:xfrm>
            <a:off x="969799" y="1621353"/>
            <a:ext cx="2749471"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kern="0" dirty="0">
                <a:solidFill>
                  <a:srgbClr val="FFFFFF"/>
                </a:solidFill>
                <a:effectLst>
                  <a:glow rad="76200">
                    <a:srgbClr val="000000">
                      <a:alpha val="60000"/>
                    </a:srgbClr>
                  </a:glow>
                </a:effectLst>
                <a:latin typeface="Calibri" pitchFamily="34" charset="0"/>
                <a:cs typeface="Calibri" pitchFamily="34" charset="0"/>
              </a:rPr>
              <a:t>c</a:t>
            </a: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up marks for amphorae</a:t>
            </a:r>
          </a:p>
        </p:txBody>
      </p:sp>
      <p:sp>
        <p:nvSpPr>
          <p:cNvPr id="13" name="Line 9">
            <a:extLst>
              <a:ext uri="{FF2B5EF4-FFF2-40B4-BE49-F238E27FC236}">
                <a16:creationId xmlns:a16="http://schemas.microsoft.com/office/drawing/2014/main" id="{9F63C058-9FC1-4C2B-94F5-F3F69B421886}"/>
              </a:ext>
            </a:extLst>
          </p:cNvPr>
          <p:cNvSpPr>
            <a:spLocks noChangeShapeType="1"/>
          </p:cNvSpPr>
          <p:nvPr/>
        </p:nvSpPr>
        <p:spPr bwMode="auto">
          <a:xfrm>
            <a:off x="2518676" y="2011878"/>
            <a:ext cx="504824" cy="647699"/>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494704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CFDD5-D3A5-D075-C9DE-2A168D0AC19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DCD20C5-4DDE-F7F5-3D93-AAB269E884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9EA878F4-1C10-C00E-7D89-6D71922E4DAC}"/>
              </a:ext>
            </a:extLst>
          </p:cNvPr>
          <p:cNvSpPr>
            <a:spLocks noGrp="1"/>
          </p:cNvSpPr>
          <p:nvPr>
            <p:ph type="body" sz="quarter" idx="10"/>
          </p:nvPr>
        </p:nvSpPr>
        <p:spPr/>
        <p:txBody>
          <a:bodyPr/>
          <a:lstStyle/>
          <a:p>
            <a:r>
              <a:rPr lang="en-US" dirty="0"/>
              <a:t>Servants preparing wine amphorae with straws, from Thebes, circa 1370 BC</a:t>
            </a:r>
          </a:p>
        </p:txBody>
      </p:sp>
      <p:sp>
        <p:nvSpPr>
          <p:cNvPr id="3" name="Text Placeholder 2">
            <a:extLst>
              <a:ext uri="{FF2B5EF4-FFF2-40B4-BE49-F238E27FC236}">
                <a16:creationId xmlns:a16="http://schemas.microsoft.com/office/drawing/2014/main" id="{D3051F0F-39A9-9C96-FA0A-E7DC9CC427B1}"/>
              </a:ext>
            </a:extLst>
          </p:cNvPr>
          <p:cNvSpPr>
            <a:spLocks noGrp="1"/>
          </p:cNvSpPr>
          <p:nvPr>
            <p:ph type="body" sz="quarter" idx="12"/>
          </p:nvPr>
        </p:nvSpPr>
        <p:spPr/>
        <p:txBody>
          <a:bodyPr/>
          <a:lstStyle/>
          <a:p>
            <a:r>
              <a:rPr lang="en-US" dirty="0">
                <a:latin typeface="Calibri"/>
                <a:ea typeface="Calibri"/>
                <a:cs typeface="Calibri"/>
              </a:rPr>
              <a:t>6:15</a:t>
            </a:r>
            <a:endParaRPr lang="en-US" dirty="0"/>
          </a:p>
        </p:txBody>
      </p:sp>
      <p:sp>
        <p:nvSpPr>
          <p:cNvPr id="4" name="Title 3">
            <a:extLst>
              <a:ext uri="{FF2B5EF4-FFF2-40B4-BE49-F238E27FC236}">
                <a16:creationId xmlns:a16="http://schemas.microsoft.com/office/drawing/2014/main" id="{943AC8DC-04B6-28A7-6215-541B0CC3660C}"/>
              </a:ext>
            </a:extLst>
          </p:cNvPr>
          <p:cNvSpPr>
            <a:spLocks noGrp="1"/>
          </p:cNvSpPr>
          <p:nvPr>
            <p:ph type="title"/>
          </p:nvPr>
        </p:nvSpPr>
        <p:spPr/>
        <p:txBody>
          <a:bodyPr/>
          <a:lstStyle/>
          <a:p>
            <a:r>
              <a:rPr lang="en-US" dirty="0"/>
              <a:t>You will tread the grapes, but will not drink the wine </a:t>
            </a:r>
            <a:endParaRPr lang="en-US" dirty="0">
              <a:ea typeface="Calibri"/>
            </a:endParaRPr>
          </a:p>
        </p:txBody>
      </p:sp>
    </p:spTree>
    <p:extLst>
      <p:ext uri="{BB962C8B-B14F-4D97-AF65-F5344CB8AC3E}">
        <p14:creationId xmlns:p14="http://schemas.microsoft.com/office/powerpoint/2010/main" val="342933350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6EEA764-CFB5-9D3E-15FC-8F2CE37F39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861" y="369332"/>
            <a:ext cx="8320219" cy="6150340"/>
          </a:xfrm>
          <a:prstGeom prst="rect">
            <a:avLst/>
          </a:prstGeom>
        </p:spPr>
      </p:pic>
      <p:sp>
        <p:nvSpPr>
          <p:cNvPr id="2" name="Text Placeholder 1"/>
          <p:cNvSpPr>
            <a:spLocks noGrp="1"/>
          </p:cNvSpPr>
          <p:nvPr>
            <p:ph type="body" sz="quarter" idx="10"/>
          </p:nvPr>
        </p:nvSpPr>
        <p:spPr/>
        <p:txBody>
          <a:bodyPr/>
          <a:lstStyle/>
          <a:p>
            <a:r>
              <a:rPr lang="en-US" dirty="0"/>
              <a:t>Stele depicting a Syrian mercenary drinking from an amphora, from Amarna, 14th century BC</a:t>
            </a:r>
          </a:p>
        </p:txBody>
      </p:sp>
      <p:sp>
        <p:nvSpPr>
          <p:cNvPr id="3" name="Text Placeholder 2"/>
          <p:cNvSpPr>
            <a:spLocks noGrp="1"/>
          </p:cNvSpPr>
          <p:nvPr>
            <p:ph type="body" sz="quarter" idx="12"/>
          </p:nvPr>
        </p:nvSpPr>
        <p:spPr/>
        <p:txBody>
          <a:bodyPr/>
          <a:lstStyle/>
          <a:p>
            <a:r>
              <a:rPr lang="en-US" dirty="0"/>
              <a:t>6:15</a:t>
            </a:r>
          </a:p>
        </p:txBody>
      </p:sp>
      <p:sp>
        <p:nvSpPr>
          <p:cNvPr id="4" name="Title 3"/>
          <p:cNvSpPr>
            <a:spLocks noGrp="1"/>
          </p:cNvSpPr>
          <p:nvPr>
            <p:ph type="title"/>
          </p:nvPr>
        </p:nvSpPr>
        <p:spPr/>
        <p:txBody>
          <a:bodyPr/>
          <a:lstStyle/>
          <a:p>
            <a:r>
              <a:rPr lang="en-US" dirty="0"/>
              <a:t>You will tread the grapes, but will not drink the wine </a:t>
            </a:r>
          </a:p>
        </p:txBody>
      </p:sp>
    </p:spTree>
    <p:extLst>
      <p:ext uri="{BB962C8B-B14F-4D97-AF65-F5344CB8AC3E}">
        <p14:creationId xmlns:p14="http://schemas.microsoft.com/office/powerpoint/2010/main" val="372468796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cuments\Bolen\PCB size\Getty Villa\Assyrian reliefs\Relief of banquet of Ashurbanipal, Assyrian, from north palace at Nineveh, 645-640 BC, tb100919348.jpg"/>
          <p:cNvPicPr>
            <a:picLocks noChangeAspect="1" noChangeArrowheads="1"/>
          </p:cNvPicPr>
          <p:nvPr/>
        </p:nvPicPr>
        <p:blipFill rotWithShape="1">
          <a:blip r:embed="rId3">
            <a:extLst>
              <a:ext uri="{28A0092B-C50C-407E-A947-70E740481C1C}">
                <a14:useLocalDpi xmlns:a14="http://schemas.microsoft.com/office/drawing/2010/main" val="0"/>
              </a:ext>
            </a:extLst>
          </a:blip>
          <a:srcRect l="1581"/>
          <a:stretch/>
        </p:blipFill>
        <p:spPr bwMode="auto">
          <a:xfrm>
            <a:off x="0" y="369332"/>
            <a:ext cx="9144000" cy="6150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Relief of Ashurbanipal dining with his wife, from Nineveh, 7th century BC</a:t>
            </a:r>
          </a:p>
        </p:txBody>
      </p:sp>
      <p:sp>
        <p:nvSpPr>
          <p:cNvPr id="3" name="Text Placeholder 2"/>
          <p:cNvSpPr>
            <a:spLocks noGrp="1"/>
          </p:cNvSpPr>
          <p:nvPr>
            <p:ph type="body" sz="quarter" idx="12"/>
          </p:nvPr>
        </p:nvSpPr>
        <p:spPr/>
        <p:txBody>
          <a:bodyPr/>
          <a:lstStyle/>
          <a:p>
            <a:r>
              <a:rPr lang="en-US" dirty="0"/>
              <a:t>6:15</a:t>
            </a:r>
          </a:p>
        </p:txBody>
      </p:sp>
      <p:sp>
        <p:nvSpPr>
          <p:cNvPr id="4" name="Title 3"/>
          <p:cNvSpPr>
            <a:spLocks noGrp="1"/>
          </p:cNvSpPr>
          <p:nvPr>
            <p:ph type="title"/>
          </p:nvPr>
        </p:nvSpPr>
        <p:spPr/>
        <p:txBody>
          <a:bodyPr/>
          <a:lstStyle/>
          <a:p>
            <a:r>
              <a:rPr lang="en-US" dirty="0"/>
              <a:t>You will tread the grapes, but will not drink the wine </a:t>
            </a:r>
          </a:p>
        </p:txBody>
      </p:sp>
    </p:spTree>
    <p:extLst>
      <p:ext uri="{BB962C8B-B14F-4D97-AF65-F5344CB8AC3E}">
        <p14:creationId xmlns:p14="http://schemas.microsoft.com/office/powerpoint/2010/main" val="263096147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Chronology chart of Israel and Judah’s kings, 900–850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pic>
        <p:nvPicPr>
          <p:cNvPr id="8" name="Picture 7" descr="Screen Shot 2016-01-18 at 3.47.45 P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33800"/>
            <a:ext cx="4292957" cy="1219200"/>
          </a:xfrm>
          <a:prstGeom prst="rect">
            <a:avLst/>
          </a:prstGeom>
          <a:ln>
            <a:noFill/>
          </a:ln>
          <a:effectLst>
            <a:outerShdw blurRad="292100" dist="139700" dir="2700000" algn="tl" rotWithShape="0">
              <a:srgbClr val="333333">
                <a:alpha val="65000"/>
              </a:srgbClr>
            </a:outerShdw>
          </a:effectLst>
        </p:spPr>
      </p:pic>
      <p:pic>
        <p:nvPicPr>
          <p:cNvPr id="12" name="Picture 11" descr="Dynasties of Israel and Judah.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828" y="5545475"/>
            <a:ext cx="8968172" cy="1007725"/>
          </a:xfrm>
          <a:prstGeom prst="rect">
            <a:avLst/>
          </a:prstGeom>
        </p:spPr>
      </p:pic>
      <p:pic>
        <p:nvPicPr>
          <p:cNvPr id="9" name="Picture 8" descr="4. Pane 900-85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33400"/>
            <a:ext cx="9144000" cy="2715768"/>
          </a:xfrm>
          <a:prstGeom prst="rect">
            <a:avLst/>
          </a:prstGeom>
        </p:spPr>
      </p:pic>
      <p:pic>
        <p:nvPicPr>
          <p:cNvPr id="10" name="Picture 9" descr="Screen Shot 2016-01-22 at 10.16.39 AM.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1986" y="3789274"/>
            <a:ext cx="2048814" cy="1163726"/>
          </a:xfrm>
          <a:prstGeom prst="rect">
            <a:avLst/>
          </a:prstGeom>
        </p:spPr>
      </p:pic>
      <p:pic>
        <p:nvPicPr>
          <p:cNvPr id="6" name="Picture 5" descr="Omri Regnal Breakout.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81377" y="3505200"/>
            <a:ext cx="2586423" cy="1981200"/>
          </a:xfrm>
          <a:prstGeom prst="rect">
            <a:avLst/>
          </a:prstGeom>
        </p:spPr>
      </p:pic>
    </p:spTree>
    <p:extLst>
      <p:ext uri="{BB962C8B-B14F-4D97-AF65-F5344CB8AC3E}">
        <p14:creationId xmlns:p14="http://schemas.microsoft.com/office/powerpoint/2010/main" val="1097056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Fields of the Nile Delta near Tanis</a:t>
            </a:r>
          </a:p>
        </p:txBody>
      </p:sp>
      <p:sp>
        <p:nvSpPr>
          <p:cNvPr id="3" name="Text Placeholder 2"/>
          <p:cNvSpPr>
            <a:spLocks noGrp="1"/>
          </p:cNvSpPr>
          <p:nvPr>
            <p:ph type="body" sz="quarter" idx="12"/>
          </p:nvPr>
        </p:nvSpPr>
        <p:spPr/>
        <p:txBody>
          <a:bodyPr/>
          <a:lstStyle/>
          <a:p>
            <a:r>
              <a:rPr lang="en-US" dirty="0"/>
              <a:t>6:4</a:t>
            </a:r>
          </a:p>
        </p:txBody>
      </p:sp>
      <p:sp>
        <p:nvSpPr>
          <p:cNvPr id="4" name="Title 3"/>
          <p:cNvSpPr>
            <a:spLocks noGrp="1"/>
          </p:cNvSpPr>
          <p:nvPr>
            <p:ph type="title"/>
          </p:nvPr>
        </p:nvSpPr>
        <p:spPr/>
        <p:txBody>
          <a:bodyPr/>
          <a:lstStyle/>
          <a:p>
            <a:r>
              <a:rPr lang="en-US" dirty="0"/>
              <a:t>For I brought you up from the land of Egypt and ransomed you from the house of slavery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r="1131"/>
          <a:stretch/>
        </p:blipFill>
        <p:spPr>
          <a:xfrm>
            <a:off x="-1" y="369332"/>
            <a:ext cx="9144000" cy="6150340"/>
          </a:xfrm>
          <a:prstGeom prst="rect">
            <a:avLst/>
          </a:prstGeom>
        </p:spPr>
      </p:pic>
    </p:spTree>
    <p:extLst>
      <p:ext uri="{BB962C8B-B14F-4D97-AF65-F5344CB8AC3E}">
        <p14:creationId xmlns:p14="http://schemas.microsoft.com/office/powerpoint/2010/main" val="71114204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Kris\Documents\Bolen\PCB size\Louvre-pcb\Levant\Mesha Stela celebrating victory over dynasty of Omri king of Israel, basalt, from Diban, ca 810 BC, tb09271950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6839" y="312182"/>
            <a:ext cx="4390322" cy="6381088"/>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“Omri, king of Israel” on the Mesha Stele, circa 820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92603499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“Omri, king of Israel” on the Mesha Stele, circa 820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pic>
        <p:nvPicPr>
          <p:cNvPr id="5122" name="Picture 2" descr="C:\Users\Kris\Documents\Bolen\PCB size\Louvre-pcb\Levant\Mesha Stela celebrating victory over dynasty of Omri king of Israel, basalt, from Diban, ca 810 BC, tb0927194248.jpg"/>
          <p:cNvPicPr>
            <a:picLocks noChangeAspect="1" noChangeArrowheads="1"/>
          </p:cNvPicPr>
          <p:nvPr/>
        </p:nvPicPr>
        <p:blipFill rotWithShape="1">
          <a:blip r:embed="rId3">
            <a:extLst>
              <a:ext uri="{28A0092B-C50C-407E-A947-70E740481C1C}">
                <a14:useLocalDpi xmlns:a14="http://schemas.microsoft.com/office/drawing/2010/main" val="0"/>
              </a:ext>
            </a:extLst>
          </a:blip>
          <a:srcRect r="832"/>
          <a:stretch/>
        </p:blipFill>
        <p:spPr bwMode="auto">
          <a:xfrm>
            <a:off x="0" y="369332"/>
            <a:ext cx="9144000" cy="6150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43180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369332"/>
            <a:ext cx="9144000" cy="6150339"/>
            <a:chOff x="0" y="369332"/>
            <a:chExt cx="9144000" cy="6150339"/>
          </a:xfrm>
        </p:grpSpPr>
        <p:pic>
          <p:nvPicPr>
            <p:cNvPr id="5122" name="Picture 2" descr="C:\Users\Kris\Documents\Bolen\PCB size\Louvre-pcb\Levant\Mesha Stela celebrating victory over dynasty of Omri king of Israel, basalt, from Diban, ca 810 BC, tb0927194248.jpg"/>
            <p:cNvPicPr>
              <a:picLocks noChangeAspect="1" noChangeArrowheads="1"/>
            </p:cNvPicPr>
            <p:nvPr/>
          </p:nvPicPr>
          <p:blipFill rotWithShape="1">
            <a:blip r:embed="rId3">
              <a:extLst>
                <a:ext uri="{28A0092B-C50C-407E-A947-70E740481C1C}">
                  <a14:useLocalDpi xmlns:a14="http://schemas.microsoft.com/office/drawing/2010/main" val="0"/>
                </a:ext>
              </a:extLst>
            </a:blip>
            <a:srcRect r="832"/>
            <a:stretch/>
          </p:blipFill>
          <p:spPr bwMode="auto">
            <a:xfrm>
              <a:off x="0" y="369332"/>
              <a:ext cx="9144000" cy="6150339"/>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5"/>
            <p:cNvSpPr/>
            <p:nvPr/>
          </p:nvSpPr>
          <p:spPr>
            <a:xfrm>
              <a:off x="2105025" y="3962400"/>
              <a:ext cx="204788" cy="285750"/>
            </a:xfrm>
            <a:custGeom>
              <a:avLst/>
              <a:gdLst>
                <a:gd name="connsiteX0" fmla="*/ 23813 w 204788"/>
                <a:gd name="connsiteY0" fmla="*/ 0 h 285750"/>
                <a:gd name="connsiteX1" fmla="*/ 0 w 204788"/>
                <a:gd name="connsiteY1" fmla="*/ 104775 h 285750"/>
                <a:gd name="connsiteX2" fmla="*/ 109538 w 204788"/>
                <a:gd name="connsiteY2" fmla="*/ 52388 h 285750"/>
                <a:gd name="connsiteX3" fmla="*/ 100013 w 204788"/>
                <a:gd name="connsiteY3" fmla="*/ 142875 h 285750"/>
                <a:gd name="connsiteX4" fmla="*/ 204788 w 204788"/>
                <a:gd name="connsiteY4" fmla="*/ 90488 h 285750"/>
                <a:gd name="connsiteX5" fmla="*/ 114300 w 204788"/>
                <a:gd name="connsiteY5" fmla="*/ 228600 h 285750"/>
                <a:gd name="connsiteX6" fmla="*/ 38100 w 204788"/>
                <a:gd name="connsiteY6" fmla="*/ 28575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8" h="285750">
                  <a:moveTo>
                    <a:pt x="23813" y="0"/>
                  </a:moveTo>
                  <a:lnTo>
                    <a:pt x="0" y="104775"/>
                  </a:lnTo>
                  <a:lnTo>
                    <a:pt x="109538" y="52388"/>
                  </a:lnTo>
                  <a:lnTo>
                    <a:pt x="100013" y="142875"/>
                  </a:lnTo>
                  <a:lnTo>
                    <a:pt x="204788" y="90488"/>
                  </a:lnTo>
                  <a:lnTo>
                    <a:pt x="114300" y="228600"/>
                  </a:lnTo>
                  <a:lnTo>
                    <a:pt x="38100" y="285750"/>
                  </a:lnTo>
                </a:path>
              </a:pathLst>
            </a:custGeom>
            <a:noFill/>
            <a:ln w="19050" cap="rnd">
              <a:solidFill>
                <a:srgbClr val="FEC000">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338328" y="4047940"/>
              <a:ext cx="85923" cy="134604"/>
            </a:xfrm>
            <a:custGeom>
              <a:avLst/>
              <a:gdLst>
                <a:gd name="connsiteX0" fmla="*/ 85725 w 85725"/>
                <a:gd name="connsiteY0" fmla="*/ 57150 h 133350"/>
                <a:gd name="connsiteX1" fmla="*/ 42862 w 85725"/>
                <a:gd name="connsiteY1" fmla="*/ 0 h 133350"/>
                <a:gd name="connsiteX2" fmla="*/ 0 w 85725"/>
                <a:gd name="connsiteY2" fmla="*/ 76200 h 133350"/>
                <a:gd name="connsiteX3" fmla="*/ 52387 w 85725"/>
                <a:gd name="connsiteY3" fmla="*/ 133350 h 133350"/>
                <a:gd name="connsiteX4" fmla="*/ 85725 w 85725"/>
                <a:gd name="connsiteY4" fmla="*/ 57150 h 133350"/>
                <a:gd name="connsiteX0" fmla="*/ 85725 w 85811"/>
                <a:gd name="connsiteY0" fmla="*/ 57150 h 133536"/>
                <a:gd name="connsiteX1" fmla="*/ 42862 w 85811"/>
                <a:gd name="connsiteY1" fmla="*/ 0 h 133536"/>
                <a:gd name="connsiteX2" fmla="*/ 0 w 85811"/>
                <a:gd name="connsiteY2" fmla="*/ 76200 h 133536"/>
                <a:gd name="connsiteX3" fmla="*/ 52387 w 85811"/>
                <a:gd name="connsiteY3" fmla="*/ 133350 h 133536"/>
                <a:gd name="connsiteX4" fmla="*/ 85725 w 85811"/>
                <a:gd name="connsiteY4" fmla="*/ 57150 h 133536"/>
                <a:gd name="connsiteX0" fmla="*/ 85785 w 85871"/>
                <a:gd name="connsiteY0" fmla="*/ 57336 h 133722"/>
                <a:gd name="connsiteX1" fmla="*/ 42922 w 85871"/>
                <a:gd name="connsiteY1" fmla="*/ 186 h 133722"/>
                <a:gd name="connsiteX2" fmla="*/ 60 w 85871"/>
                <a:gd name="connsiteY2" fmla="*/ 76386 h 133722"/>
                <a:gd name="connsiteX3" fmla="*/ 52447 w 85871"/>
                <a:gd name="connsiteY3" fmla="*/ 133536 h 133722"/>
                <a:gd name="connsiteX4" fmla="*/ 85785 w 85871"/>
                <a:gd name="connsiteY4" fmla="*/ 57336 h 133722"/>
                <a:gd name="connsiteX0" fmla="*/ 85785 w 85841"/>
                <a:gd name="connsiteY0" fmla="*/ 57336 h 133722"/>
                <a:gd name="connsiteX1" fmla="*/ 42922 w 85841"/>
                <a:gd name="connsiteY1" fmla="*/ 186 h 133722"/>
                <a:gd name="connsiteX2" fmla="*/ 60 w 85841"/>
                <a:gd name="connsiteY2" fmla="*/ 76386 h 133722"/>
                <a:gd name="connsiteX3" fmla="*/ 40541 w 85841"/>
                <a:gd name="connsiteY3" fmla="*/ 133536 h 133722"/>
                <a:gd name="connsiteX4" fmla="*/ 85785 w 85841"/>
                <a:gd name="connsiteY4" fmla="*/ 57336 h 133722"/>
                <a:gd name="connsiteX0" fmla="*/ 85785 w 85909"/>
                <a:gd name="connsiteY0" fmla="*/ 57336 h 134135"/>
                <a:gd name="connsiteX1" fmla="*/ 42922 w 85909"/>
                <a:gd name="connsiteY1" fmla="*/ 186 h 134135"/>
                <a:gd name="connsiteX2" fmla="*/ 60 w 85909"/>
                <a:gd name="connsiteY2" fmla="*/ 76386 h 134135"/>
                <a:gd name="connsiteX3" fmla="*/ 40541 w 85909"/>
                <a:gd name="connsiteY3" fmla="*/ 133536 h 134135"/>
                <a:gd name="connsiteX4" fmla="*/ 85785 w 85909"/>
                <a:gd name="connsiteY4" fmla="*/ 57336 h 134135"/>
                <a:gd name="connsiteX0" fmla="*/ 85785 w 85923"/>
                <a:gd name="connsiteY0" fmla="*/ 57336 h 134604"/>
                <a:gd name="connsiteX1" fmla="*/ 42922 w 85923"/>
                <a:gd name="connsiteY1" fmla="*/ 186 h 134604"/>
                <a:gd name="connsiteX2" fmla="*/ 60 w 85923"/>
                <a:gd name="connsiteY2" fmla="*/ 76386 h 134604"/>
                <a:gd name="connsiteX3" fmla="*/ 40541 w 85923"/>
                <a:gd name="connsiteY3" fmla="*/ 133536 h 134604"/>
                <a:gd name="connsiteX4" fmla="*/ 85785 w 85923"/>
                <a:gd name="connsiteY4" fmla="*/ 57336 h 134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23" h="134604">
                  <a:moveTo>
                    <a:pt x="85785" y="57336"/>
                  </a:moveTo>
                  <a:cubicBezTo>
                    <a:pt x="84198" y="35111"/>
                    <a:pt x="57209" y="-2989"/>
                    <a:pt x="42922" y="186"/>
                  </a:cubicBezTo>
                  <a:cubicBezTo>
                    <a:pt x="28635" y="3361"/>
                    <a:pt x="-1527" y="54161"/>
                    <a:pt x="60" y="76386"/>
                  </a:cubicBezTo>
                  <a:cubicBezTo>
                    <a:pt x="1647" y="98611"/>
                    <a:pt x="12919" y="141950"/>
                    <a:pt x="40541" y="133536"/>
                  </a:cubicBezTo>
                  <a:cubicBezTo>
                    <a:pt x="75543" y="122874"/>
                    <a:pt x="87372" y="79561"/>
                    <a:pt x="85785" y="57336"/>
                  </a:cubicBezTo>
                  <a:close/>
                </a:path>
              </a:pathLst>
            </a:custGeom>
            <a:noFill/>
            <a:ln w="19050" cap="rnd">
              <a:solidFill>
                <a:srgbClr val="FEC000">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933575" y="3952875"/>
              <a:ext cx="95250" cy="323850"/>
            </a:xfrm>
            <a:custGeom>
              <a:avLst/>
              <a:gdLst>
                <a:gd name="connsiteX0" fmla="*/ 76200 w 95250"/>
                <a:gd name="connsiteY0" fmla="*/ 323850 h 323850"/>
                <a:gd name="connsiteX1" fmla="*/ 95250 w 95250"/>
                <a:gd name="connsiteY1" fmla="*/ 0 h 323850"/>
                <a:gd name="connsiteX2" fmla="*/ 0 w 95250"/>
                <a:gd name="connsiteY2" fmla="*/ 23813 h 323850"/>
                <a:gd name="connsiteX3" fmla="*/ 80963 w 95250"/>
                <a:gd name="connsiteY3" fmla="*/ 85725 h 323850"/>
                <a:gd name="connsiteX0" fmla="*/ 76200 w 95250"/>
                <a:gd name="connsiteY0" fmla="*/ 323850 h 323850"/>
                <a:gd name="connsiteX1" fmla="*/ 95250 w 95250"/>
                <a:gd name="connsiteY1" fmla="*/ 0 h 323850"/>
                <a:gd name="connsiteX2" fmla="*/ 0 w 95250"/>
                <a:gd name="connsiteY2" fmla="*/ 23813 h 323850"/>
                <a:gd name="connsiteX3" fmla="*/ 80963 w 95250"/>
                <a:gd name="connsiteY3" fmla="*/ 85725 h 323850"/>
                <a:gd name="connsiteX0" fmla="*/ 76200 w 95250"/>
                <a:gd name="connsiteY0" fmla="*/ 323850 h 323850"/>
                <a:gd name="connsiteX1" fmla="*/ 95250 w 95250"/>
                <a:gd name="connsiteY1" fmla="*/ 0 h 323850"/>
                <a:gd name="connsiteX2" fmla="*/ 0 w 95250"/>
                <a:gd name="connsiteY2" fmla="*/ 50007 h 323850"/>
                <a:gd name="connsiteX3" fmla="*/ 80963 w 95250"/>
                <a:gd name="connsiteY3" fmla="*/ 85725 h 323850"/>
              </a:gdLst>
              <a:ahLst/>
              <a:cxnLst>
                <a:cxn ang="0">
                  <a:pos x="connsiteX0" y="connsiteY0"/>
                </a:cxn>
                <a:cxn ang="0">
                  <a:pos x="connsiteX1" y="connsiteY1"/>
                </a:cxn>
                <a:cxn ang="0">
                  <a:pos x="connsiteX2" y="connsiteY2"/>
                </a:cxn>
                <a:cxn ang="0">
                  <a:pos x="connsiteX3" y="connsiteY3"/>
                </a:cxn>
              </a:cxnLst>
              <a:rect l="l" t="t" r="r" b="b"/>
              <a:pathLst>
                <a:path w="95250" h="323850">
                  <a:moveTo>
                    <a:pt x="76200" y="323850"/>
                  </a:moveTo>
                  <a:lnTo>
                    <a:pt x="95250" y="0"/>
                  </a:lnTo>
                  <a:lnTo>
                    <a:pt x="0" y="50007"/>
                  </a:lnTo>
                  <a:cubicBezTo>
                    <a:pt x="10319" y="89694"/>
                    <a:pt x="53975" y="65088"/>
                    <a:pt x="80963" y="85725"/>
                  </a:cubicBezTo>
                </a:path>
              </a:pathLst>
            </a:custGeom>
            <a:noFill/>
            <a:ln w="19050" cap="rnd">
              <a:solidFill>
                <a:srgbClr val="FEC000">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769269" y="3993356"/>
              <a:ext cx="188119" cy="166688"/>
            </a:xfrm>
            <a:custGeom>
              <a:avLst/>
              <a:gdLst>
                <a:gd name="connsiteX0" fmla="*/ 209550 w 209550"/>
                <a:gd name="connsiteY0" fmla="*/ 169069 h 173832"/>
                <a:gd name="connsiteX1" fmla="*/ 107156 w 209550"/>
                <a:gd name="connsiteY1" fmla="*/ 173832 h 173832"/>
                <a:gd name="connsiteX2" fmla="*/ 123825 w 209550"/>
                <a:gd name="connsiteY2" fmla="*/ 80963 h 173832"/>
                <a:gd name="connsiteX3" fmla="*/ 38100 w 209550"/>
                <a:gd name="connsiteY3" fmla="*/ 107157 h 173832"/>
                <a:gd name="connsiteX4" fmla="*/ 133350 w 209550"/>
                <a:gd name="connsiteY4" fmla="*/ 80963 h 173832"/>
                <a:gd name="connsiteX5" fmla="*/ 133350 w 209550"/>
                <a:gd name="connsiteY5" fmla="*/ 0 h 173832"/>
                <a:gd name="connsiteX6" fmla="*/ 0 w 209550"/>
                <a:gd name="connsiteY6" fmla="*/ 21432 h 173832"/>
                <a:gd name="connsiteX0" fmla="*/ 209550 w 209550"/>
                <a:gd name="connsiteY0" fmla="*/ 169069 h 173832"/>
                <a:gd name="connsiteX1" fmla="*/ 107156 w 209550"/>
                <a:gd name="connsiteY1" fmla="*/ 173832 h 173832"/>
                <a:gd name="connsiteX2" fmla="*/ 135731 w 209550"/>
                <a:gd name="connsiteY2" fmla="*/ 80963 h 173832"/>
                <a:gd name="connsiteX3" fmla="*/ 38100 w 209550"/>
                <a:gd name="connsiteY3" fmla="*/ 107157 h 173832"/>
                <a:gd name="connsiteX4" fmla="*/ 133350 w 209550"/>
                <a:gd name="connsiteY4" fmla="*/ 80963 h 173832"/>
                <a:gd name="connsiteX5" fmla="*/ 133350 w 209550"/>
                <a:gd name="connsiteY5" fmla="*/ 0 h 173832"/>
                <a:gd name="connsiteX6" fmla="*/ 0 w 209550"/>
                <a:gd name="connsiteY6" fmla="*/ 21432 h 173832"/>
                <a:gd name="connsiteX0" fmla="*/ 209550 w 209550"/>
                <a:gd name="connsiteY0" fmla="*/ 169069 h 173832"/>
                <a:gd name="connsiteX1" fmla="*/ 107156 w 209550"/>
                <a:gd name="connsiteY1" fmla="*/ 173832 h 173832"/>
                <a:gd name="connsiteX2" fmla="*/ 135731 w 209550"/>
                <a:gd name="connsiteY2" fmla="*/ 80963 h 173832"/>
                <a:gd name="connsiteX3" fmla="*/ 38100 w 209550"/>
                <a:gd name="connsiteY3" fmla="*/ 107157 h 173832"/>
                <a:gd name="connsiteX4" fmla="*/ 111919 w 209550"/>
                <a:gd name="connsiteY4" fmla="*/ 64294 h 173832"/>
                <a:gd name="connsiteX5" fmla="*/ 133350 w 209550"/>
                <a:gd name="connsiteY5" fmla="*/ 0 h 173832"/>
                <a:gd name="connsiteX6" fmla="*/ 0 w 209550"/>
                <a:gd name="connsiteY6" fmla="*/ 21432 h 173832"/>
                <a:gd name="connsiteX0" fmla="*/ 209550 w 209550"/>
                <a:gd name="connsiteY0" fmla="*/ 169069 h 173832"/>
                <a:gd name="connsiteX1" fmla="*/ 107156 w 209550"/>
                <a:gd name="connsiteY1" fmla="*/ 173832 h 173832"/>
                <a:gd name="connsiteX2" fmla="*/ 130968 w 209550"/>
                <a:gd name="connsiteY2" fmla="*/ 83344 h 173832"/>
                <a:gd name="connsiteX3" fmla="*/ 38100 w 209550"/>
                <a:gd name="connsiteY3" fmla="*/ 107157 h 173832"/>
                <a:gd name="connsiteX4" fmla="*/ 111919 w 209550"/>
                <a:gd name="connsiteY4" fmla="*/ 64294 h 173832"/>
                <a:gd name="connsiteX5" fmla="*/ 133350 w 209550"/>
                <a:gd name="connsiteY5" fmla="*/ 0 h 173832"/>
                <a:gd name="connsiteX6" fmla="*/ 0 w 209550"/>
                <a:gd name="connsiteY6" fmla="*/ 21432 h 173832"/>
                <a:gd name="connsiteX0" fmla="*/ 209550 w 209550"/>
                <a:gd name="connsiteY0" fmla="*/ 169069 h 173832"/>
                <a:gd name="connsiteX1" fmla="*/ 107156 w 209550"/>
                <a:gd name="connsiteY1" fmla="*/ 173832 h 173832"/>
                <a:gd name="connsiteX2" fmla="*/ 130968 w 209550"/>
                <a:gd name="connsiteY2" fmla="*/ 83344 h 173832"/>
                <a:gd name="connsiteX3" fmla="*/ 38100 w 209550"/>
                <a:gd name="connsiteY3" fmla="*/ 107157 h 173832"/>
                <a:gd name="connsiteX4" fmla="*/ 135731 w 209550"/>
                <a:gd name="connsiteY4" fmla="*/ 83344 h 173832"/>
                <a:gd name="connsiteX5" fmla="*/ 133350 w 209550"/>
                <a:gd name="connsiteY5" fmla="*/ 0 h 173832"/>
                <a:gd name="connsiteX6" fmla="*/ 0 w 209550"/>
                <a:gd name="connsiteY6" fmla="*/ 21432 h 173832"/>
                <a:gd name="connsiteX0" fmla="*/ 209550 w 209550"/>
                <a:gd name="connsiteY0" fmla="*/ 169069 h 173832"/>
                <a:gd name="connsiteX1" fmla="*/ 107156 w 209550"/>
                <a:gd name="connsiteY1" fmla="*/ 173832 h 173832"/>
                <a:gd name="connsiteX2" fmla="*/ 130968 w 209550"/>
                <a:gd name="connsiteY2" fmla="*/ 83344 h 173832"/>
                <a:gd name="connsiteX3" fmla="*/ 38100 w 209550"/>
                <a:gd name="connsiteY3" fmla="*/ 107157 h 173832"/>
                <a:gd name="connsiteX4" fmla="*/ 128587 w 209550"/>
                <a:gd name="connsiteY4" fmla="*/ 85725 h 173832"/>
                <a:gd name="connsiteX5" fmla="*/ 133350 w 209550"/>
                <a:gd name="connsiteY5" fmla="*/ 0 h 173832"/>
                <a:gd name="connsiteX6" fmla="*/ 0 w 209550"/>
                <a:gd name="connsiteY6" fmla="*/ 21432 h 173832"/>
                <a:gd name="connsiteX0" fmla="*/ 209550 w 209550"/>
                <a:gd name="connsiteY0" fmla="*/ 157163 h 173832"/>
                <a:gd name="connsiteX1" fmla="*/ 107156 w 209550"/>
                <a:gd name="connsiteY1" fmla="*/ 173832 h 173832"/>
                <a:gd name="connsiteX2" fmla="*/ 130968 w 209550"/>
                <a:gd name="connsiteY2" fmla="*/ 83344 h 173832"/>
                <a:gd name="connsiteX3" fmla="*/ 38100 w 209550"/>
                <a:gd name="connsiteY3" fmla="*/ 107157 h 173832"/>
                <a:gd name="connsiteX4" fmla="*/ 128587 w 209550"/>
                <a:gd name="connsiteY4" fmla="*/ 85725 h 173832"/>
                <a:gd name="connsiteX5" fmla="*/ 133350 w 209550"/>
                <a:gd name="connsiteY5" fmla="*/ 0 h 173832"/>
                <a:gd name="connsiteX6" fmla="*/ 0 w 209550"/>
                <a:gd name="connsiteY6" fmla="*/ 21432 h 173832"/>
                <a:gd name="connsiteX0" fmla="*/ 209550 w 209550"/>
                <a:gd name="connsiteY0" fmla="*/ 157163 h 173832"/>
                <a:gd name="connsiteX1" fmla="*/ 107156 w 209550"/>
                <a:gd name="connsiteY1" fmla="*/ 173832 h 173832"/>
                <a:gd name="connsiteX2" fmla="*/ 130968 w 209550"/>
                <a:gd name="connsiteY2" fmla="*/ 83344 h 173832"/>
                <a:gd name="connsiteX3" fmla="*/ 38100 w 209550"/>
                <a:gd name="connsiteY3" fmla="*/ 107157 h 173832"/>
                <a:gd name="connsiteX4" fmla="*/ 128587 w 209550"/>
                <a:gd name="connsiteY4" fmla="*/ 83344 h 173832"/>
                <a:gd name="connsiteX5" fmla="*/ 133350 w 209550"/>
                <a:gd name="connsiteY5" fmla="*/ 0 h 173832"/>
                <a:gd name="connsiteX6" fmla="*/ 0 w 209550"/>
                <a:gd name="connsiteY6" fmla="*/ 21432 h 173832"/>
                <a:gd name="connsiteX0" fmla="*/ 209550 w 209550"/>
                <a:gd name="connsiteY0" fmla="*/ 157163 h 166688"/>
                <a:gd name="connsiteX1" fmla="*/ 121444 w 209550"/>
                <a:gd name="connsiteY1" fmla="*/ 166688 h 166688"/>
                <a:gd name="connsiteX2" fmla="*/ 130968 w 209550"/>
                <a:gd name="connsiteY2" fmla="*/ 83344 h 166688"/>
                <a:gd name="connsiteX3" fmla="*/ 38100 w 209550"/>
                <a:gd name="connsiteY3" fmla="*/ 107157 h 166688"/>
                <a:gd name="connsiteX4" fmla="*/ 128587 w 209550"/>
                <a:gd name="connsiteY4" fmla="*/ 83344 h 166688"/>
                <a:gd name="connsiteX5" fmla="*/ 133350 w 209550"/>
                <a:gd name="connsiteY5" fmla="*/ 0 h 166688"/>
                <a:gd name="connsiteX6" fmla="*/ 0 w 209550"/>
                <a:gd name="connsiteY6" fmla="*/ 21432 h 166688"/>
                <a:gd name="connsiteX0" fmla="*/ 209550 w 209550"/>
                <a:gd name="connsiteY0" fmla="*/ 157163 h 166688"/>
                <a:gd name="connsiteX1" fmla="*/ 121444 w 209550"/>
                <a:gd name="connsiteY1" fmla="*/ 166688 h 166688"/>
                <a:gd name="connsiteX2" fmla="*/ 130968 w 209550"/>
                <a:gd name="connsiteY2" fmla="*/ 83344 h 166688"/>
                <a:gd name="connsiteX3" fmla="*/ 40481 w 209550"/>
                <a:gd name="connsiteY3" fmla="*/ 100014 h 166688"/>
                <a:gd name="connsiteX4" fmla="*/ 128587 w 209550"/>
                <a:gd name="connsiteY4" fmla="*/ 83344 h 166688"/>
                <a:gd name="connsiteX5" fmla="*/ 133350 w 209550"/>
                <a:gd name="connsiteY5" fmla="*/ 0 h 166688"/>
                <a:gd name="connsiteX6" fmla="*/ 0 w 209550"/>
                <a:gd name="connsiteY6" fmla="*/ 21432 h 166688"/>
                <a:gd name="connsiteX0" fmla="*/ 188119 w 188119"/>
                <a:gd name="connsiteY0" fmla="*/ 157163 h 166688"/>
                <a:gd name="connsiteX1" fmla="*/ 100013 w 188119"/>
                <a:gd name="connsiteY1" fmla="*/ 166688 h 166688"/>
                <a:gd name="connsiteX2" fmla="*/ 109537 w 188119"/>
                <a:gd name="connsiteY2" fmla="*/ 83344 h 166688"/>
                <a:gd name="connsiteX3" fmla="*/ 19050 w 188119"/>
                <a:gd name="connsiteY3" fmla="*/ 100014 h 166688"/>
                <a:gd name="connsiteX4" fmla="*/ 107156 w 188119"/>
                <a:gd name="connsiteY4" fmla="*/ 83344 h 166688"/>
                <a:gd name="connsiteX5" fmla="*/ 111919 w 188119"/>
                <a:gd name="connsiteY5" fmla="*/ 0 h 166688"/>
                <a:gd name="connsiteX6" fmla="*/ 0 w 188119"/>
                <a:gd name="connsiteY6" fmla="*/ 21432 h 16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19" h="166688">
                  <a:moveTo>
                    <a:pt x="188119" y="157163"/>
                  </a:moveTo>
                  <a:lnTo>
                    <a:pt x="100013" y="166688"/>
                  </a:lnTo>
                  <a:lnTo>
                    <a:pt x="109537" y="83344"/>
                  </a:lnTo>
                  <a:lnTo>
                    <a:pt x="19050" y="100014"/>
                  </a:lnTo>
                  <a:lnTo>
                    <a:pt x="107156" y="83344"/>
                  </a:lnTo>
                  <a:cubicBezTo>
                    <a:pt x="106362" y="55563"/>
                    <a:pt x="112713" y="27781"/>
                    <a:pt x="111919" y="0"/>
                  </a:cubicBezTo>
                  <a:lnTo>
                    <a:pt x="0" y="21432"/>
                  </a:lnTo>
                </a:path>
              </a:pathLst>
            </a:custGeom>
            <a:noFill/>
            <a:ln w="19050" cap="rnd">
              <a:solidFill>
                <a:srgbClr val="FEC000">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1642865" y="2897320"/>
              <a:ext cx="85923" cy="134604"/>
            </a:xfrm>
            <a:custGeom>
              <a:avLst/>
              <a:gdLst>
                <a:gd name="connsiteX0" fmla="*/ 85725 w 85725"/>
                <a:gd name="connsiteY0" fmla="*/ 57150 h 133350"/>
                <a:gd name="connsiteX1" fmla="*/ 42862 w 85725"/>
                <a:gd name="connsiteY1" fmla="*/ 0 h 133350"/>
                <a:gd name="connsiteX2" fmla="*/ 0 w 85725"/>
                <a:gd name="connsiteY2" fmla="*/ 76200 h 133350"/>
                <a:gd name="connsiteX3" fmla="*/ 52387 w 85725"/>
                <a:gd name="connsiteY3" fmla="*/ 133350 h 133350"/>
                <a:gd name="connsiteX4" fmla="*/ 85725 w 85725"/>
                <a:gd name="connsiteY4" fmla="*/ 57150 h 133350"/>
                <a:gd name="connsiteX0" fmla="*/ 85725 w 85811"/>
                <a:gd name="connsiteY0" fmla="*/ 57150 h 133536"/>
                <a:gd name="connsiteX1" fmla="*/ 42862 w 85811"/>
                <a:gd name="connsiteY1" fmla="*/ 0 h 133536"/>
                <a:gd name="connsiteX2" fmla="*/ 0 w 85811"/>
                <a:gd name="connsiteY2" fmla="*/ 76200 h 133536"/>
                <a:gd name="connsiteX3" fmla="*/ 52387 w 85811"/>
                <a:gd name="connsiteY3" fmla="*/ 133350 h 133536"/>
                <a:gd name="connsiteX4" fmla="*/ 85725 w 85811"/>
                <a:gd name="connsiteY4" fmla="*/ 57150 h 133536"/>
                <a:gd name="connsiteX0" fmla="*/ 85785 w 85871"/>
                <a:gd name="connsiteY0" fmla="*/ 57336 h 133722"/>
                <a:gd name="connsiteX1" fmla="*/ 42922 w 85871"/>
                <a:gd name="connsiteY1" fmla="*/ 186 h 133722"/>
                <a:gd name="connsiteX2" fmla="*/ 60 w 85871"/>
                <a:gd name="connsiteY2" fmla="*/ 76386 h 133722"/>
                <a:gd name="connsiteX3" fmla="*/ 52447 w 85871"/>
                <a:gd name="connsiteY3" fmla="*/ 133536 h 133722"/>
                <a:gd name="connsiteX4" fmla="*/ 85785 w 85871"/>
                <a:gd name="connsiteY4" fmla="*/ 57336 h 133722"/>
                <a:gd name="connsiteX0" fmla="*/ 85785 w 85841"/>
                <a:gd name="connsiteY0" fmla="*/ 57336 h 133722"/>
                <a:gd name="connsiteX1" fmla="*/ 42922 w 85841"/>
                <a:gd name="connsiteY1" fmla="*/ 186 h 133722"/>
                <a:gd name="connsiteX2" fmla="*/ 60 w 85841"/>
                <a:gd name="connsiteY2" fmla="*/ 76386 h 133722"/>
                <a:gd name="connsiteX3" fmla="*/ 40541 w 85841"/>
                <a:gd name="connsiteY3" fmla="*/ 133536 h 133722"/>
                <a:gd name="connsiteX4" fmla="*/ 85785 w 85841"/>
                <a:gd name="connsiteY4" fmla="*/ 57336 h 133722"/>
                <a:gd name="connsiteX0" fmla="*/ 85785 w 85909"/>
                <a:gd name="connsiteY0" fmla="*/ 57336 h 134135"/>
                <a:gd name="connsiteX1" fmla="*/ 42922 w 85909"/>
                <a:gd name="connsiteY1" fmla="*/ 186 h 134135"/>
                <a:gd name="connsiteX2" fmla="*/ 60 w 85909"/>
                <a:gd name="connsiteY2" fmla="*/ 76386 h 134135"/>
                <a:gd name="connsiteX3" fmla="*/ 40541 w 85909"/>
                <a:gd name="connsiteY3" fmla="*/ 133536 h 134135"/>
                <a:gd name="connsiteX4" fmla="*/ 85785 w 85909"/>
                <a:gd name="connsiteY4" fmla="*/ 57336 h 134135"/>
                <a:gd name="connsiteX0" fmla="*/ 85785 w 85923"/>
                <a:gd name="connsiteY0" fmla="*/ 57336 h 134604"/>
                <a:gd name="connsiteX1" fmla="*/ 42922 w 85923"/>
                <a:gd name="connsiteY1" fmla="*/ 186 h 134604"/>
                <a:gd name="connsiteX2" fmla="*/ 60 w 85923"/>
                <a:gd name="connsiteY2" fmla="*/ 76386 h 134604"/>
                <a:gd name="connsiteX3" fmla="*/ 40541 w 85923"/>
                <a:gd name="connsiteY3" fmla="*/ 133536 h 134604"/>
                <a:gd name="connsiteX4" fmla="*/ 85785 w 85923"/>
                <a:gd name="connsiteY4" fmla="*/ 57336 h 134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23" h="134604">
                  <a:moveTo>
                    <a:pt x="85785" y="57336"/>
                  </a:moveTo>
                  <a:cubicBezTo>
                    <a:pt x="84198" y="35111"/>
                    <a:pt x="57209" y="-2989"/>
                    <a:pt x="42922" y="186"/>
                  </a:cubicBezTo>
                  <a:cubicBezTo>
                    <a:pt x="28635" y="3361"/>
                    <a:pt x="-1527" y="54161"/>
                    <a:pt x="60" y="76386"/>
                  </a:cubicBezTo>
                  <a:cubicBezTo>
                    <a:pt x="1647" y="98611"/>
                    <a:pt x="12919" y="141950"/>
                    <a:pt x="40541" y="133536"/>
                  </a:cubicBezTo>
                  <a:cubicBezTo>
                    <a:pt x="75543" y="122874"/>
                    <a:pt x="87372" y="79561"/>
                    <a:pt x="85785" y="57336"/>
                  </a:cubicBezTo>
                  <a:close/>
                </a:path>
              </a:pathLst>
            </a:custGeom>
            <a:noFill/>
            <a:ln w="19050" cap="rnd">
              <a:solidFill>
                <a:srgbClr val="FEC000">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1462088" y="2859881"/>
              <a:ext cx="133350" cy="245269"/>
            </a:xfrm>
            <a:custGeom>
              <a:avLst/>
              <a:gdLst>
                <a:gd name="connsiteX0" fmla="*/ 0 w 133350"/>
                <a:gd name="connsiteY0" fmla="*/ 245269 h 245269"/>
                <a:gd name="connsiteX1" fmla="*/ 66675 w 133350"/>
                <a:gd name="connsiteY1" fmla="*/ 169069 h 245269"/>
                <a:gd name="connsiteX2" fmla="*/ 133350 w 133350"/>
                <a:gd name="connsiteY2" fmla="*/ 45244 h 245269"/>
                <a:gd name="connsiteX3" fmla="*/ 57150 w 133350"/>
                <a:gd name="connsiteY3" fmla="*/ 88107 h 245269"/>
                <a:gd name="connsiteX4" fmla="*/ 85725 w 133350"/>
                <a:gd name="connsiteY4" fmla="*/ 23813 h 245269"/>
                <a:gd name="connsiteX5" fmla="*/ 11906 w 133350"/>
                <a:gd name="connsiteY5" fmla="*/ 88107 h 245269"/>
                <a:gd name="connsiteX6" fmla="*/ 38100 w 133350"/>
                <a:gd name="connsiteY6" fmla="*/ 0 h 24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350" h="245269">
                  <a:moveTo>
                    <a:pt x="0" y="245269"/>
                  </a:moveTo>
                  <a:lnTo>
                    <a:pt x="66675" y="169069"/>
                  </a:lnTo>
                  <a:lnTo>
                    <a:pt x="133350" y="45244"/>
                  </a:lnTo>
                  <a:lnTo>
                    <a:pt x="57150" y="88107"/>
                  </a:lnTo>
                  <a:lnTo>
                    <a:pt x="85725" y="23813"/>
                  </a:lnTo>
                  <a:lnTo>
                    <a:pt x="11906" y="88107"/>
                  </a:lnTo>
                  <a:lnTo>
                    <a:pt x="38100" y="0"/>
                  </a:lnTo>
                </a:path>
              </a:pathLst>
            </a:custGeom>
            <a:noFill/>
            <a:ln w="19050" cap="rnd">
              <a:solidFill>
                <a:srgbClr val="FEC000">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1338263" y="2845594"/>
              <a:ext cx="85725" cy="254794"/>
            </a:xfrm>
            <a:custGeom>
              <a:avLst/>
              <a:gdLst>
                <a:gd name="connsiteX0" fmla="*/ 59531 w 85725"/>
                <a:gd name="connsiteY0" fmla="*/ 254794 h 254794"/>
                <a:gd name="connsiteX1" fmla="*/ 85725 w 85725"/>
                <a:gd name="connsiteY1" fmla="*/ 0 h 254794"/>
                <a:gd name="connsiteX2" fmla="*/ 0 w 85725"/>
                <a:gd name="connsiteY2" fmla="*/ 57150 h 254794"/>
                <a:gd name="connsiteX3" fmla="*/ 71437 w 85725"/>
                <a:gd name="connsiteY3" fmla="*/ 78581 h 254794"/>
              </a:gdLst>
              <a:ahLst/>
              <a:cxnLst>
                <a:cxn ang="0">
                  <a:pos x="connsiteX0" y="connsiteY0"/>
                </a:cxn>
                <a:cxn ang="0">
                  <a:pos x="connsiteX1" y="connsiteY1"/>
                </a:cxn>
                <a:cxn ang="0">
                  <a:pos x="connsiteX2" y="connsiteY2"/>
                </a:cxn>
                <a:cxn ang="0">
                  <a:pos x="connsiteX3" y="connsiteY3"/>
                </a:cxn>
              </a:cxnLst>
              <a:rect l="l" t="t" r="r" b="b"/>
              <a:pathLst>
                <a:path w="85725" h="254794">
                  <a:moveTo>
                    <a:pt x="59531" y="254794"/>
                  </a:moveTo>
                  <a:lnTo>
                    <a:pt x="85725" y="0"/>
                  </a:lnTo>
                  <a:lnTo>
                    <a:pt x="0" y="57150"/>
                  </a:lnTo>
                  <a:lnTo>
                    <a:pt x="71437" y="78581"/>
                  </a:lnTo>
                </a:path>
              </a:pathLst>
            </a:custGeom>
            <a:noFill/>
            <a:ln w="19050" cap="rnd">
              <a:solidFill>
                <a:srgbClr val="FEC000">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8084344" y="3576638"/>
              <a:ext cx="257175" cy="185737"/>
            </a:xfrm>
            <a:custGeom>
              <a:avLst/>
              <a:gdLst>
                <a:gd name="connsiteX0" fmla="*/ 257175 w 257175"/>
                <a:gd name="connsiteY0" fmla="*/ 126206 h 185737"/>
                <a:gd name="connsiteX1" fmla="*/ 88106 w 257175"/>
                <a:gd name="connsiteY1" fmla="*/ 185737 h 185737"/>
                <a:gd name="connsiteX2" fmla="*/ 114300 w 257175"/>
                <a:gd name="connsiteY2" fmla="*/ 69056 h 185737"/>
                <a:gd name="connsiteX3" fmla="*/ 11906 w 257175"/>
                <a:gd name="connsiteY3" fmla="*/ 90487 h 185737"/>
                <a:gd name="connsiteX4" fmla="*/ 123825 w 257175"/>
                <a:gd name="connsiteY4" fmla="*/ 71437 h 185737"/>
                <a:gd name="connsiteX5" fmla="*/ 135731 w 257175"/>
                <a:gd name="connsiteY5" fmla="*/ 0 h 185737"/>
                <a:gd name="connsiteX6" fmla="*/ 0 w 257175"/>
                <a:gd name="connsiteY6" fmla="*/ 35718 h 185737"/>
                <a:gd name="connsiteX0" fmla="*/ 257175 w 257175"/>
                <a:gd name="connsiteY0" fmla="*/ 126206 h 185737"/>
                <a:gd name="connsiteX1" fmla="*/ 88106 w 257175"/>
                <a:gd name="connsiteY1" fmla="*/ 185737 h 185737"/>
                <a:gd name="connsiteX2" fmla="*/ 114300 w 257175"/>
                <a:gd name="connsiteY2" fmla="*/ 69056 h 185737"/>
                <a:gd name="connsiteX3" fmla="*/ 11906 w 257175"/>
                <a:gd name="connsiteY3" fmla="*/ 90487 h 185737"/>
                <a:gd name="connsiteX4" fmla="*/ 114300 w 257175"/>
                <a:gd name="connsiteY4" fmla="*/ 69056 h 185737"/>
                <a:gd name="connsiteX5" fmla="*/ 135731 w 257175"/>
                <a:gd name="connsiteY5" fmla="*/ 0 h 185737"/>
                <a:gd name="connsiteX6" fmla="*/ 0 w 257175"/>
                <a:gd name="connsiteY6" fmla="*/ 35718 h 18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5" h="185737">
                  <a:moveTo>
                    <a:pt x="257175" y="126206"/>
                  </a:moveTo>
                  <a:lnTo>
                    <a:pt x="88106" y="185737"/>
                  </a:lnTo>
                  <a:lnTo>
                    <a:pt x="114300" y="69056"/>
                  </a:lnTo>
                  <a:lnTo>
                    <a:pt x="11906" y="90487"/>
                  </a:lnTo>
                  <a:lnTo>
                    <a:pt x="114300" y="69056"/>
                  </a:lnTo>
                  <a:lnTo>
                    <a:pt x="135731" y="0"/>
                  </a:lnTo>
                  <a:lnTo>
                    <a:pt x="0" y="35718"/>
                  </a:lnTo>
                </a:path>
              </a:pathLst>
            </a:custGeom>
            <a:noFill/>
            <a:ln w="19050" cap="rnd">
              <a:solidFill>
                <a:srgbClr val="FEC000">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7746763" y="3500438"/>
              <a:ext cx="163750" cy="231213"/>
            </a:xfrm>
            <a:custGeom>
              <a:avLst/>
              <a:gdLst>
                <a:gd name="connsiteX0" fmla="*/ 166688 w 166688"/>
                <a:gd name="connsiteY0" fmla="*/ 0 h 223837"/>
                <a:gd name="connsiteX1" fmla="*/ 0 w 166688"/>
                <a:gd name="connsiteY1" fmla="*/ 223837 h 223837"/>
                <a:gd name="connsiteX2" fmla="*/ 104775 w 166688"/>
                <a:gd name="connsiteY2" fmla="*/ 190500 h 223837"/>
                <a:gd name="connsiteX0" fmla="*/ 166688 w 166688"/>
                <a:gd name="connsiteY0" fmla="*/ 0 h 223837"/>
                <a:gd name="connsiteX1" fmla="*/ 0 w 166688"/>
                <a:gd name="connsiteY1" fmla="*/ 223837 h 223837"/>
                <a:gd name="connsiteX2" fmla="*/ 107156 w 166688"/>
                <a:gd name="connsiteY2" fmla="*/ 157162 h 223837"/>
                <a:gd name="connsiteX0" fmla="*/ 166688 w 166688"/>
                <a:gd name="connsiteY0" fmla="*/ 0 h 223837"/>
                <a:gd name="connsiteX1" fmla="*/ 9525 w 166688"/>
                <a:gd name="connsiteY1" fmla="*/ 159543 h 223837"/>
                <a:gd name="connsiteX2" fmla="*/ 0 w 166688"/>
                <a:gd name="connsiteY2" fmla="*/ 223837 h 223837"/>
                <a:gd name="connsiteX3" fmla="*/ 107156 w 166688"/>
                <a:gd name="connsiteY3" fmla="*/ 157162 h 223837"/>
                <a:gd name="connsiteX0" fmla="*/ 166744 w 166744"/>
                <a:gd name="connsiteY0" fmla="*/ 0 h 226525"/>
                <a:gd name="connsiteX1" fmla="*/ 9581 w 166744"/>
                <a:gd name="connsiteY1" fmla="*/ 159543 h 226525"/>
                <a:gd name="connsiteX2" fmla="*/ 56 w 166744"/>
                <a:gd name="connsiteY2" fmla="*/ 223837 h 226525"/>
                <a:gd name="connsiteX3" fmla="*/ 107212 w 166744"/>
                <a:gd name="connsiteY3" fmla="*/ 157162 h 226525"/>
                <a:gd name="connsiteX0" fmla="*/ 173562 w 173562"/>
                <a:gd name="connsiteY0" fmla="*/ 0 h 227893"/>
                <a:gd name="connsiteX1" fmla="*/ 16399 w 173562"/>
                <a:gd name="connsiteY1" fmla="*/ 159543 h 227893"/>
                <a:gd name="connsiteX2" fmla="*/ 6874 w 173562"/>
                <a:gd name="connsiteY2" fmla="*/ 223837 h 227893"/>
                <a:gd name="connsiteX3" fmla="*/ 114030 w 173562"/>
                <a:gd name="connsiteY3" fmla="*/ 157162 h 227893"/>
                <a:gd name="connsiteX0" fmla="*/ 158533 w 158533"/>
                <a:gd name="connsiteY0" fmla="*/ 0 h 230159"/>
                <a:gd name="connsiteX1" fmla="*/ 1370 w 158533"/>
                <a:gd name="connsiteY1" fmla="*/ 159543 h 230159"/>
                <a:gd name="connsiteX2" fmla="*/ 18038 w 158533"/>
                <a:gd name="connsiteY2" fmla="*/ 226218 h 230159"/>
                <a:gd name="connsiteX3" fmla="*/ 99001 w 158533"/>
                <a:gd name="connsiteY3" fmla="*/ 157162 h 230159"/>
                <a:gd name="connsiteX0" fmla="*/ 158533 w 158533"/>
                <a:gd name="connsiteY0" fmla="*/ 0 h 231213"/>
                <a:gd name="connsiteX1" fmla="*/ 1370 w 158533"/>
                <a:gd name="connsiteY1" fmla="*/ 159543 h 231213"/>
                <a:gd name="connsiteX2" fmla="*/ 18038 w 158533"/>
                <a:gd name="connsiteY2" fmla="*/ 226218 h 231213"/>
                <a:gd name="connsiteX3" fmla="*/ 99001 w 158533"/>
                <a:gd name="connsiteY3" fmla="*/ 157162 h 231213"/>
                <a:gd name="connsiteX0" fmla="*/ 163750 w 163750"/>
                <a:gd name="connsiteY0" fmla="*/ 0 h 231213"/>
                <a:gd name="connsiteX1" fmla="*/ 6587 w 163750"/>
                <a:gd name="connsiteY1" fmla="*/ 159543 h 231213"/>
                <a:gd name="connsiteX2" fmla="*/ 23255 w 163750"/>
                <a:gd name="connsiteY2" fmla="*/ 226218 h 231213"/>
                <a:gd name="connsiteX3" fmla="*/ 104218 w 163750"/>
                <a:gd name="connsiteY3" fmla="*/ 157162 h 231213"/>
              </a:gdLst>
              <a:ahLst/>
              <a:cxnLst>
                <a:cxn ang="0">
                  <a:pos x="connsiteX0" y="connsiteY0"/>
                </a:cxn>
                <a:cxn ang="0">
                  <a:pos x="connsiteX1" y="connsiteY1"/>
                </a:cxn>
                <a:cxn ang="0">
                  <a:pos x="connsiteX2" y="connsiteY2"/>
                </a:cxn>
                <a:cxn ang="0">
                  <a:pos x="connsiteX3" y="connsiteY3"/>
                </a:cxn>
              </a:cxnLst>
              <a:rect l="l" t="t" r="r" b="b"/>
              <a:pathLst>
                <a:path w="163750" h="231213">
                  <a:moveTo>
                    <a:pt x="163750" y="0"/>
                  </a:moveTo>
                  <a:cubicBezTo>
                    <a:pt x="128031" y="46037"/>
                    <a:pt x="42306" y="113506"/>
                    <a:pt x="6587" y="159543"/>
                  </a:cubicBezTo>
                  <a:cubicBezTo>
                    <a:pt x="-8494" y="178593"/>
                    <a:pt x="4548" y="215290"/>
                    <a:pt x="23255" y="226218"/>
                  </a:cubicBezTo>
                  <a:cubicBezTo>
                    <a:pt x="58970" y="247082"/>
                    <a:pt x="80405" y="198437"/>
                    <a:pt x="104218" y="157162"/>
                  </a:cubicBezTo>
                </a:path>
              </a:pathLst>
            </a:custGeom>
            <a:noFill/>
            <a:ln w="19050" cap="rnd">
              <a:solidFill>
                <a:srgbClr val="FEFFFF">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7505700" y="3576638"/>
              <a:ext cx="209550" cy="276225"/>
            </a:xfrm>
            <a:custGeom>
              <a:avLst/>
              <a:gdLst>
                <a:gd name="connsiteX0" fmla="*/ 0 w 209550"/>
                <a:gd name="connsiteY0" fmla="*/ 276225 h 276225"/>
                <a:gd name="connsiteX1" fmla="*/ 147638 w 209550"/>
                <a:gd name="connsiteY1" fmla="*/ 157162 h 276225"/>
                <a:gd name="connsiteX2" fmla="*/ 209550 w 209550"/>
                <a:gd name="connsiteY2" fmla="*/ 0 h 276225"/>
                <a:gd name="connsiteX3" fmla="*/ 157163 w 209550"/>
                <a:gd name="connsiteY3" fmla="*/ 142875 h 276225"/>
                <a:gd name="connsiteX4" fmla="*/ 128588 w 209550"/>
                <a:gd name="connsiteY4" fmla="*/ 4762 h 276225"/>
                <a:gd name="connsiteX5" fmla="*/ 157163 w 209550"/>
                <a:gd name="connsiteY5" fmla="*/ 123825 h 276225"/>
                <a:gd name="connsiteX6" fmla="*/ 52388 w 209550"/>
                <a:gd name="connsiteY6" fmla="*/ 47625 h 276225"/>
                <a:gd name="connsiteX0" fmla="*/ 0 w 209550"/>
                <a:gd name="connsiteY0" fmla="*/ 276225 h 276225"/>
                <a:gd name="connsiteX1" fmla="*/ 147638 w 209550"/>
                <a:gd name="connsiteY1" fmla="*/ 157162 h 276225"/>
                <a:gd name="connsiteX2" fmla="*/ 209550 w 209550"/>
                <a:gd name="connsiteY2" fmla="*/ 0 h 276225"/>
                <a:gd name="connsiteX3" fmla="*/ 157163 w 209550"/>
                <a:gd name="connsiteY3" fmla="*/ 142875 h 276225"/>
                <a:gd name="connsiteX4" fmla="*/ 128588 w 209550"/>
                <a:gd name="connsiteY4" fmla="*/ 4762 h 276225"/>
                <a:gd name="connsiteX5" fmla="*/ 157163 w 209550"/>
                <a:gd name="connsiteY5" fmla="*/ 123825 h 276225"/>
                <a:gd name="connsiteX6" fmla="*/ 52388 w 209550"/>
                <a:gd name="connsiteY6" fmla="*/ 47625 h 276225"/>
                <a:gd name="connsiteX0" fmla="*/ 0 w 209550"/>
                <a:gd name="connsiteY0" fmla="*/ 276225 h 276225"/>
                <a:gd name="connsiteX1" fmla="*/ 135732 w 209550"/>
                <a:gd name="connsiteY1" fmla="*/ 154780 h 276225"/>
                <a:gd name="connsiteX2" fmla="*/ 209550 w 209550"/>
                <a:gd name="connsiteY2" fmla="*/ 0 h 276225"/>
                <a:gd name="connsiteX3" fmla="*/ 157163 w 209550"/>
                <a:gd name="connsiteY3" fmla="*/ 142875 h 276225"/>
                <a:gd name="connsiteX4" fmla="*/ 128588 w 209550"/>
                <a:gd name="connsiteY4" fmla="*/ 4762 h 276225"/>
                <a:gd name="connsiteX5" fmla="*/ 157163 w 209550"/>
                <a:gd name="connsiteY5" fmla="*/ 123825 h 276225"/>
                <a:gd name="connsiteX6" fmla="*/ 52388 w 209550"/>
                <a:gd name="connsiteY6" fmla="*/ 47625 h 276225"/>
                <a:gd name="connsiteX0" fmla="*/ 0 w 209550"/>
                <a:gd name="connsiteY0" fmla="*/ 276225 h 276225"/>
                <a:gd name="connsiteX1" fmla="*/ 135732 w 209550"/>
                <a:gd name="connsiteY1" fmla="*/ 154780 h 276225"/>
                <a:gd name="connsiteX2" fmla="*/ 209550 w 209550"/>
                <a:gd name="connsiteY2" fmla="*/ 0 h 276225"/>
                <a:gd name="connsiteX3" fmla="*/ 157163 w 209550"/>
                <a:gd name="connsiteY3" fmla="*/ 126207 h 276225"/>
                <a:gd name="connsiteX4" fmla="*/ 128588 w 209550"/>
                <a:gd name="connsiteY4" fmla="*/ 4762 h 276225"/>
                <a:gd name="connsiteX5" fmla="*/ 157163 w 209550"/>
                <a:gd name="connsiteY5" fmla="*/ 123825 h 276225"/>
                <a:gd name="connsiteX6" fmla="*/ 52388 w 209550"/>
                <a:gd name="connsiteY6" fmla="*/ 476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76225">
                  <a:moveTo>
                    <a:pt x="0" y="276225"/>
                  </a:moveTo>
                  <a:cubicBezTo>
                    <a:pt x="49213" y="236537"/>
                    <a:pt x="100807" y="200817"/>
                    <a:pt x="135732" y="154780"/>
                  </a:cubicBezTo>
                  <a:cubicBezTo>
                    <a:pt x="170657" y="108743"/>
                    <a:pt x="207963" y="2381"/>
                    <a:pt x="209550" y="0"/>
                  </a:cubicBezTo>
                  <a:lnTo>
                    <a:pt x="157163" y="126207"/>
                  </a:lnTo>
                  <a:lnTo>
                    <a:pt x="128588" y="4762"/>
                  </a:lnTo>
                  <a:lnTo>
                    <a:pt x="157163" y="123825"/>
                  </a:lnTo>
                  <a:lnTo>
                    <a:pt x="52388" y="47625"/>
                  </a:lnTo>
                </a:path>
              </a:pathLst>
            </a:custGeom>
            <a:noFill/>
            <a:ln w="19050" cap="rnd">
              <a:solidFill>
                <a:srgbClr val="FEFFFF">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7896225" y="3595688"/>
              <a:ext cx="144118" cy="300037"/>
            </a:xfrm>
            <a:custGeom>
              <a:avLst/>
              <a:gdLst>
                <a:gd name="connsiteX0" fmla="*/ 0 w 142875"/>
                <a:gd name="connsiteY0" fmla="*/ 300037 h 300037"/>
                <a:gd name="connsiteX1" fmla="*/ 119063 w 142875"/>
                <a:gd name="connsiteY1" fmla="*/ 185737 h 300037"/>
                <a:gd name="connsiteX2" fmla="*/ 142875 w 142875"/>
                <a:gd name="connsiteY2" fmla="*/ 61912 h 300037"/>
                <a:gd name="connsiteX3" fmla="*/ 100013 w 142875"/>
                <a:gd name="connsiteY3" fmla="*/ 119062 h 300037"/>
                <a:gd name="connsiteX4" fmla="*/ 76200 w 142875"/>
                <a:gd name="connsiteY4" fmla="*/ 42862 h 300037"/>
                <a:gd name="connsiteX5" fmla="*/ 4763 w 142875"/>
                <a:gd name="connsiteY5" fmla="*/ 109537 h 300037"/>
                <a:gd name="connsiteX6" fmla="*/ 14288 w 142875"/>
                <a:gd name="connsiteY6" fmla="*/ 0 h 300037"/>
                <a:gd name="connsiteX0" fmla="*/ 0 w 142875"/>
                <a:gd name="connsiteY0" fmla="*/ 300037 h 300037"/>
                <a:gd name="connsiteX1" fmla="*/ 119063 w 142875"/>
                <a:gd name="connsiteY1" fmla="*/ 185737 h 300037"/>
                <a:gd name="connsiteX2" fmla="*/ 142875 w 142875"/>
                <a:gd name="connsiteY2" fmla="*/ 61912 h 300037"/>
                <a:gd name="connsiteX3" fmla="*/ 71438 w 142875"/>
                <a:gd name="connsiteY3" fmla="*/ 126206 h 300037"/>
                <a:gd name="connsiteX4" fmla="*/ 76200 w 142875"/>
                <a:gd name="connsiteY4" fmla="*/ 42862 h 300037"/>
                <a:gd name="connsiteX5" fmla="*/ 4763 w 142875"/>
                <a:gd name="connsiteY5" fmla="*/ 109537 h 300037"/>
                <a:gd name="connsiteX6" fmla="*/ 14288 w 142875"/>
                <a:gd name="connsiteY6" fmla="*/ 0 h 300037"/>
                <a:gd name="connsiteX0" fmla="*/ 0 w 145851"/>
                <a:gd name="connsiteY0" fmla="*/ 300037 h 300037"/>
                <a:gd name="connsiteX1" fmla="*/ 119063 w 145851"/>
                <a:gd name="connsiteY1" fmla="*/ 185737 h 300037"/>
                <a:gd name="connsiteX2" fmla="*/ 142875 w 145851"/>
                <a:gd name="connsiteY2" fmla="*/ 61912 h 300037"/>
                <a:gd name="connsiteX3" fmla="*/ 71438 w 145851"/>
                <a:gd name="connsiteY3" fmla="*/ 126206 h 300037"/>
                <a:gd name="connsiteX4" fmla="*/ 76200 w 145851"/>
                <a:gd name="connsiteY4" fmla="*/ 42862 h 300037"/>
                <a:gd name="connsiteX5" fmla="*/ 4763 w 145851"/>
                <a:gd name="connsiteY5" fmla="*/ 109537 h 300037"/>
                <a:gd name="connsiteX6" fmla="*/ 14288 w 145851"/>
                <a:gd name="connsiteY6" fmla="*/ 0 h 300037"/>
                <a:gd name="connsiteX0" fmla="*/ 0 w 144118"/>
                <a:gd name="connsiteY0" fmla="*/ 300037 h 300037"/>
                <a:gd name="connsiteX1" fmla="*/ 95251 w 144118"/>
                <a:gd name="connsiteY1" fmla="*/ 190499 h 300037"/>
                <a:gd name="connsiteX2" fmla="*/ 142875 w 144118"/>
                <a:gd name="connsiteY2" fmla="*/ 61912 h 300037"/>
                <a:gd name="connsiteX3" fmla="*/ 71438 w 144118"/>
                <a:gd name="connsiteY3" fmla="*/ 126206 h 300037"/>
                <a:gd name="connsiteX4" fmla="*/ 76200 w 144118"/>
                <a:gd name="connsiteY4" fmla="*/ 42862 h 300037"/>
                <a:gd name="connsiteX5" fmla="*/ 4763 w 144118"/>
                <a:gd name="connsiteY5" fmla="*/ 109537 h 300037"/>
                <a:gd name="connsiteX6" fmla="*/ 14288 w 144118"/>
                <a:gd name="connsiteY6" fmla="*/ 0 h 300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118" h="300037">
                  <a:moveTo>
                    <a:pt x="0" y="300037"/>
                  </a:moveTo>
                  <a:cubicBezTo>
                    <a:pt x="39688" y="261937"/>
                    <a:pt x="71439" y="230187"/>
                    <a:pt x="95251" y="190499"/>
                  </a:cubicBezTo>
                  <a:cubicBezTo>
                    <a:pt x="119064" y="150812"/>
                    <a:pt x="150813" y="71834"/>
                    <a:pt x="142875" y="61912"/>
                  </a:cubicBezTo>
                  <a:lnTo>
                    <a:pt x="71438" y="126206"/>
                  </a:lnTo>
                  <a:lnTo>
                    <a:pt x="76200" y="42862"/>
                  </a:lnTo>
                  <a:lnTo>
                    <a:pt x="4763" y="109537"/>
                  </a:lnTo>
                  <a:lnTo>
                    <a:pt x="14288" y="0"/>
                  </a:lnTo>
                </a:path>
              </a:pathLst>
            </a:custGeom>
            <a:noFill/>
            <a:ln w="19050" cap="rnd">
              <a:solidFill>
                <a:srgbClr val="FEFFFF">
                  <a:alpha val="85000"/>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7358063" y="3598068"/>
              <a:ext cx="209550" cy="154781"/>
            </a:xfrm>
            <a:custGeom>
              <a:avLst/>
              <a:gdLst>
                <a:gd name="connsiteX0" fmla="*/ 209550 w 209550"/>
                <a:gd name="connsiteY0" fmla="*/ 123825 h 152400"/>
                <a:gd name="connsiteX1" fmla="*/ 61912 w 209550"/>
                <a:gd name="connsiteY1" fmla="*/ 152400 h 152400"/>
                <a:gd name="connsiteX2" fmla="*/ 100012 w 209550"/>
                <a:gd name="connsiteY2" fmla="*/ 0 h 152400"/>
                <a:gd name="connsiteX3" fmla="*/ 0 w 209550"/>
                <a:gd name="connsiteY3" fmla="*/ 0 h 152400"/>
                <a:gd name="connsiteX4" fmla="*/ 104775 w 209550"/>
                <a:gd name="connsiteY4" fmla="*/ 4763 h 152400"/>
                <a:gd name="connsiteX5" fmla="*/ 85725 w 209550"/>
                <a:gd name="connsiteY5" fmla="*/ 71438 h 152400"/>
                <a:gd name="connsiteX6" fmla="*/ 28575 w 209550"/>
                <a:gd name="connsiteY6" fmla="*/ 66675 h 152400"/>
                <a:gd name="connsiteX0" fmla="*/ 209550 w 209550"/>
                <a:gd name="connsiteY0" fmla="*/ 123825 h 152400"/>
                <a:gd name="connsiteX1" fmla="*/ 61912 w 209550"/>
                <a:gd name="connsiteY1" fmla="*/ 152400 h 152400"/>
                <a:gd name="connsiteX2" fmla="*/ 100012 w 209550"/>
                <a:gd name="connsiteY2" fmla="*/ 0 h 152400"/>
                <a:gd name="connsiteX3" fmla="*/ 0 w 209550"/>
                <a:gd name="connsiteY3" fmla="*/ 0 h 152400"/>
                <a:gd name="connsiteX4" fmla="*/ 104775 w 209550"/>
                <a:gd name="connsiteY4" fmla="*/ 4763 h 152400"/>
                <a:gd name="connsiteX5" fmla="*/ 80962 w 209550"/>
                <a:gd name="connsiteY5" fmla="*/ 66675 h 152400"/>
                <a:gd name="connsiteX6" fmla="*/ 28575 w 209550"/>
                <a:gd name="connsiteY6" fmla="*/ 66675 h 152400"/>
                <a:gd name="connsiteX0" fmla="*/ 209550 w 209550"/>
                <a:gd name="connsiteY0" fmla="*/ 126206 h 154781"/>
                <a:gd name="connsiteX1" fmla="*/ 61912 w 209550"/>
                <a:gd name="connsiteY1" fmla="*/ 154781 h 154781"/>
                <a:gd name="connsiteX2" fmla="*/ 100012 w 209550"/>
                <a:gd name="connsiteY2" fmla="*/ 2381 h 154781"/>
                <a:gd name="connsiteX3" fmla="*/ 0 w 209550"/>
                <a:gd name="connsiteY3" fmla="*/ 2381 h 154781"/>
                <a:gd name="connsiteX4" fmla="*/ 97632 w 209550"/>
                <a:gd name="connsiteY4" fmla="*/ 0 h 154781"/>
                <a:gd name="connsiteX5" fmla="*/ 80962 w 209550"/>
                <a:gd name="connsiteY5" fmla="*/ 69056 h 154781"/>
                <a:gd name="connsiteX6" fmla="*/ 28575 w 209550"/>
                <a:gd name="connsiteY6" fmla="*/ 69056 h 15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154781">
                  <a:moveTo>
                    <a:pt x="209550" y="126206"/>
                  </a:moveTo>
                  <a:lnTo>
                    <a:pt x="61912" y="154781"/>
                  </a:lnTo>
                  <a:lnTo>
                    <a:pt x="100012" y="2381"/>
                  </a:lnTo>
                  <a:lnTo>
                    <a:pt x="0" y="2381"/>
                  </a:lnTo>
                  <a:lnTo>
                    <a:pt x="97632" y="0"/>
                  </a:lnTo>
                  <a:lnTo>
                    <a:pt x="80962" y="69056"/>
                  </a:lnTo>
                  <a:lnTo>
                    <a:pt x="28575" y="69056"/>
                  </a:lnTo>
                </a:path>
              </a:pathLst>
            </a:custGeom>
            <a:noFill/>
            <a:ln w="19050" cap="rnd">
              <a:solidFill>
                <a:srgbClr val="8CF470">
                  <a:alpha val="84706"/>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7062788" y="3576638"/>
              <a:ext cx="185737" cy="104775"/>
            </a:xfrm>
            <a:custGeom>
              <a:avLst/>
              <a:gdLst>
                <a:gd name="connsiteX0" fmla="*/ 0 w 185737"/>
                <a:gd name="connsiteY0" fmla="*/ 0 h 104775"/>
                <a:gd name="connsiteX1" fmla="*/ 28575 w 185737"/>
                <a:gd name="connsiteY1" fmla="*/ 85725 h 104775"/>
                <a:gd name="connsiteX2" fmla="*/ 90487 w 185737"/>
                <a:gd name="connsiteY2" fmla="*/ 14287 h 104775"/>
                <a:gd name="connsiteX3" fmla="*/ 104775 w 185737"/>
                <a:gd name="connsiteY3" fmla="*/ 104775 h 104775"/>
                <a:gd name="connsiteX4" fmla="*/ 185737 w 185737"/>
                <a:gd name="connsiteY4" fmla="*/ 14287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37" h="104775">
                  <a:moveTo>
                    <a:pt x="0" y="0"/>
                  </a:moveTo>
                  <a:lnTo>
                    <a:pt x="28575" y="85725"/>
                  </a:lnTo>
                  <a:lnTo>
                    <a:pt x="90487" y="14287"/>
                  </a:lnTo>
                  <a:lnTo>
                    <a:pt x="104775" y="104775"/>
                  </a:lnTo>
                  <a:lnTo>
                    <a:pt x="185737" y="14287"/>
                  </a:lnTo>
                </a:path>
              </a:pathLst>
            </a:custGeom>
            <a:noFill/>
            <a:ln w="19050" cap="rnd">
              <a:solidFill>
                <a:srgbClr val="8CF470">
                  <a:alpha val="84706"/>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6884193" y="3522754"/>
              <a:ext cx="111919" cy="287246"/>
            </a:xfrm>
            <a:custGeom>
              <a:avLst/>
              <a:gdLst>
                <a:gd name="connsiteX0" fmla="*/ 80962 w 95250"/>
                <a:gd name="connsiteY0" fmla="*/ 285750 h 285750"/>
                <a:gd name="connsiteX1" fmla="*/ 95250 w 95250"/>
                <a:gd name="connsiteY1" fmla="*/ 0 h 285750"/>
                <a:gd name="connsiteX2" fmla="*/ 0 w 95250"/>
                <a:gd name="connsiteY2" fmla="*/ 57150 h 285750"/>
                <a:gd name="connsiteX3" fmla="*/ 80962 w 95250"/>
                <a:gd name="connsiteY3" fmla="*/ 100013 h 285750"/>
                <a:gd name="connsiteX0" fmla="*/ 97631 w 111919"/>
                <a:gd name="connsiteY0" fmla="*/ 285750 h 285750"/>
                <a:gd name="connsiteX1" fmla="*/ 111919 w 111919"/>
                <a:gd name="connsiteY1" fmla="*/ 0 h 285750"/>
                <a:gd name="connsiteX2" fmla="*/ 0 w 111919"/>
                <a:gd name="connsiteY2" fmla="*/ 52388 h 285750"/>
                <a:gd name="connsiteX3" fmla="*/ 97631 w 111919"/>
                <a:gd name="connsiteY3" fmla="*/ 100013 h 285750"/>
                <a:gd name="connsiteX0" fmla="*/ 97692 w 111980"/>
                <a:gd name="connsiteY0" fmla="*/ 296838 h 296838"/>
                <a:gd name="connsiteX1" fmla="*/ 111980 w 111980"/>
                <a:gd name="connsiteY1" fmla="*/ 11088 h 296838"/>
                <a:gd name="connsiteX2" fmla="*/ 61 w 111980"/>
                <a:gd name="connsiteY2" fmla="*/ 63476 h 296838"/>
                <a:gd name="connsiteX3" fmla="*/ 97692 w 111980"/>
                <a:gd name="connsiteY3" fmla="*/ 111101 h 296838"/>
                <a:gd name="connsiteX0" fmla="*/ 97631 w 111919"/>
                <a:gd name="connsiteY0" fmla="*/ 296854 h 296854"/>
                <a:gd name="connsiteX1" fmla="*/ 111919 w 111919"/>
                <a:gd name="connsiteY1" fmla="*/ 11104 h 296854"/>
                <a:gd name="connsiteX2" fmla="*/ 0 w 111919"/>
                <a:gd name="connsiteY2" fmla="*/ 63492 h 296854"/>
                <a:gd name="connsiteX3" fmla="*/ 97631 w 111919"/>
                <a:gd name="connsiteY3" fmla="*/ 111117 h 296854"/>
                <a:gd name="connsiteX0" fmla="*/ 97631 w 111919"/>
                <a:gd name="connsiteY0" fmla="*/ 287246 h 287246"/>
                <a:gd name="connsiteX1" fmla="*/ 111919 w 111919"/>
                <a:gd name="connsiteY1" fmla="*/ 1496 h 287246"/>
                <a:gd name="connsiteX2" fmla="*/ 0 w 111919"/>
                <a:gd name="connsiteY2" fmla="*/ 53884 h 287246"/>
                <a:gd name="connsiteX3" fmla="*/ 97631 w 111919"/>
                <a:gd name="connsiteY3" fmla="*/ 101509 h 287246"/>
              </a:gdLst>
              <a:ahLst/>
              <a:cxnLst>
                <a:cxn ang="0">
                  <a:pos x="connsiteX0" y="connsiteY0"/>
                </a:cxn>
                <a:cxn ang="0">
                  <a:pos x="connsiteX1" y="connsiteY1"/>
                </a:cxn>
                <a:cxn ang="0">
                  <a:pos x="connsiteX2" y="connsiteY2"/>
                </a:cxn>
                <a:cxn ang="0">
                  <a:pos x="connsiteX3" y="connsiteY3"/>
                </a:cxn>
              </a:cxnLst>
              <a:rect l="l" t="t" r="r" b="b"/>
              <a:pathLst>
                <a:path w="111919" h="287246">
                  <a:moveTo>
                    <a:pt x="97631" y="287246"/>
                  </a:moveTo>
                  <a:lnTo>
                    <a:pt x="111919" y="1496"/>
                  </a:lnTo>
                  <a:cubicBezTo>
                    <a:pt x="78978" y="-8823"/>
                    <a:pt x="0" y="37046"/>
                    <a:pt x="0" y="53884"/>
                  </a:cubicBezTo>
                  <a:cubicBezTo>
                    <a:pt x="0" y="80078"/>
                    <a:pt x="65087" y="85634"/>
                    <a:pt x="97631" y="101509"/>
                  </a:cubicBezTo>
                </a:path>
              </a:pathLst>
            </a:custGeom>
            <a:noFill/>
            <a:ln w="19050" cap="rnd">
              <a:solidFill>
                <a:srgbClr val="8CF470">
                  <a:alpha val="84706"/>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6641307" y="3490913"/>
              <a:ext cx="145256" cy="290512"/>
            </a:xfrm>
            <a:custGeom>
              <a:avLst/>
              <a:gdLst>
                <a:gd name="connsiteX0" fmla="*/ 42862 w 123825"/>
                <a:gd name="connsiteY0" fmla="*/ 290512 h 290512"/>
                <a:gd name="connsiteX1" fmla="*/ 42862 w 123825"/>
                <a:gd name="connsiteY1" fmla="*/ 0 h 290512"/>
                <a:gd name="connsiteX2" fmla="*/ 42862 w 123825"/>
                <a:gd name="connsiteY2" fmla="*/ 52387 h 290512"/>
                <a:gd name="connsiteX3" fmla="*/ 109537 w 123825"/>
                <a:gd name="connsiteY3" fmla="*/ 38100 h 290512"/>
                <a:gd name="connsiteX4" fmla="*/ 0 w 123825"/>
                <a:gd name="connsiteY4" fmla="*/ 100012 h 290512"/>
                <a:gd name="connsiteX5" fmla="*/ 123825 w 123825"/>
                <a:gd name="connsiteY5" fmla="*/ 123825 h 290512"/>
                <a:gd name="connsiteX0" fmla="*/ 64293 w 145256"/>
                <a:gd name="connsiteY0" fmla="*/ 290512 h 290512"/>
                <a:gd name="connsiteX1" fmla="*/ 64293 w 145256"/>
                <a:gd name="connsiteY1" fmla="*/ 0 h 290512"/>
                <a:gd name="connsiteX2" fmla="*/ 64293 w 145256"/>
                <a:gd name="connsiteY2" fmla="*/ 52387 h 290512"/>
                <a:gd name="connsiteX3" fmla="*/ 130968 w 145256"/>
                <a:gd name="connsiteY3" fmla="*/ 38100 h 290512"/>
                <a:gd name="connsiteX4" fmla="*/ 0 w 145256"/>
                <a:gd name="connsiteY4" fmla="*/ 97631 h 290512"/>
                <a:gd name="connsiteX5" fmla="*/ 145256 w 145256"/>
                <a:gd name="connsiteY5" fmla="*/ 123825 h 290512"/>
                <a:gd name="connsiteX0" fmla="*/ 64293 w 145256"/>
                <a:gd name="connsiteY0" fmla="*/ 290512 h 290512"/>
                <a:gd name="connsiteX1" fmla="*/ 64293 w 145256"/>
                <a:gd name="connsiteY1" fmla="*/ 0 h 290512"/>
                <a:gd name="connsiteX2" fmla="*/ 64293 w 145256"/>
                <a:gd name="connsiteY2" fmla="*/ 69055 h 290512"/>
                <a:gd name="connsiteX3" fmla="*/ 130968 w 145256"/>
                <a:gd name="connsiteY3" fmla="*/ 38100 h 290512"/>
                <a:gd name="connsiteX4" fmla="*/ 0 w 145256"/>
                <a:gd name="connsiteY4" fmla="*/ 97631 h 290512"/>
                <a:gd name="connsiteX5" fmla="*/ 145256 w 145256"/>
                <a:gd name="connsiteY5" fmla="*/ 123825 h 29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256" h="290512">
                  <a:moveTo>
                    <a:pt x="64293" y="290512"/>
                  </a:moveTo>
                  <a:lnTo>
                    <a:pt x="64293" y="0"/>
                  </a:lnTo>
                  <a:lnTo>
                    <a:pt x="64293" y="69055"/>
                  </a:lnTo>
                  <a:lnTo>
                    <a:pt x="130968" y="38100"/>
                  </a:lnTo>
                  <a:lnTo>
                    <a:pt x="0" y="97631"/>
                  </a:lnTo>
                  <a:lnTo>
                    <a:pt x="145256" y="123825"/>
                  </a:lnTo>
                </a:path>
              </a:pathLst>
            </a:custGeom>
            <a:noFill/>
            <a:ln w="19050" cap="rnd">
              <a:solidFill>
                <a:srgbClr val="8CF470">
                  <a:alpha val="84706"/>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6405556" y="3409952"/>
              <a:ext cx="288138" cy="316169"/>
            </a:xfrm>
            <a:custGeom>
              <a:avLst/>
              <a:gdLst>
                <a:gd name="connsiteX0" fmla="*/ 271462 w 271462"/>
                <a:gd name="connsiteY0" fmla="*/ 0 h 285750"/>
                <a:gd name="connsiteX1" fmla="*/ 0 w 271462"/>
                <a:gd name="connsiteY1" fmla="*/ 285750 h 285750"/>
                <a:gd name="connsiteX2" fmla="*/ 138112 w 271462"/>
                <a:gd name="connsiteY2" fmla="*/ 257175 h 285750"/>
                <a:gd name="connsiteX0" fmla="*/ 274297 w 274297"/>
                <a:gd name="connsiteY0" fmla="*/ 0 h 300708"/>
                <a:gd name="connsiteX1" fmla="*/ 2835 w 274297"/>
                <a:gd name="connsiteY1" fmla="*/ 285750 h 300708"/>
                <a:gd name="connsiteX2" fmla="*/ 140947 w 274297"/>
                <a:gd name="connsiteY2" fmla="*/ 257175 h 300708"/>
                <a:gd name="connsiteX0" fmla="*/ 272637 w 272637"/>
                <a:gd name="connsiteY0" fmla="*/ 0 h 300995"/>
                <a:gd name="connsiteX1" fmla="*/ 1175 w 272637"/>
                <a:gd name="connsiteY1" fmla="*/ 285750 h 300995"/>
                <a:gd name="connsiteX2" fmla="*/ 139287 w 272637"/>
                <a:gd name="connsiteY2" fmla="*/ 257175 h 300995"/>
                <a:gd name="connsiteX0" fmla="*/ 272637 w 272637"/>
                <a:gd name="connsiteY0" fmla="*/ 0 h 308420"/>
                <a:gd name="connsiteX1" fmla="*/ 1175 w 272637"/>
                <a:gd name="connsiteY1" fmla="*/ 285750 h 308420"/>
                <a:gd name="connsiteX2" fmla="*/ 139287 w 272637"/>
                <a:gd name="connsiteY2" fmla="*/ 257175 h 308420"/>
                <a:gd name="connsiteX0" fmla="*/ 291535 w 291535"/>
                <a:gd name="connsiteY0" fmla="*/ 0 h 313233"/>
                <a:gd name="connsiteX1" fmla="*/ 3404 w 291535"/>
                <a:gd name="connsiteY1" fmla="*/ 290512 h 313233"/>
                <a:gd name="connsiteX2" fmla="*/ 141516 w 291535"/>
                <a:gd name="connsiteY2" fmla="*/ 261937 h 313233"/>
                <a:gd name="connsiteX0" fmla="*/ 291535 w 291535"/>
                <a:gd name="connsiteY0" fmla="*/ 0 h 313233"/>
                <a:gd name="connsiteX1" fmla="*/ 3404 w 291535"/>
                <a:gd name="connsiteY1" fmla="*/ 290512 h 313233"/>
                <a:gd name="connsiteX2" fmla="*/ 141516 w 291535"/>
                <a:gd name="connsiteY2" fmla="*/ 261937 h 313233"/>
                <a:gd name="connsiteX0" fmla="*/ 288138 w 288138"/>
                <a:gd name="connsiteY0" fmla="*/ 0 h 316169"/>
                <a:gd name="connsiteX1" fmla="*/ 7 w 288138"/>
                <a:gd name="connsiteY1" fmla="*/ 290512 h 316169"/>
                <a:gd name="connsiteX2" fmla="*/ 138119 w 288138"/>
                <a:gd name="connsiteY2" fmla="*/ 261937 h 316169"/>
              </a:gdLst>
              <a:ahLst/>
              <a:cxnLst>
                <a:cxn ang="0">
                  <a:pos x="connsiteX0" y="connsiteY0"/>
                </a:cxn>
                <a:cxn ang="0">
                  <a:pos x="connsiteX1" y="connsiteY1"/>
                </a:cxn>
                <a:cxn ang="0">
                  <a:pos x="connsiteX2" y="connsiteY2"/>
                </a:cxn>
              </a:cxnLst>
              <a:rect l="l" t="t" r="r" b="b"/>
              <a:pathLst>
                <a:path w="288138" h="316169">
                  <a:moveTo>
                    <a:pt x="288138" y="0"/>
                  </a:moveTo>
                  <a:cubicBezTo>
                    <a:pt x="169076" y="80963"/>
                    <a:pt x="-1184" y="230187"/>
                    <a:pt x="7" y="290512"/>
                  </a:cubicBezTo>
                  <a:cubicBezTo>
                    <a:pt x="1000" y="340811"/>
                    <a:pt x="94463" y="309562"/>
                    <a:pt x="138119" y="261937"/>
                  </a:cubicBezTo>
                </a:path>
              </a:pathLst>
            </a:custGeom>
            <a:noFill/>
            <a:ln w="19050" cap="rnd">
              <a:solidFill>
                <a:srgbClr val="8CF470">
                  <a:alpha val="84706"/>
                </a:srgbClr>
              </a:solidFill>
            </a:ln>
            <a:effectLst>
              <a:glow rad="25400">
                <a:srgbClr val="010000">
                  <a:alpha val="8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26" name="Picture 2" descr="C:\Users\Kris\Downloads\Omri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9332"/>
            <a:ext cx="9144000" cy="6150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“Omri, king of Israel” on the Mesha Stele, circa 820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113202173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3E9202-4AA5-86DF-AD4F-211238ADE7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0030"/>
            <a:ext cx="9144000" cy="6377940"/>
          </a:xfrm>
          <a:prstGeom prst="rect">
            <a:avLst/>
          </a:prstGeom>
        </p:spPr>
      </p:pic>
      <p:sp>
        <p:nvSpPr>
          <p:cNvPr id="2" name="Text Placeholder 1"/>
          <p:cNvSpPr>
            <a:spLocks noGrp="1"/>
          </p:cNvSpPr>
          <p:nvPr>
            <p:ph type="body" sz="quarter" idx="10"/>
          </p:nvPr>
        </p:nvSpPr>
        <p:spPr/>
        <p:txBody>
          <a:bodyPr/>
          <a:lstStyle/>
          <a:p>
            <a:r>
              <a:rPr lang="en-US" dirty="0"/>
              <a:t>Black Obelisk of Shalmaneser III, circa 830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393088567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Kris\Downloads\Black Obelisk, Side A, tribute from Jehu of Israel, tb1120048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065"/>
            <a:ext cx="9144000" cy="6568283"/>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Tribute from Jehu of Israel, on the Black Obelisk of Shalmaneser III, circa 830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211104021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144065"/>
            <a:ext cx="9207267" cy="6568283"/>
            <a:chOff x="0" y="144065"/>
            <a:chExt cx="9207267" cy="6568283"/>
          </a:xfrm>
        </p:grpSpPr>
        <p:pic>
          <p:nvPicPr>
            <p:cNvPr id="2051" name="Picture 3" descr="C:\Users\Kris\Downloads\Black Obelisk, Side A, tribute from Jehu of Israel, tb1120048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065"/>
              <a:ext cx="9144000" cy="6568283"/>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16"/>
            <p:cNvSpPr txBox="1">
              <a:spLocks noChangeArrowheads="1"/>
            </p:cNvSpPr>
            <p:nvPr/>
          </p:nvSpPr>
          <p:spPr bwMode="auto">
            <a:xfrm>
              <a:off x="283482" y="1981139"/>
              <a:ext cx="1611339" cy="707886"/>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ma  -  da  -  </a:t>
              </a: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tu</a:t>
              </a:r>
              <a:endPar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000" i="1" kern="0" dirty="0">
                  <a:solidFill>
                    <a:srgbClr val="FFFFFF"/>
                  </a:solidFill>
                  <a:effectLst>
                    <a:glow rad="76200">
                      <a:srgbClr val="000000">
                        <a:alpha val="60000"/>
                      </a:srgbClr>
                    </a:glow>
                  </a:effectLst>
                  <a:latin typeface="Calibri" pitchFamily="34" charset="0"/>
                  <a:cs typeface="Calibri" pitchFamily="34" charset="0"/>
                </a:rPr>
                <a:t>tribute</a:t>
              </a:r>
              <a:endParaRPr kumimoji="0" lang="en-US" sz="2000" b="0" i="1"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
          <p:nvSpPr>
            <p:cNvPr id="11" name="Text Box 16"/>
            <p:cNvSpPr txBox="1">
              <a:spLocks noChangeArrowheads="1"/>
            </p:cNvSpPr>
            <p:nvPr/>
          </p:nvSpPr>
          <p:spPr bwMode="auto">
            <a:xfrm>
              <a:off x="2122206" y="1981139"/>
              <a:ext cx="543739" cy="707886"/>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sha</a:t>
              </a:r>
              <a:endPar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000" i="1" kern="0" dirty="0">
                  <a:solidFill>
                    <a:srgbClr val="FFFFFF"/>
                  </a:solidFill>
                  <a:effectLst>
                    <a:glow rad="76200">
                      <a:srgbClr val="000000">
                        <a:alpha val="60000"/>
                      </a:srgbClr>
                    </a:glow>
                  </a:effectLst>
                  <a:latin typeface="Calibri" pitchFamily="34" charset="0"/>
                  <a:cs typeface="Calibri" pitchFamily="34" charset="0"/>
                </a:rPr>
                <a:t>of</a:t>
              </a:r>
              <a:endParaRPr kumimoji="0" lang="en-US" sz="2000" b="0" i="1"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
          <p:nvSpPr>
            <p:cNvPr id="12" name="Text Box 16"/>
            <p:cNvSpPr txBox="1">
              <a:spLocks noChangeArrowheads="1"/>
            </p:cNvSpPr>
            <p:nvPr/>
          </p:nvSpPr>
          <p:spPr bwMode="auto">
            <a:xfrm>
              <a:off x="2948763" y="1981139"/>
              <a:ext cx="1309974" cy="707886"/>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kern="0" noProof="0" dirty="0" err="1">
                  <a:solidFill>
                    <a:srgbClr val="FFFFFF"/>
                  </a:solidFill>
                  <a:effectLst>
                    <a:glow rad="76200">
                      <a:srgbClr val="000000">
                        <a:alpha val="60000"/>
                      </a:srgbClr>
                    </a:glow>
                  </a:effectLst>
                  <a:latin typeface="Calibri" pitchFamily="34" charset="0"/>
                  <a:cs typeface="Calibri" pitchFamily="34" charset="0"/>
                </a:rPr>
                <a:t>Y</a:t>
              </a: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a</a:t>
              </a: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  -  u  -  a</a:t>
              </a:r>
            </a:p>
            <a:p>
              <a:pPr marL="0" marR="0" lvl="0" indent="0" algn="ctr" defTabSz="914400" eaLnBrk="1" fontAlgn="auto" latinLnBrk="0" hangingPunct="1">
                <a:lnSpc>
                  <a:spcPct val="100000"/>
                </a:lnSpc>
                <a:spcBef>
                  <a:spcPts val="0"/>
                </a:spcBef>
                <a:spcAft>
                  <a:spcPts val="0"/>
                </a:spcAft>
                <a:buClrTx/>
                <a:buSzTx/>
                <a:buFontTx/>
                <a:buNone/>
                <a:tabLst/>
                <a:defRPr/>
              </a:pPr>
              <a:r>
                <a:rPr lang="en-US" sz="2000" i="1" kern="0" dirty="0">
                  <a:solidFill>
                    <a:srgbClr val="FFFFFF"/>
                  </a:solidFill>
                  <a:effectLst>
                    <a:glow rad="76200">
                      <a:srgbClr val="000000">
                        <a:alpha val="60000"/>
                      </a:srgbClr>
                    </a:glow>
                  </a:effectLst>
                  <a:latin typeface="Calibri" pitchFamily="34" charset="0"/>
                  <a:cs typeface="Calibri" pitchFamily="34" charset="0"/>
                </a:rPr>
                <a:t>Jehu</a:t>
              </a:r>
              <a:endParaRPr kumimoji="0" lang="en-US" sz="2000" b="0" i="1"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
          <p:nvSpPr>
            <p:cNvPr id="13" name="Text Box 16"/>
            <p:cNvSpPr txBox="1">
              <a:spLocks noChangeArrowheads="1"/>
            </p:cNvSpPr>
            <p:nvPr/>
          </p:nvSpPr>
          <p:spPr bwMode="auto">
            <a:xfrm>
              <a:off x="4222793" y="1981139"/>
              <a:ext cx="825867" cy="707886"/>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mār</a:t>
              </a:r>
              <a:endPar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000" i="1" kern="0" dirty="0">
                  <a:solidFill>
                    <a:srgbClr val="FFFFFF"/>
                  </a:solidFill>
                  <a:effectLst>
                    <a:glow rad="76200">
                      <a:srgbClr val="000000">
                        <a:alpha val="60000"/>
                      </a:srgbClr>
                    </a:glow>
                  </a:effectLst>
                  <a:latin typeface="Calibri" pitchFamily="34" charset="0"/>
                  <a:cs typeface="Calibri" pitchFamily="34" charset="0"/>
                </a:rPr>
                <a:t>son of</a:t>
              </a:r>
              <a:endParaRPr kumimoji="0" lang="en-US" sz="2000" b="0" i="1"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
          <p:nvSpPr>
            <p:cNvPr id="14" name="Text Box 16"/>
            <p:cNvSpPr txBox="1">
              <a:spLocks noChangeArrowheads="1"/>
            </p:cNvSpPr>
            <p:nvPr/>
          </p:nvSpPr>
          <p:spPr bwMode="auto">
            <a:xfrm>
              <a:off x="5153335" y="2038289"/>
              <a:ext cx="2063385" cy="707886"/>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kern="0" dirty="0" err="1">
                  <a:solidFill>
                    <a:srgbClr val="FEFF00"/>
                  </a:solidFill>
                  <a:effectLst>
                    <a:glow rad="76200">
                      <a:srgbClr val="000000">
                        <a:alpha val="60000"/>
                      </a:srgbClr>
                    </a:glow>
                  </a:effectLst>
                  <a:latin typeface="Calibri" pitchFamily="34" charset="0"/>
                  <a:cs typeface="Calibri" pitchFamily="34" charset="0"/>
                </a:rPr>
                <a:t>Khu</a:t>
              </a:r>
              <a:r>
                <a:rPr kumimoji="0" lang="en-US" sz="2000" b="0" i="0" u="none" strike="noStrike" kern="0" cap="none" spc="0" normalizeH="0" baseline="0" noProof="0" dirty="0">
                  <a:ln>
                    <a:noFill/>
                  </a:ln>
                  <a:solidFill>
                    <a:srgbClr val="FEFF00"/>
                  </a:solidFill>
                  <a:effectLst>
                    <a:glow rad="76200">
                      <a:srgbClr val="000000">
                        <a:alpha val="60000"/>
                      </a:srgbClr>
                    </a:glow>
                  </a:effectLst>
                  <a:uLnTx/>
                  <a:uFillTx/>
                  <a:latin typeface="Calibri" pitchFamily="34" charset="0"/>
                  <a:cs typeface="Calibri" pitchFamily="34" charset="0"/>
                </a:rPr>
                <a:t>  -  um  -  </a:t>
              </a:r>
              <a:r>
                <a:rPr kumimoji="0" lang="en-US" sz="2000" b="0" i="0" u="none" strike="noStrike" kern="0" cap="none" spc="0" normalizeH="0" baseline="0" noProof="0" dirty="0" err="1">
                  <a:ln>
                    <a:noFill/>
                  </a:ln>
                  <a:solidFill>
                    <a:srgbClr val="FEFF00"/>
                  </a:solidFill>
                  <a:effectLst>
                    <a:glow rad="76200">
                      <a:srgbClr val="000000">
                        <a:alpha val="60000"/>
                      </a:srgbClr>
                    </a:glow>
                  </a:effectLst>
                  <a:uLnTx/>
                  <a:uFillTx/>
                  <a:latin typeface="Calibri" pitchFamily="34" charset="0"/>
                  <a:cs typeface="Calibri" pitchFamily="34" charset="0"/>
                </a:rPr>
                <a:t>ri</a:t>
              </a:r>
              <a:r>
                <a:rPr kumimoji="0" lang="en-US" sz="2000" b="0" i="0" u="none" strike="noStrike" kern="0" cap="none" spc="0" normalizeH="0" baseline="0" noProof="0" dirty="0">
                  <a:ln>
                    <a:noFill/>
                  </a:ln>
                  <a:solidFill>
                    <a:srgbClr val="FEFF00"/>
                  </a:solidFill>
                  <a:effectLst>
                    <a:glow rad="76200">
                      <a:srgbClr val="000000">
                        <a:alpha val="60000"/>
                      </a:srgbClr>
                    </a:glow>
                  </a:effectLst>
                  <a:uLnTx/>
                  <a:uFillTx/>
                  <a:latin typeface="Calibri" pitchFamily="34" charset="0"/>
                  <a:cs typeface="Calibri" pitchFamily="34" charset="0"/>
                </a:rPr>
                <a:t>  -  </a:t>
              </a:r>
              <a:r>
                <a:rPr kumimoji="0" lang="en-US" sz="2000" b="0" i="0" u="none" strike="noStrike" kern="0" cap="none" spc="0" normalizeH="0" baseline="0" noProof="0" dirty="0" err="1">
                  <a:ln>
                    <a:noFill/>
                  </a:ln>
                  <a:solidFill>
                    <a:srgbClr val="FEFF00"/>
                  </a:solidFill>
                  <a:effectLst>
                    <a:glow rad="76200">
                      <a:srgbClr val="000000">
                        <a:alpha val="60000"/>
                      </a:srgbClr>
                    </a:glow>
                  </a:effectLst>
                  <a:uLnTx/>
                  <a:uFillTx/>
                  <a:latin typeface="Calibri" pitchFamily="34" charset="0"/>
                  <a:cs typeface="Calibri" pitchFamily="34" charset="0"/>
                </a:rPr>
                <a:t>i</a:t>
              </a:r>
              <a:endParaRPr kumimoji="0" lang="en-US" sz="2000" b="0" i="0" u="none" strike="noStrike" kern="0" cap="none" spc="0" normalizeH="0" baseline="0" noProof="0" dirty="0">
                <a:ln>
                  <a:noFill/>
                </a:ln>
                <a:solidFill>
                  <a:srgbClr val="FEFF00"/>
                </a:solidFill>
                <a:effectLst>
                  <a:glow rad="76200">
                    <a:srgbClr val="000000">
                      <a:alpha val="60000"/>
                    </a:srgbClr>
                  </a:glow>
                </a:effectLst>
                <a:uLnTx/>
                <a:uFillTx/>
                <a:latin typeface="Calibri" pitchFamily="34" charset="0"/>
                <a:cs typeface="Calibri"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000" i="1" kern="0" dirty="0">
                  <a:solidFill>
                    <a:srgbClr val="FEFF00"/>
                  </a:solidFill>
                  <a:effectLst>
                    <a:glow rad="76200">
                      <a:srgbClr val="000000">
                        <a:alpha val="60000"/>
                      </a:srgbClr>
                    </a:glow>
                  </a:effectLst>
                  <a:latin typeface="Calibri" pitchFamily="34" charset="0"/>
                  <a:cs typeface="Calibri" pitchFamily="34" charset="0"/>
                </a:rPr>
                <a:t>Omri</a:t>
              </a:r>
              <a:endParaRPr kumimoji="0" lang="en-US" sz="2000" b="0" i="1" u="none" strike="noStrike" kern="0" cap="none" spc="0" normalizeH="0" baseline="0" noProof="0" dirty="0">
                <a:ln>
                  <a:noFill/>
                </a:ln>
                <a:solidFill>
                  <a:srgbClr val="FEFF00"/>
                </a:solidFill>
                <a:effectLst>
                  <a:glow rad="76200">
                    <a:srgbClr val="000000">
                      <a:alpha val="60000"/>
                    </a:srgbClr>
                  </a:glow>
                </a:effectLst>
                <a:uLnTx/>
                <a:uFillTx/>
                <a:latin typeface="Calibri" pitchFamily="34" charset="0"/>
                <a:cs typeface="Calibri" pitchFamily="34" charset="0"/>
              </a:endParaRPr>
            </a:p>
          </p:txBody>
        </p:sp>
        <p:sp>
          <p:nvSpPr>
            <p:cNvPr id="15" name="Text Box 16"/>
            <p:cNvSpPr txBox="1">
              <a:spLocks noChangeArrowheads="1"/>
            </p:cNvSpPr>
            <p:nvPr/>
          </p:nvSpPr>
          <p:spPr bwMode="auto">
            <a:xfrm>
              <a:off x="7273503" y="2047814"/>
              <a:ext cx="737702" cy="707886"/>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kern="0" dirty="0" err="1">
                  <a:solidFill>
                    <a:srgbClr val="FFFFFF"/>
                  </a:solidFill>
                  <a:effectLst>
                    <a:glow rad="76200">
                      <a:srgbClr val="000000">
                        <a:alpha val="60000"/>
                      </a:srgbClr>
                    </a:glow>
                  </a:effectLst>
                  <a:latin typeface="Calibri" pitchFamily="34" charset="0"/>
                  <a:cs typeface="Calibri" pitchFamily="34" charset="0"/>
                </a:rPr>
                <a:t>kaspi</a:t>
              </a:r>
              <a:endParaRPr lang="en-US" sz="2000" kern="0" dirty="0">
                <a:solidFill>
                  <a:srgbClr val="FFFFFF"/>
                </a:solidFill>
                <a:effectLst>
                  <a:glow rad="76200">
                    <a:srgbClr val="000000">
                      <a:alpha val="60000"/>
                    </a:srgbClr>
                  </a:glow>
                </a:effectLst>
                <a:latin typeface="Calibri" pitchFamily="34" charset="0"/>
                <a:cs typeface="Calibri"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1"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silver</a:t>
              </a:r>
            </a:p>
          </p:txBody>
        </p:sp>
        <p:sp>
          <p:nvSpPr>
            <p:cNvPr id="17" name="Text Box 16"/>
            <p:cNvSpPr txBox="1">
              <a:spLocks noChangeArrowheads="1"/>
            </p:cNvSpPr>
            <p:nvPr/>
          </p:nvSpPr>
          <p:spPr bwMode="auto">
            <a:xfrm>
              <a:off x="7878056" y="2065406"/>
              <a:ext cx="1329211" cy="707886"/>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kern="0" dirty="0">
                  <a:solidFill>
                    <a:srgbClr val="FFFFFF"/>
                  </a:solidFill>
                  <a:effectLst>
                    <a:glow rad="76200">
                      <a:srgbClr val="000000">
                        <a:alpha val="60000"/>
                      </a:srgbClr>
                    </a:glow>
                  </a:effectLst>
                  <a:latin typeface="Calibri" pitchFamily="34" charset="0"/>
                  <a:cs typeface="Calibri" pitchFamily="34" charset="0"/>
                </a:rPr>
                <a:t>D.A.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1"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[I received]</a:t>
              </a:r>
            </a:p>
          </p:txBody>
        </p:sp>
      </p:grpSp>
      <p:pic>
        <p:nvPicPr>
          <p:cNvPr id="3075" name="Picture 3" descr="C:\Users\Kris\Downloads\Jehu Omr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4780"/>
            <a:ext cx="9144000" cy="656844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Tribute from Jehu of Israel, on the Black Obelisk of Shalmaneser III, circa 830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152977445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3C4B2E3-93A0-867A-4F30-B2867FBD24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23850"/>
            <a:ext cx="9143999" cy="6210299"/>
          </a:xfrm>
          <a:prstGeom prst="rect">
            <a:avLst/>
          </a:prstGeom>
        </p:spPr>
      </p:pic>
      <p:sp>
        <p:nvSpPr>
          <p:cNvPr id="2" name="Text Placeholder 1"/>
          <p:cNvSpPr>
            <a:spLocks noGrp="1"/>
          </p:cNvSpPr>
          <p:nvPr>
            <p:ph type="body" sz="quarter" idx="10"/>
          </p:nvPr>
        </p:nvSpPr>
        <p:spPr/>
        <p:txBody>
          <a:bodyPr/>
          <a:lstStyle/>
          <a:p>
            <a:r>
              <a:rPr lang="en-US" dirty="0"/>
              <a:t>Stele of Shalmaneser III mentioning Ahab the Israelite at Battle of </a:t>
            </a:r>
            <a:r>
              <a:rPr lang="en-US" dirty="0" err="1"/>
              <a:t>Qarqar</a:t>
            </a:r>
            <a:r>
              <a:rPr lang="en-US" dirty="0"/>
              <a:t>, from </a:t>
            </a:r>
            <a:r>
              <a:rPr lang="en-US" dirty="0" err="1"/>
              <a:t>Kurkh</a:t>
            </a:r>
            <a:r>
              <a:rPr lang="en-US" dirty="0"/>
              <a:t>, 853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380393339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stone&#10;&#10;Description automatically generated">
            <a:extLst>
              <a:ext uri="{FF2B5EF4-FFF2-40B4-BE49-F238E27FC236}">
                <a16:creationId xmlns:a16="http://schemas.microsoft.com/office/drawing/2014/main" id="{2E1AC991-B690-90E5-83F0-506553BCE7EE}"/>
              </a:ext>
            </a:extLst>
          </p:cNvPr>
          <p:cNvPicPr>
            <a:picLocks noChangeAspect="1"/>
          </p:cNvPicPr>
          <p:nvPr/>
        </p:nvPicPr>
        <p:blipFill>
          <a:blip r:embed="rId3">
            <a:extLst>
              <a:ext uri="{28A0092B-C50C-407E-A947-70E740481C1C}">
                <a14:useLocalDpi xmlns:a14="http://schemas.microsoft.com/office/drawing/2010/main" val="0"/>
              </a:ext>
            </a:extLst>
          </a:blip>
          <a:srcRect l="8585"/>
          <a:stretch/>
        </p:blipFill>
        <p:spPr>
          <a:xfrm>
            <a:off x="0" y="369332"/>
            <a:ext cx="9144000" cy="6260068"/>
          </a:xfrm>
          <a:prstGeom prst="rect">
            <a:avLst/>
          </a:prstGeom>
        </p:spPr>
      </p:pic>
      <p:sp>
        <p:nvSpPr>
          <p:cNvPr id="2" name="Text Placeholder 1"/>
          <p:cNvSpPr>
            <a:spLocks noGrp="1"/>
          </p:cNvSpPr>
          <p:nvPr>
            <p:ph type="body" sz="quarter" idx="10"/>
          </p:nvPr>
        </p:nvSpPr>
        <p:spPr/>
        <p:txBody>
          <a:bodyPr/>
          <a:lstStyle/>
          <a:p>
            <a:r>
              <a:rPr lang="en-US" dirty="0"/>
              <a:t>Stele of Shalmaneser III mentioning Ahab the Israelite at Battle of </a:t>
            </a:r>
            <a:r>
              <a:rPr lang="en-US" dirty="0" err="1"/>
              <a:t>Qarqar</a:t>
            </a:r>
            <a:r>
              <a:rPr lang="en-US" dirty="0"/>
              <a:t>, from </a:t>
            </a:r>
            <a:r>
              <a:rPr lang="en-US" dirty="0" err="1"/>
              <a:t>Kurkh</a:t>
            </a:r>
            <a:r>
              <a:rPr lang="en-US" dirty="0"/>
              <a:t>, 853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148276368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C797428-CAA2-9EDA-8809-B2ADD2B4DA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390"/>
            <a:ext cx="9144000" cy="6713220"/>
          </a:xfrm>
          <a:prstGeom prst="rect">
            <a:avLst/>
          </a:prstGeom>
        </p:spPr>
      </p:pic>
      <p:sp>
        <p:nvSpPr>
          <p:cNvPr id="2" name="Text Placeholder 1">
            <a:extLst>
              <a:ext uri="{FF2B5EF4-FFF2-40B4-BE49-F238E27FC236}">
                <a16:creationId xmlns:a16="http://schemas.microsoft.com/office/drawing/2014/main" id="{8FE2F279-BC4A-483E-B1B5-2A387D2531E9}"/>
              </a:ext>
            </a:extLst>
          </p:cNvPr>
          <p:cNvSpPr>
            <a:spLocks noGrp="1"/>
          </p:cNvSpPr>
          <p:nvPr>
            <p:ph type="body" sz="quarter" idx="10"/>
          </p:nvPr>
        </p:nvSpPr>
        <p:spPr/>
        <p:txBody>
          <a:bodyPr/>
          <a:lstStyle/>
          <a:p>
            <a:r>
              <a:rPr lang="en-US" dirty="0"/>
              <a:t>Signet ring of “Ahab, king of Israel,” 9th century BC</a:t>
            </a:r>
          </a:p>
        </p:txBody>
      </p:sp>
      <p:sp>
        <p:nvSpPr>
          <p:cNvPr id="3" name="Text Placeholder 2">
            <a:extLst>
              <a:ext uri="{FF2B5EF4-FFF2-40B4-BE49-F238E27FC236}">
                <a16:creationId xmlns:a16="http://schemas.microsoft.com/office/drawing/2014/main" id="{BB3BC60D-2DF5-4E9A-A090-23F059CC9644}"/>
              </a:ext>
            </a:extLst>
          </p:cNvPr>
          <p:cNvSpPr>
            <a:spLocks noGrp="1"/>
          </p:cNvSpPr>
          <p:nvPr>
            <p:ph type="body" sz="quarter" idx="12"/>
          </p:nvPr>
        </p:nvSpPr>
        <p:spPr/>
        <p:txBody>
          <a:bodyPr/>
          <a:lstStyle/>
          <a:p>
            <a:r>
              <a:rPr lang="en-US" dirty="0"/>
              <a:t>6:16</a:t>
            </a:r>
          </a:p>
        </p:txBody>
      </p:sp>
      <p:sp>
        <p:nvSpPr>
          <p:cNvPr id="4" name="Title 3">
            <a:extLst>
              <a:ext uri="{FF2B5EF4-FFF2-40B4-BE49-F238E27FC236}">
                <a16:creationId xmlns:a16="http://schemas.microsoft.com/office/drawing/2014/main" id="{86CE8B6A-67BB-4CC6-8F62-E4FB543F0B67}"/>
              </a:ext>
            </a:extLst>
          </p:cNvPr>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55385877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1BA0422-3B2E-FD38-1A9E-0C5AEC17A6EF}"/>
              </a:ext>
            </a:extLst>
          </p:cNvPr>
          <p:cNvGrpSpPr/>
          <p:nvPr/>
        </p:nvGrpSpPr>
        <p:grpSpPr>
          <a:xfrm>
            <a:off x="0" y="72390"/>
            <a:ext cx="9144000" cy="6713220"/>
            <a:chOff x="0" y="72390"/>
            <a:chExt cx="9144000" cy="6713220"/>
          </a:xfrm>
        </p:grpSpPr>
        <p:pic>
          <p:nvPicPr>
            <p:cNvPr id="24" name="Picture 23">
              <a:extLst>
                <a:ext uri="{FF2B5EF4-FFF2-40B4-BE49-F238E27FC236}">
                  <a16:creationId xmlns:a16="http://schemas.microsoft.com/office/drawing/2014/main" id="{0CF6E340-669F-CB7E-00D0-A0A21513F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72390"/>
              <a:ext cx="9144000" cy="6713220"/>
            </a:xfrm>
            <a:prstGeom prst="rect">
              <a:avLst/>
            </a:prstGeom>
          </p:spPr>
        </p:pic>
        <p:grpSp>
          <p:nvGrpSpPr>
            <p:cNvPr id="22" name="Group 21">
              <a:extLst>
                <a:ext uri="{FF2B5EF4-FFF2-40B4-BE49-F238E27FC236}">
                  <a16:creationId xmlns:a16="http://schemas.microsoft.com/office/drawing/2014/main" id="{FBDA6FE1-A939-18ED-DA7B-F81258CCBC30}"/>
                </a:ext>
              </a:extLst>
            </p:cNvPr>
            <p:cNvGrpSpPr/>
            <p:nvPr/>
          </p:nvGrpSpPr>
          <p:grpSpPr>
            <a:xfrm>
              <a:off x="3117055" y="2009770"/>
              <a:ext cx="3121819" cy="1905000"/>
              <a:chOff x="3964781" y="3169443"/>
              <a:chExt cx="1235869" cy="728663"/>
            </a:xfrm>
          </p:grpSpPr>
          <p:sp>
            <p:nvSpPr>
              <p:cNvPr id="5" name="Freeform 4"/>
              <p:cNvSpPr/>
              <p:nvPr/>
            </p:nvSpPr>
            <p:spPr>
              <a:xfrm>
                <a:off x="4922044" y="3231356"/>
                <a:ext cx="228600" cy="188119"/>
              </a:xfrm>
              <a:custGeom>
                <a:avLst/>
                <a:gdLst>
                  <a:gd name="connsiteX0" fmla="*/ 159544 w 228600"/>
                  <a:gd name="connsiteY0" fmla="*/ 26194 h 188119"/>
                  <a:gd name="connsiteX1" fmla="*/ 50006 w 228600"/>
                  <a:gd name="connsiteY1" fmla="*/ 104775 h 188119"/>
                  <a:gd name="connsiteX2" fmla="*/ 121444 w 228600"/>
                  <a:gd name="connsiteY2" fmla="*/ 188119 h 188119"/>
                  <a:gd name="connsiteX3" fmla="*/ 0 w 228600"/>
                  <a:gd name="connsiteY3" fmla="*/ 0 h 188119"/>
                  <a:gd name="connsiteX4" fmla="*/ 100012 w 228600"/>
                  <a:gd name="connsiteY4" fmla="*/ 23813 h 188119"/>
                  <a:gd name="connsiteX5" fmla="*/ 228600 w 228600"/>
                  <a:gd name="connsiteY5" fmla="*/ 116682 h 188119"/>
                  <a:gd name="connsiteX0" fmla="*/ 159544 w 228600"/>
                  <a:gd name="connsiteY0" fmla="*/ 26194 h 188119"/>
                  <a:gd name="connsiteX1" fmla="*/ 50006 w 228600"/>
                  <a:gd name="connsiteY1" fmla="*/ 104775 h 188119"/>
                  <a:gd name="connsiteX2" fmla="*/ 121444 w 228600"/>
                  <a:gd name="connsiteY2" fmla="*/ 188119 h 188119"/>
                  <a:gd name="connsiteX3" fmla="*/ 0 w 228600"/>
                  <a:gd name="connsiteY3" fmla="*/ 0 h 188119"/>
                  <a:gd name="connsiteX4" fmla="*/ 100012 w 228600"/>
                  <a:gd name="connsiteY4" fmla="*/ 23813 h 188119"/>
                  <a:gd name="connsiteX5" fmla="*/ 228600 w 228600"/>
                  <a:gd name="connsiteY5" fmla="*/ 116682 h 188119"/>
                  <a:gd name="connsiteX0" fmla="*/ 159544 w 228600"/>
                  <a:gd name="connsiteY0" fmla="*/ 26194 h 188119"/>
                  <a:gd name="connsiteX1" fmla="*/ 50006 w 228600"/>
                  <a:gd name="connsiteY1" fmla="*/ 104775 h 188119"/>
                  <a:gd name="connsiteX2" fmla="*/ 128587 w 228600"/>
                  <a:gd name="connsiteY2" fmla="*/ 188119 h 188119"/>
                  <a:gd name="connsiteX3" fmla="*/ 0 w 228600"/>
                  <a:gd name="connsiteY3" fmla="*/ 0 h 188119"/>
                  <a:gd name="connsiteX4" fmla="*/ 100012 w 228600"/>
                  <a:gd name="connsiteY4" fmla="*/ 23813 h 188119"/>
                  <a:gd name="connsiteX5" fmla="*/ 228600 w 228600"/>
                  <a:gd name="connsiteY5" fmla="*/ 116682 h 188119"/>
                  <a:gd name="connsiteX0" fmla="*/ 159544 w 228600"/>
                  <a:gd name="connsiteY0" fmla="*/ 26194 h 188119"/>
                  <a:gd name="connsiteX1" fmla="*/ 50006 w 228600"/>
                  <a:gd name="connsiteY1" fmla="*/ 104775 h 188119"/>
                  <a:gd name="connsiteX2" fmla="*/ 128587 w 228600"/>
                  <a:gd name="connsiteY2" fmla="*/ 188119 h 188119"/>
                  <a:gd name="connsiteX3" fmla="*/ 0 w 228600"/>
                  <a:gd name="connsiteY3" fmla="*/ 0 h 188119"/>
                  <a:gd name="connsiteX4" fmla="*/ 100012 w 228600"/>
                  <a:gd name="connsiteY4" fmla="*/ 23813 h 188119"/>
                  <a:gd name="connsiteX5" fmla="*/ 228600 w 228600"/>
                  <a:gd name="connsiteY5" fmla="*/ 116682 h 188119"/>
                  <a:gd name="connsiteX0" fmla="*/ 159544 w 228600"/>
                  <a:gd name="connsiteY0" fmla="*/ 26194 h 188119"/>
                  <a:gd name="connsiteX1" fmla="*/ 50006 w 228600"/>
                  <a:gd name="connsiteY1" fmla="*/ 104775 h 188119"/>
                  <a:gd name="connsiteX2" fmla="*/ 128587 w 228600"/>
                  <a:gd name="connsiteY2" fmla="*/ 188119 h 188119"/>
                  <a:gd name="connsiteX3" fmla="*/ 0 w 228600"/>
                  <a:gd name="connsiteY3" fmla="*/ 0 h 188119"/>
                  <a:gd name="connsiteX4" fmla="*/ 100012 w 228600"/>
                  <a:gd name="connsiteY4" fmla="*/ 23813 h 188119"/>
                  <a:gd name="connsiteX5" fmla="*/ 228600 w 228600"/>
                  <a:gd name="connsiteY5" fmla="*/ 116682 h 188119"/>
                  <a:gd name="connsiteX0" fmla="*/ 159544 w 228600"/>
                  <a:gd name="connsiteY0" fmla="*/ 26194 h 188119"/>
                  <a:gd name="connsiteX1" fmla="*/ 50006 w 228600"/>
                  <a:gd name="connsiteY1" fmla="*/ 104775 h 188119"/>
                  <a:gd name="connsiteX2" fmla="*/ 128587 w 228600"/>
                  <a:gd name="connsiteY2" fmla="*/ 188119 h 188119"/>
                  <a:gd name="connsiteX3" fmla="*/ 0 w 228600"/>
                  <a:gd name="connsiteY3" fmla="*/ 0 h 188119"/>
                  <a:gd name="connsiteX4" fmla="*/ 100012 w 228600"/>
                  <a:gd name="connsiteY4" fmla="*/ 23813 h 188119"/>
                  <a:gd name="connsiteX5" fmla="*/ 228600 w 228600"/>
                  <a:gd name="connsiteY5" fmla="*/ 116682 h 18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00" h="188119">
                    <a:moveTo>
                      <a:pt x="159544" y="26194"/>
                    </a:moveTo>
                    <a:lnTo>
                      <a:pt x="50006" y="104775"/>
                    </a:lnTo>
                    <a:cubicBezTo>
                      <a:pt x="76200" y="132556"/>
                      <a:pt x="85724" y="153195"/>
                      <a:pt x="128587" y="188119"/>
                    </a:cubicBezTo>
                    <a:cubicBezTo>
                      <a:pt x="64294" y="134938"/>
                      <a:pt x="26193" y="79375"/>
                      <a:pt x="0" y="0"/>
                    </a:cubicBezTo>
                    <a:cubicBezTo>
                      <a:pt x="33337" y="7938"/>
                      <a:pt x="90488" y="8731"/>
                      <a:pt x="100012" y="23813"/>
                    </a:cubicBezTo>
                    <a:lnTo>
                      <a:pt x="228600" y="116682"/>
                    </a:lnTo>
                  </a:path>
                </a:pathLst>
              </a:custGeom>
              <a:noFill/>
              <a:ln w="38100" cap="rnd">
                <a:solidFill>
                  <a:srgbClr val="FEFF00">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638675" y="3178969"/>
                <a:ext cx="230981" cy="161925"/>
              </a:xfrm>
              <a:custGeom>
                <a:avLst/>
                <a:gdLst>
                  <a:gd name="connsiteX0" fmla="*/ 26194 w 230981"/>
                  <a:gd name="connsiteY0" fmla="*/ 102394 h 161925"/>
                  <a:gd name="connsiteX1" fmla="*/ 0 w 230981"/>
                  <a:gd name="connsiteY1" fmla="*/ 2381 h 161925"/>
                  <a:gd name="connsiteX2" fmla="*/ 209550 w 230981"/>
                  <a:gd name="connsiteY2" fmla="*/ 0 h 161925"/>
                  <a:gd name="connsiteX3" fmla="*/ 230981 w 230981"/>
                  <a:gd name="connsiteY3" fmla="*/ 161925 h 161925"/>
                  <a:gd name="connsiteX4" fmla="*/ 221456 w 230981"/>
                  <a:gd name="connsiteY4" fmla="*/ 102394 h 161925"/>
                  <a:gd name="connsiteX5" fmla="*/ 92869 w 230981"/>
                  <a:gd name="connsiteY5" fmla="*/ 111919 h 161925"/>
                  <a:gd name="connsiteX6" fmla="*/ 221456 w 230981"/>
                  <a:gd name="connsiteY6" fmla="*/ 100012 h 161925"/>
                  <a:gd name="connsiteX7" fmla="*/ 216694 w 230981"/>
                  <a:gd name="connsiteY7" fmla="*/ 52387 h 161925"/>
                  <a:gd name="connsiteX8" fmla="*/ 69056 w 230981"/>
                  <a:gd name="connsiteY8" fmla="*/ 69056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0981" h="161925">
                    <a:moveTo>
                      <a:pt x="26194" y="102394"/>
                    </a:moveTo>
                    <a:lnTo>
                      <a:pt x="0" y="2381"/>
                    </a:lnTo>
                    <a:lnTo>
                      <a:pt x="209550" y="0"/>
                    </a:lnTo>
                    <a:lnTo>
                      <a:pt x="230981" y="161925"/>
                    </a:lnTo>
                    <a:lnTo>
                      <a:pt x="221456" y="102394"/>
                    </a:lnTo>
                    <a:lnTo>
                      <a:pt x="92869" y="111919"/>
                    </a:lnTo>
                    <a:lnTo>
                      <a:pt x="221456" y="100012"/>
                    </a:lnTo>
                    <a:lnTo>
                      <a:pt x="216694" y="52387"/>
                    </a:lnTo>
                    <a:lnTo>
                      <a:pt x="69056" y="69056"/>
                    </a:lnTo>
                  </a:path>
                </a:pathLst>
              </a:custGeom>
              <a:noFill/>
              <a:ln w="38100" cap="rnd">
                <a:solidFill>
                  <a:srgbClr val="FEFF00">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4292530" y="3169443"/>
                <a:ext cx="221388" cy="112383"/>
              </a:xfrm>
              <a:custGeom>
                <a:avLst/>
                <a:gdLst>
                  <a:gd name="connsiteX0" fmla="*/ 200025 w 223838"/>
                  <a:gd name="connsiteY0" fmla="*/ 0 h 123825"/>
                  <a:gd name="connsiteX1" fmla="*/ 11906 w 223838"/>
                  <a:gd name="connsiteY1" fmla="*/ 47625 h 123825"/>
                  <a:gd name="connsiteX2" fmla="*/ 128588 w 223838"/>
                  <a:gd name="connsiteY2" fmla="*/ 19050 h 123825"/>
                  <a:gd name="connsiteX3" fmla="*/ 109538 w 223838"/>
                  <a:gd name="connsiteY3" fmla="*/ 123825 h 123825"/>
                  <a:gd name="connsiteX4" fmla="*/ 223838 w 223838"/>
                  <a:gd name="connsiteY4" fmla="*/ 116681 h 123825"/>
                  <a:gd name="connsiteX5" fmla="*/ 0 w 223838"/>
                  <a:gd name="connsiteY5" fmla="*/ 121444 h 123825"/>
                  <a:gd name="connsiteX0" fmla="*/ 200025 w 223838"/>
                  <a:gd name="connsiteY0" fmla="*/ 0 h 121444"/>
                  <a:gd name="connsiteX1" fmla="*/ 11906 w 223838"/>
                  <a:gd name="connsiteY1" fmla="*/ 47625 h 121444"/>
                  <a:gd name="connsiteX2" fmla="*/ 128588 w 223838"/>
                  <a:gd name="connsiteY2" fmla="*/ 19050 h 121444"/>
                  <a:gd name="connsiteX3" fmla="*/ 114301 w 223838"/>
                  <a:gd name="connsiteY3" fmla="*/ 119062 h 121444"/>
                  <a:gd name="connsiteX4" fmla="*/ 223838 w 223838"/>
                  <a:gd name="connsiteY4" fmla="*/ 116681 h 121444"/>
                  <a:gd name="connsiteX5" fmla="*/ 0 w 223838"/>
                  <a:gd name="connsiteY5" fmla="*/ 121444 h 121444"/>
                  <a:gd name="connsiteX0" fmla="*/ 200025 w 223838"/>
                  <a:gd name="connsiteY0" fmla="*/ 0 h 121444"/>
                  <a:gd name="connsiteX1" fmla="*/ 28575 w 223838"/>
                  <a:gd name="connsiteY1" fmla="*/ 57150 h 121444"/>
                  <a:gd name="connsiteX2" fmla="*/ 128588 w 223838"/>
                  <a:gd name="connsiteY2" fmla="*/ 19050 h 121444"/>
                  <a:gd name="connsiteX3" fmla="*/ 114301 w 223838"/>
                  <a:gd name="connsiteY3" fmla="*/ 119062 h 121444"/>
                  <a:gd name="connsiteX4" fmla="*/ 223838 w 223838"/>
                  <a:gd name="connsiteY4" fmla="*/ 116681 h 121444"/>
                  <a:gd name="connsiteX5" fmla="*/ 0 w 223838"/>
                  <a:gd name="connsiteY5" fmla="*/ 121444 h 121444"/>
                  <a:gd name="connsiteX0" fmla="*/ 171450 w 196605"/>
                  <a:gd name="connsiteY0" fmla="*/ 0 h 119062"/>
                  <a:gd name="connsiteX1" fmla="*/ 0 w 196605"/>
                  <a:gd name="connsiteY1" fmla="*/ 57150 h 119062"/>
                  <a:gd name="connsiteX2" fmla="*/ 100013 w 196605"/>
                  <a:gd name="connsiteY2" fmla="*/ 19050 h 119062"/>
                  <a:gd name="connsiteX3" fmla="*/ 85726 w 196605"/>
                  <a:gd name="connsiteY3" fmla="*/ 119062 h 119062"/>
                  <a:gd name="connsiteX4" fmla="*/ 195263 w 196605"/>
                  <a:gd name="connsiteY4" fmla="*/ 116681 h 119062"/>
                  <a:gd name="connsiteX5" fmla="*/ 7144 w 196605"/>
                  <a:gd name="connsiteY5" fmla="*/ 107156 h 119062"/>
                  <a:gd name="connsiteX0" fmla="*/ 171450 w 196605"/>
                  <a:gd name="connsiteY0" fmla="*/ 0 h 116749"/>
                  <a:gd name="connsiteX1" fmla="*/ 0 w 196605"/>
                  <a:gd name="connsiteY1" fmla="*/ 57150 h 116749"/>
                  <a:gd name="connsiteX2" fmla="*/ 100013 w 196605"/>
                  <a:gd name="connsiteY2" fmla="*/ 19050 h 116749"/>
                  <a:gd name="connsiteX3" fmla="*/ 85726 w 196605"/>
                  <a:gd name="connsiteY3" fmla="*/ 111918 h 116749"/>
                  <a:gd name="connsiteX4" fmla="*/ 195263 w 196605"/>
                  <a:gd name="connsiteY4" fmla="*/ 116681 h 116749"/>
                  <a:gd name="connsiteX5" fmla="*/ 7144 w 196605"/>
                  <a:gd name="connsiteY5" fmla="*/ 107156 h 116749"/>
                  <a:gd name="connsiteX0" fmla="*/ 171450 w 196605"/>
                  <a:gd name="connsiteY0" fmla="*/ 0 h 116749"/>
                  <a:gd name="connsiteX1" fmla="*/ 0 w 196605"/>
                  <a:gd name="connsiteY1" fmla="*/ 57150 h 116749"/>
                  <a:gd name="connsiteX2" fmla="*/ 100013 w 196605"/>
                  <a:gd name="connsiteY2" fmla="*/ 21431 h 116749"/>
                  <a:gd name="connsiteX3" fmla="*/ 85726 w 196605"/>
                  <a:gd name="connsiteY3" fmla="*/ 111918 h 116749"/>
                  <a:gd name="connsiteX4" fmla="*/ 195263 w 196605"/>
                  <a:gd name="connsiteY4" fmla="*/ 116681 h 116749"/>
                  <a:gd name="connsiteX5" fmla="*/ 7144 w 196605"/>
                  <a:gd name="connsiteY5" fmla="*/ 107156 h 116749"/>
                  <a:gd name="connsiteX0" fmla="*/ 171450 w 189568"/>
                  <a:gd name="connsiteY0" fmla="*/ 0 h 112148"/>
                  <a:gd name="connsiteX1" fmla="*/ 0 w 189568"/>
                  <a:gd name="connsiteY1" fmla="*/ 57150 h 112148"/>
                  <a:gd name="connsiteX2" fmla="*/ 100013 w 189568"/>
                  <a:gd name="connsiteY2" fmla="*/ 21431 h 112148"/>
                  <a:gd name="connsiteX3" fmla="*/ 85726 w 189568"/>
                  <a:gd name="connsiteY3" fmla="*/ 111918 h 112148"/>
                  <a:gd name="connsiteX4" fmla="*/ 188119 w 189568"/>
                  <a:gd name="connsiteY4" fmla="*/ 111919 h 112148"/>
                  <a:gd name="connsiteX5" fmla="*/ 7144 w 189568"/>
                  <a:gd name="connsiteY5" fmla="*/ 107156 h 112148"/>
                  <a:gd name="connsiteX0" fmla="*/ 201616 w 219734"/>
                  <a:gd name="connsiteY0" fmla="*/ 0 h 112148"/>
                  <a:gd name="connsiteX1" fmla="*/ 0 w 219734"/>
                  <a:gd name="connsiteY1" fmla="*/ 88726 h 112148"/>
                  <a:gd name="connsiteX2" fmla="*/ 130179 w 219734"/>
                  <a:gd name="connsiteY2" fmla="*/ 21431 h 112148"/>
                  <a:gd name="connsiteX3" fmla="*/ 115892 w 219734"/>
                  <a:gd name="connsiteY3" fmla="*/ 111918 h 112148"/>
                  <a:gd name="connsiteX4" fmla="*/ 218285 w 219734"/>
                  <a:gd name="connsiteY4" fmla="*/ 111919 h 112148"/>
                  <a:gd name="connsiteX5" fmla="*/ 37310 w 219734"/>
                  <a:gd name="connsiteY5" fmla="*/ 107156 h 112148"/>
                  <a:gd name="connsiteX0" fmla="*/ 203270 w 221388"/>
                  <a:gd name="connsiteY0" fmla="*/ 0 h 112148"/>
                  <a:gd name="connsiteX1" fmla="*/ 1654 w 221388"/>
                  <a:gd name="connsiteY1" fmla="*/ 88726 h 112148"/>
                  <a:gd name="connsiteX2" fmla="*/ 131833 w 221388"/>
                  <a:gd name="connsiteY2" fmla="*/ 21431 h 112148"/>
                  <a:gd name="connsiteX3" fmla="*/ 117546 w 221388"/>
                  <a:gd name="connsiteY3" fmla="*/ 111918 h 112148"/>
                  <a:gd name="connsiteX4" fmla="*/ 219939 w 221388"/>
                  <a:gd name="connsiteY4" fmla="*/ 111919 h 112148"/>
                  <a:gd name="connsiteX5" fmla="*/ 0 w 221388"/>
                  <a:gd name="connsiteY5" fmla="*/ 95012 h 112148"/>
                  <a:gd name="connsiteX0" fmla="*/ 203270 w 221388"/>
                  <a:gd name="connsiteY0" fmla="*/ 0 h 112148"/>
                  <a:gd name="connsiteX1" fmla="*/ 1654 w 221388"/>
                  <a:gd name="connsiteY1" fmla="*/ 88726 h 112148"/>
                  <a:gd name="connsiteX2" fmla="*/ 131833 w 221388"/>
                  <a:gd name="connsiteY2" fmla="*/ 21431 h 112148"/>
                  <a:gd name="connsiteX3" fmla="*/ 117546 w 221388"/>
                  <a:gd name="connsiteY3" fmla="*/ 111918 h 112148"/>
                  <a:gd name="connsiteX4" fmla="*/ 219939 w 221388"/>
                  <a:gd name="connsiteY4" fmla="*/ 111919 h 112148"/>
                  <a:gd name="connsiteX5" fmla="*/ 0 w 221388"/>
                  <a:gd name="connsiteY5" fmla="*/ 95012 h 112148"/>
                  <a:gd name="connsiteX0" fmla="*/ 203270 w 221388"/>
                  <a:gd name="connsiteY0" fmla="*/ 0 h 112148"/>
                  <a:gd name="connsiteX1" fmla="*/ 1654 w 221388"/>
                  <a:gd name="connsiteY1" fmla="*/ 88726 h 112148"/>
                  <a:gd name="connsiteX2" fmla="*/ 131833 w 221388"/>
                  <a:gd name="connsiteY2" fmla="*/ 21431 h 112148"/>
                  <a:gd name="connsiteX3" fmla="*/ 117546 w 221388"/>
                  <a:gd name="connsiteY3" fmla="*/ 111918 h 112148"/>
                  <a:gd name="connsiteX4" fmla="*/ 219939 w 221388"/>
                  <a:gd name="connsiteY4" fmla="*/ 111919 h 112148"/>
                  <a:gd name="connsiteX5" fmla="*/ 0 w 221388"/>
                  <a:gd name="connsiteY5" fmla="*/ 95012 h 112148"/>
                  <a:gd name="connsiteX0" fmla="*/ 203270 w 221388"/>
                  <a:gd name="connsiteY0" fmla="*/ 0 h 112148"/>
                  <a:gd name="connsiteX1" fmla="*/ 1654 w 221388"/>
                  <a:gd name="connsiteY1" fmla="*/ 88726 h 112148"/>
                  <a:gd name="connsiteX2" fmla="*/ 131833 w 221388"/>
                  <a:gd name="connsiteY2" fmla="*/ 21431 h 112148"/>
                  <a:gd name="connsiteX3" fmla="*/ 117546 w 221388"/>
                  <a:gd name="connsiteY3" fmla="*/ 111918 h 112148"/>
                  <a:gd name="connsiteX4" fmla="*/ 219939 w 221388"/>
                  <a:gd name="connsiteY4" fmla="*/ 111919 h 112148"/>
                  <a:gd name="connsiteX5" fmla="*/ 0 w 221388"/>
                  <a:gd name="connsiteY5" fmla="*/ 95012 h 112148"/>
                  <a:gd name="connsiteX0" fmla="*/ 203270 w 221388"/>
                  <a:gd name="connsiteY0" fmla="*/ 0 h 112148"/>
                  <a:gd name="connsiteX1" fmla="*/ 1654 w 221388"/>
                  <a:gd name="connsiteY1" fmla="*/ 88726 h 112148"/>
                  <a:gd name="connsiteX2" fmla="*/ 131833 w 221388"/>
                  <a:gd name="connsiteY2" fmla="*/ 21431 h 112148"/>
                  <a:gd name="connsiteX3" fmla="*/ 117546 w 221388"/>
                  <a:gd name="connsiteY3" fmla="*/ 111918 h 112148"/>
                  <a:gd name="connsiteX4" fmla="*/ 219939 w 221388"/>
                  <a:gd name="connsiteY4" fmla="*/ 111919 h 112148"/>
                  <a:gd name="connsiteX5" fmla="*/ 0 w 221388"/>
                  <a:gd name="connsiteY5" fmla="*/ 95012 h 112148"/>
                  <a:gd name="connsiteX0" fmla="*/ 203270 w 221388"/>
                  <a:gd name="connsiteY0" fmla="*/ 0 h 112148"/>
                  <a:gd name="connsiteX1" fmla="*/ 1654 w 221388"/>
                  <a:gd name="connsiteY1" fmla="*/ 88726 h 112148"/>
                  <a:gd name="connsiteX2" fmla="*/ 131833 w 221388"/>
                  <a:gd name="connsiteY2" fmla="*/ 21431 h 112148"/>
                  <a:gd name="connsiteX3" fmla="*/ 117546 w 221388"/>
                  <a:gd name="connsiteY3" fmla="*/ 111918 h 112148"/>
                  <a:gd name="connsiteX4" fmla="*/ 219939 w 221388"/>
                  <a:gd name="connsiteY4" fmla="*/ 111919 h 112148"/>
                  <a:gd name="connsiteX5" fmla="*/ 0 w 221388"/>
                  <a:gd name="connsiteY5" fmla="*/ 95012 h 112148"/>
                  <a:gd name="connsiteX0" fmla="*/ 203270 w 221388"/>
                  <a:gd name="connsiteY0" fmla="*/ 0 h 112148"/>
                  <a:gd name="connsiteX1" fmla="*/ 1654 w 221388"/>
                  <a:gd name="connsiteY1" fmla="*/ 88726 h 112148"/>
                  <a:gd name="connsiteX2" fmla="*/ 131833 w 221388"/>
                  <a:gd name="connsiteY2" fmla="*/ 21431 h 112148"/>
                  <a:gd name="connsiteX3" fmla="*/ 117546 w 221388"/>
                  <a:gd name="connsiteY3" fmla="*/ 111918 h 112148"/>
                  <a:gd name="connsiteX4" fmla="*/ 219939 w 221388"/>
                  <a:gd name="connsiteY4" fmla="*/ 111919 h 112148"/>
                  <a:gd name="connsiteX5" fmla="*/ 0 w 221388"/>
                  <a:gd name="connsiteY5" fmla="*/ 95012 h 112148"/>
                  <a:gd name="connsiteX0" fmla="*/ 203270 w 221388"/>
                  <a:gd name="connsiteY0" fmla="*/ 0 h 112383"/>
                  <a:gd name="connsiteX1" fmla="*/ 1654 w 221388"/>
                  <a:gd name="connsiteY1" fmla="*/ 88726 h 112383"/>
                  <a:gd name="connsiteX2" fmla="*/ 131833 w 221388"/>
                  <a:gd name="connsiteY2" fmla="*/ 21431 h 112383"/>
                  <a:gd name="connsiteX3" fmla="*/ 117546 w 221388"/>
                  <a:gd name="connsiteY3" fmla="*/ 111918 h 112383"/>
                  <a:gd name="connsiteX4" fmla="*/ 219939 w 221388"/>
                  <a:gd name="connsiteY4" fmla="*/ 111919 h 112383"/>
                  <a:gd name="connsiteX5" fmla="*/ 0 w 221388"/>
                  <a:gd name="connsiteY5" fmla="*/ 95012 h 11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1388" h="112383">
                    <a:moveTo>
                      <a:pt x="203270" y="0"/>
                    </a:moveTo>
                    <a:cubicBezTo>
                      <a:pt x="130880" y="20011"/>
                      <a:pt x="76872" y="35925"/>
                      <a:pt x="1654" y="88726"/>
                    </a:cubicBezTo>
                    <a:cubicBezTo>
                      <a:pt x="99251" y="25306"/>
                      <a:pt x="88440" y="43863"/>
                      <a:pt x="131833" y="21431"/>
                    </a:cubicBezTo>
                    <a:lnTo>
                      <a:pt x="117546" y="111918"/>
                    </a:lnTo>
                    <a:cubicBezTo>
                      <a:pt x="154058" y="111124"/>
                      <a:pt x="233036" y="112713"/>
                      <a:pt x="219939" y="111919"/>
                    </a:cubicBezTo>
                    <a:cubicBezTo>
                      <a:pt x="148983" y="110837"/>
                      <a:pt x="63258" y="118865"/>
                      <a:pt x="0" y="95012"/>
                    </a:cubicBezTo>
                  </a:path>
                </a:pathLst>
              </a:custGeom>
              <a:noFill/>
              <a:ln w="38100" cap="rnd">
                <a:solidFill>
                  <a:srgbClr val="FEFF00">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007644" y="3288506"/>
                <a:ext cx="173831" cy="235744"/>
              </a:xfrm>
              <a:custGeom>
                <a:avLst/>
                <a:gdLst>
                  <a:gd name="connsiteX0" fmla="*/ 107156 w 173831"/>
                  <a:gd name="connsiteY0" fmla="*/ 238125 h 238125"/>
                  <a:gd name="connsiteX1" fmla="*/ 173831 w 173831"/>
                  <a:gd name="connsiteY1" fmla="*/ 0 h 238125"/>
                  <a:gd name="connsiteX2" fmla="*/ 0 w 173831"/>
                  <a:gd name="connsiteY2" fmla="*/ 85725 h 238125"/>
                  <a:gd name="connsiteX3" fmla="*/ 138112 w 173831"/>
                  <a:gd name="connsiteY3" fmla="*/ 97632 h 238125"/>
                  <a:gd name="connsiteX0" fmla="*/ 107156 w 173831"/>
                  <a:gd name="connsiteY0" fmla="*/ 238125 h 238125"/>
                  <a:gd name="connsiteX1" fmla="*/ 173831 w 173831"/>
                  <a:gd name="connsiteY1" fmla="*/ 0 h 238125"/>
                  <a:gd name="connsiteX2" fmla="*/ 0 w 173831"/>
                  <a:gd name="connsiteY2" fmla="*/ 85725 h 238125"/>
                  <a:gd name="connsiteX3" fmla="*/ 138112 w 173831"/>
                  <a:gd name="connsiteY3" fmla="*/ 97632 h 238125"/>
                  <a:gd name="connsiteX0" fmla="*/ 107156 w 173831"/>
                  <a:gd name="connsiteY0" fmla="*/ 238125 h 238125"/>
                  <a:gd name="connsiteX1" fmla="*/ 173831 w 173831"/>
                  <a:gd name="connsiteY1" fmla="*/ 0 h 238125"/>
                  <a:gd name="connsiteX2" fmla="*/ 0 w 173831"/>
                  <a:gd name="connsiteY2" fmla="*/ 85725 h 238125"/>
                  <a:gd name="connsiteX3" fmla="*/ 138112 w 173831"/>
                  <a:gd name="connsiteY3" fmla="*/ 97632 h 238125"/>
                  <a:gd name="connsiteX0" fmla="*/ 107156 w 173831"/>
                  <a:gd name="connsiteY0" fmla="*/ 238125 h 238125"/>
                  <a:gd name="connsiteX1" fmla="*/ 173831 w 173831"/>
                  <a:gd name="connsiteY1" fmla="*/ 0 h 238125"/>
                  <a:gd name="connsiteX2" fmla="*/ 0 w 173831"/>
                  <a:gd name="connsiteY2" fmla="*/ 85725 h 238125"/>
                  <a:gd name="connsiteX3" fmla="*/ 138112 w 173831"/>
                  <a:gd name="connsiteY3" fmla="*/ 97632 h 238125"/>
                  <a:gd name="connsiteX0" fmla="*/ 92869 w 173831"/>
                  <a:gd name="connsiteY0" fmla="*/ 235744 h 235744"/>
                  <a:gd name="connsiteX1" fmla="*/ 173831 w 173831"/>
                  <a:gd name="connsiteY1" fmla="*/ 0 h 235744"/>
                  <a:gd name="connsiteX2" fmla="*/ 0 w 173831"/>
                  <a:gd name="connsiteY2" fmla="*/ 85725 h 235744"/>
                  <a:gd name="connsiteX3" fmla="*/ 138112 w 173831"/>
                  <a:gd name="connsiteY3" fmla="*/ 97632 h 235744"/>
                  <a:gd name="connsiteX0" fmla="*/ 92869 w 173831"/>
                  <a:gd name="connsiteY0" fmla="*/ 235744 h 235744"/>
                  <a:gd name="connsiteX1" fmla="*/ 173831 w 173831"/>
                  <a:gd name="connsiteY1" fmla="*/ 0 h 235744"/>
                  <a:gd name="connsiteX2" fmla="*/ 0 w 173831"/>
                  <a:gd name="connsiteY2" fmla="*/ 85725 h 235744"/>
                  <a:gd name="connsiteX3" fmla="*/ 138112 w 173831"/>
                  <a:gd name="connsiteY3" fmla="*/ 97632 h 235744"/>
                  <a:gd name="connsiteX0" fmla="*/ 92869 w 173831"/>
                  <a:gd name="connsiteY0" fmla="*/ 235744 h 235744"/>
                  <a:gd name="connsiteX1" fmla="*/ 173831 w 173831"/>
                  <a:gd name="connsiteY1" fmla="*/ 0 h 235744"/>
                  <a:gd name="connsiteX2" fmla="*/ 0 w 173831"/>
                  <a:gd name="connsiteY2" fmla="*/ 85725 h 235744"/>
                  <a:gd name="connsiteX3" fmla="*/ 145255 w 173831"/>
                  <a:gd name="connsiteY3" fmla="*/ 100014 h 235744"/>
                </a:gdLst>
                <a:ahLst/>
                <a:cxnLst>
                  <a:cxn ang="0">
                    <a:pos x="connsiteX0" y="connsiteY0"/>
                  </a:cxn>
                  <a:cxn ang="0">
                    <a:pos x="connsiteX1" y="connsiteY1"/>
                  </a:cxn>
                  <a:cxn ang="0">
                    <a:pos x="connsiteX2" y="connsiteY2"/>
                  </a:cxn>
                  <a:cxn ang="0">
                    <a:pos x="connsiteX3" y="connsiteY3"/>
                  </a:cxn>
                </a:cxnLst>
                <a:rect l="l" t="t" r="r" b="b"/>
                <a:pathLst>
                  <a:path w="173831" h="235744">
                    <a:moveTo>
                      <a:pt x="92869" y="235744"/>
                    </a:moveTo>
                    <a:cubicBezTo>
                      <a:pt x="167481" y="159544"/>
                      <a:pt x="146844" y="78581"/>
                      <a:pt x="173831" y="0"/>
                    </a:cubicBezTo>
                    <a:cubicBezTo>
                      <a:pt x="115887" y="28575"/>
                      <a:pt x="3175" y="71438"/>
                      <a:pt x="0" y="85725"/>
                    </a:cubicBezTo>
                    <a:cubicBezTo>
                      <a:pt x="5556" y="111126"/>
                      <a:pt x="92075" y="103189"/>
                      <a:pt x="145255" y="100014"/>
                    </a:cubicBezTo>
                  </a:path>
                </a:pathLst>
              </a:custGeom>
              <a:noFill/>
              <a:ln w="38100" cap="rnd">
                <a:solidFill>
                  <a:srgbClr val="FEFF00">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4274938" y="3402806"/>
                <a:ext cx="744737" cy="261366"/>
                <a:chOff x="4274938" y="3402806"/>
                <a:chExt cx="744737" cy="261366"/>
              </a:xfrm>
            </p:grpSpPr>
            <p:sp>
              <p:nvSpPr>
                <p:cNvPr id="10" name="Freeform 9"/>
                <p:cNvSpPr/>
                <p:nvPr/>
              </p:nvSpPr>
              <p:spPr>
                <a:xfrm>
                  <a:off x="4807744" y="3402806"/>
                  <a:ext cx="42862" cy="61913"/>
                </a:xfrm>
                <a:custGeom>
                  <a:avLst/>
                  <a:gdLst>
                    <a:gd name="connsiteX0" fmla="*/ 42862 w 42862"/>
                    <a:gd name="connsiteY0" fmla="*/ 0 h 61913"/>
                    <a:gd name="connsiteX1" fmla="*/ 0 w 42862"/>
                    <a:gd name="connsiteY1" fmla="*/ 61913 h 61913"/>
                    <a:gd name="connsiteX2" fmla="*/ 0 w 42862"/>
                    <a:gd name="connsiteY2" fmla="*/ 61913 h 61913"/>
                  </a:gdLst>
                  <a:ahLst/>
                  <a:cxnLst>
                    <a:cxn ang="0">
                      <a:pos x="connsiteX0" y="connsiteY0"/>
                    </a:cxn>
                    <a:cxn ang="0">
                      <a:pos x="connsiteX1" y="connsiteY1"/>
                    </a:cxn>
                    <a:cxn ang="0">
                      <a:pos x="connsiteX2" y="connsiteY2"/>
                    </a:cxn>
                  </a:cxnLst>
                  <a:rect l="l" t="t" r="r" b="b"/>
                  <a:pathLst>
                    <a:path w="42862" h="61913">
                      <a:moveTo>
                        <a:pt x="42862" y="0"/>
                      </a:moveTo>
                      <a:lnTo>
                        <a:pt x="0" y="61913"/>
                      </a:lnTo>
                      <a:lnTo>
                        <a:pt x="0" y="61913"/>
                      </a:lnTo>
                    </a:path>
                  </a:pathLst>
                </a:custGeom>
                <a:noFill/>
                <a:ln w="38100" cap="rnd">
                  <a:solidFill>
                    <a:srgbClr val="FEFFFF">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4757339" y="3439085"/>
                  <a:ext cx="262336" cy="225087"/>
                </a:xfrm>
                <a:custGeom>
                  <a:avLst/>
                  <a:gdLst>
                    <a:gd name="connsiteX0" fmla="*/ 171450 w 254794"/>
                    <a:gd name="connsiteY0" fmla="*/ 0 h 252413"/>
                    <a:gd name="connsiteX1" fmla="*/ 85725 w 254794"/>
                    <a:gd name="connsiteY1" fmla="*/ 57150 h 252413"/>
                    <a:gd name="connsiteX2" fmla="*/ 254794 w 254794"/>
                    <a:gd name="connsiteY2" fmla="*/ 57150 h 252413"/>
                    <a:gd name="connsiteX3" fmla="*/ 0 w 254794"/>
                    <a:gd name="connsiteY3" fmla="*/ 252413 h 252413"/>
                    <a:gd name="connsiteX0" fmla="*/ 178992 w 262336"/>
                    <a:gd name="connsiteY0" fmla="*/ 0 h 223266"/>
                    <a:gd name="connsiteX1" fmla="*/ 93267 w 262336"/>
                    <a:gd name="connsiteY1" fmla="*/ 57150 h 223266"/>
                    <a:gd name="connsiteX2" fmla="*/ 262336 w 262336"/>
                    <a:gd name="connsiteY2" fmla="*/ 57150 h 223266"/>
                    <a:gd name="connsiteX3" fmla="*/ 0 w 262336"/>
                    <a:gd name="connsiteY3" fmla="*/ 223266 h 223266"/>
                    <a:gd name="connsiteX0" fmla="*/ 178992 w 262336"/>
                    <a:gd name="connsiteY0" fmla="*/ 0 h 223266"/>
                    <a:gd name="connsiteX1" fmla="*/ 93267 w 262336"/>
                    <a:gd name="connsiteY1" fmla="*/ 57150 h 223266"/>
                    <a:gd name="connsiteX2" fmla="*/ 262336 w 262336"/>
                    <a:gd name="connsiteY2" fmla="*/ 57150 h 223266"/>
                    <a:gd name="connsiteX3" fmla="*/ 0 w 262336"/>
                    <a:gd name="connsiteY3" fmla="*/ 223266 h 223266"/>
                    <a:gd name="connsiteX0" fmla="*/ 178992 w 262336"/>
                    <a:gd name="connsiteY0" fmla="*/ 0 h 223266"/>
                    <a:gd name="connsiteX1" fmla="*/ 93267 w 262336"/>
                    <a:gd name="connsiteY1" fmla="*/ 57150 h 223266"/>
                    <a:gd name="connsiteX2" fmla="*/ 262336 w 262336"/>
                    <a:gd name="connsiteY2" fmla="*/ 57150 h 223266"/>
                    <a:gd name="connsiteX3" fmla="*/ 0 w 262336"/>
                    <a:gd name="connsiteY3" fmla="*/ 223266 h 223266"/>
                    <a:gd name="connsiteX0" fmla="*/ 175221 w 262336"/>
                    <a:gd name="connsiteY0" fmla="*/ 0 h 225087"/>
                    <a:gd name="connsiteX1" fmla="*/ 93267 w 262336"/>
                    <a:gd name="connsiteY1" fmla="*/ 58971 h 225087"/>
                    <a:gd name="connsiteX2" fmla="*/ 262336 w 262336"/>
                    <a:gd name="connsiteY2" fmla="*/ 58971 h 225087"/>
                    <a:gd name="connsiteX3" fmla="*/ 0 w 262336"/>
                    <a:gd name="connsiteY3" fmla="*/ 225087 h 225087"/>
                    <a:gd name="connsiteX0" fmla="*/ 175221 w 262336"/>
                    <a:gd name="connsiteY0" fmla="*/ 0 h 225087"/>
                    <a:gd name="connsiteX1" fmla="*/ 93267 w 262336"/>
                    <a:gd name="connsiteY1" fmla="*/ 58971 h 225087"/>
                    <a:gd name="connsiteX2" fmla="*/ 262336 w 262336"/>
                    <a:gd name="connsiteY2" fmla="*/ 58971 h 225087"/>
                    <a:gd name="connsiteX3" fmla="*/ 0 w 262336"/>
                    <a:gd name="connsiteY3" fmla="*/ 225087 h 225087"/>
                  </a:gdLst>
                  <a:ahLst/>
                  <a:cxnLst>
                    <a:cxn ang="0">
                      <a:pos x="connsiteX0" y="connsiteY0"/>
                    </a:cxn>
                    <a:cxn ang="0">
                      <a:pos x="connsiteX1" y="connsiteY1"/>
                    </a:cxn>
                    <a:cxn ang="0">
                      <a:pos x="connsiteX2" y="connsiteY2"/>
                    </a:cxn>
                    <a:cxn ang="0">
                      <a:pos x="connsiteX3" y="connsiteY3"/>
                    </a:cxn>
                  </a:cxnLst>
                  <a:rect l="l" t="t" r="r" b="b"/>
                  <a:pathLst>
                    <a:path w="262336" h="225087">
                      <a:moveTo>
                        <a:pt x="175221" y="0"/>
                      </a:moveTo>
                      <a:lnTo>
                        <a:pt x="93267" y="58971"/>
                      </a:lnTo>
                      <a:cubicBezTo>
                        <a:pt x="133598" y="77187"/>
                        <a:pt x="205980" y="58971"/>
                        <a:pt x="262336" y="58971"/>
                      </a:cubicBezTo>
                      <a:cubicBezTo>
                        <a:pt x="177405" y="124059"/>
                        <a:pt x="127351" y="166375"/>
                        <a:pt x="0" y="225087"/>
                      </a:cubicBezTo>
                    </a:path>
                  </a:pathLst>
                </a:custGeom>
                <a:noFill/>
                <a:ln w="38100" cap="rnd">
                  <a:solidFill>
                    <a:srgbClr val="FEFFFF">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4588669" y="3433763"/>
                  <a:ext cx="121444" cy="170234"/>
                </a:xfrm>
                <a:custGeom>
                  <a:avLst/>
                  <a:gdLst>
                    <a:gd name="connsiteX0" fmla="*/ 133350 w 133350"/>
                    <a:gd name="connsiteY0" fmla="*/ 0 h 173831"/>
                    <a:gd name="connsiteX1" fmla="*/ 0 w 133350"/>
                    <a:gd name="connsiteY1" fmla="*/ 173831 h 173831"/>
                    <a:gd name="connsiteX2" fmla="*/ 116681 w 133350"/>
                    <a:gd name="connsiteY2" fmla="*/ 159543 h 173831"/>
                    <a:gd name="connsiteX0" fmla="*/ 121444 w 121444"/>
                    <a:gd name="connsiteY0" fmla="*/ 0 h 164306"/>
                    <a:gd name="connsiteX1" fmla="*/ 0 w 121444"/>
                    <a:gd name="connsiteY1" fmla="*/ 164306 h 164306"/>
                    <a:gd name="connsiteX2" fmla="*/ 104775 w 121444"/>
                    <a:gd name="connsiteY2" fmla="*/ 159543 h 164306"/>
                    <a:gd name="connsiteX0" fmla="*/ 121444 w 121444"/>
                    <a:gd name="connsiteY0" fmla="*/ 0 h 164306"/>
                    <a:gd name="connsiteX1" fmla="*/ 0 w 121444"/>
                    <a:gd name="connsiteY1" fmla="*/ 164306 h 164306"/>
                    <a:gd name="connsiteX2" fmla="*/ 104775 w 121444"/>
                    <a:gd name="connsiteY2" fmla="*/ 159543 h 164306"/>
                    <a:gd name="connsiteX0" fmla="*/ 121444 w 121444"/>
                    <a:gd name="connsiteY0" fmla="*/ 0 h 170234"/>
                    <a:gd name="connsiteX1" fmla="*/ 0 w 121444"/>
                    <a:gd name="connsiteY1" fmla="*/ 164306 h 170234"/>
                    <a:gd name="connsiteX2" fmla="*/ 104775 w 121444"/>
                    <a:gd name="connsiteY2" fmla="*/ 159543 h 170234"/>
                  </a:gdLst>
                  <a:ahLst/>
                  <a:cxnLst>
                    <a:cxn ang="0">
                      <a:pos x="connsiteX0" y="connsiteY0"/>
                    </a:cxn>
                    <a:cxn ang="0">
                      <a:pos x="connsiteX1" y="connsiteY1"/>
                    </a:cxn>
                    <a:cxn ang="0">
                      <a:pos x="connsiteX2" y="connsiteY2"/>
                    </a:cxn>
                  </a:cxnLst>
                  <a:rect l="l" t="t" r="r" b="b"/>
                  <a:pathLst>
                    <a:path w="121444" h="170234">
                      <a:moveTo>
                        <a:pt x="121444" y="0"/>
                      </a:moveTo>
                      <a:cubicBezTo>
                        <a:pt x="80963" y="54769"/>
                        <a:pt x="2381" y="142874"/>
                        <a:pt x="0" y="164306"/>
                      </a:cubicBezTo>
                      <a:cubicBezTo>
                        <a:pt x="11112" y="179386"/>
                        <a:pt x="69850" y="161131"/>
                        <a:pt x="104775" y="159543"/>
                      </a:cubicBezTo>
                    </a:path>
                  </a:pathLst>
                </a:custGeom>
                <a:noFill/>
                <a:ln w="38100" cap="rnd">
                  <a:solidFill>
                    <a:srgbClr val="FEFFFF">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4274938" y="3417796"/>
                  <a:ext cx="285156" cy="184399"/>
                </a:xfrm>
                <a:custGeom>
                  <a:avLst/>
                  <a:gdLst>
                    <a:gd name="connsiteX0" fmla="*/ 57150 w 266700"/>
                    <a:gd name="connsiteY0" fmla="*/ 30957 h 207169"/>
                    <a:gd name="connsiteX1" fmla="*/ 116681 w 266700"/>
                    <a:gd name="connsiteY1" fmla="*/ 0 h 207169"/>
                    <a:gd name="connsiteX2" fmla="*/ 266700 w 266700"/>
                    <a:gd name="connsiteY2" fmla="*/ 30957 h 207169"/>
                    <a:gd name="connsiteX3" fmla="*/ 0 w 266700"/>
                    <a:gd name="connsiteY3" fmla="*/ 207169 h 207169"/>
                    <a:gd name="connsiteX0" fmla="*/ 66675 w 276225"/>
                    <a:gd name="connsiteY0" fmla="*/ 30957 h 207169"/>
                    <a:gd name="connsiteX1" fmla="*/ 126206 w 276225"/>
                    <a:gd name="connsiteY1" fmla="*/ 0 h 207169"/>
                    <a:gd name="connsiteX2" fmla="*/ 276225 w 276225"/>
                    <a:gd name="connsiteY2" fmla="*/ 30957 h 207169"/>
                    <a:gd name="connsiteX3" fmla="*/ 0 w 276225"/>
                    <a:gd name="connsiteY3" fmla="*/ 207169 h 207169"/>
                    <a:gd name="connsiteX0" fmla="*/ 66675 w 276225"/>
                    <a:gd name="connsiteY0" fmla="*/ 30957 h 207169"/>
                    <a:gd name="connsiteX1" fmla="*/ 126206 w 276225"/>
                    <a:gd name="connsiteY1" fmla="*/ 0 h 207169"/>
                    <a:gd name="connsiteX2" fmla="*/ 276225 w 276225"/>
                    <a:gd name="connsiteY2" fmla="*/ 30957 h 207169"/>
                    <a:gd name="connsiteX3" fmla="*/ 0 w 276225"/>
                    <a:gd name="connsiteY3" fmla="*/ 207169 h 207169"/>
                    <a:gd name="connsiteX0" fmla="*/ 66675 w 276225"/>
                    <a:gd name="connsiteY0" fmla="*/ 30957 h 207169"/>
                    <a:gd name="connsiteX1" fmla="*/ 126206 w 276225"/>
                    <a:gd name="connsiteY1" fmla="*/ 0 h 207169"/>
                    <a:gd name="connsiteX2" fmla="*/ 276225 w 276225"/>
                    <a:gd name="connsiteY2" fmla="*/ 30957 h 207169"/>
                    <a:gd name="connsiteX3" fmla="*/ 0 w 276225"/>
                    <a:gd name="connsiteY3" fmla="*/ 207169 h 207169"/>
                    <a:gd name="connsiteX0" fmla="*/ 66675 w 250031"/>
                    <a:gd name="connsiteY0" fmla="*/ 30957 h 207169"/>
                    <a:gd name="connsiteX1" fmla="*/ 126206 w 250031"/>
                    <a:gd name="connsiteY1" fmla="*/ 0 h 207169"/>
                    <a:gd name="connsiteX2" fmla="*/ 250031 w 250031"/>
                    <a:gd name="connsiteY2" fmla="*/ 42863 h 207169"/>
                    <a:gd name="connsiteX3" fmla="*/ 0 w 250031"/>
                    <a:gd name="connsiteY3" fmla="*/ 207169 h 207169"/>
                    <a:gd name="connsiteX0" fmla="*/ 66675 w 273844"/>
                    <a:gd name="connsiteY0" fmla="*/ 30957 h 207169"/>
                    <a:gd name="connsiteX1" fmla="*/ 126206 w 273844"/>
                    <a:gd name="connsiteY1" fmla="*/ 0 h 207169"/>
                    <a:gd name="connsiteX2" fmla="*/ 273844 w 273844"/>
                    <a:gd name="connsiteY2" fmla="*/ 30957 h 207169"/>
                    <a:gd name="connsiteX3" fmla="*/ 0 w 273844"/>
                    <a:gd name="connsiteY3" fmla="*/ 207169 h 207169"/>
                    <a:gd name="connsiteX0" fmla="*/ 66675 w 273844"/>
                    <a:gd name="connsiteY0" fmla="*/ 30957 h 207169"/>
                    <a:gd name="connsiteX1" fmla="*/ 126206 w 273844"/>
                    <a:gd name="connsiteY1" fmla="*/ 0 h 207169"/>
                    <a:gd name="connsiteX2" fmla="*/ 273844 w 273844"/>
                    <a:gd name="connsiteY2" fmla="*/ 30957 h 207169"/>
                    <a:gd name="connsiteX3" fmla="*/ 0 w 273844"/>
                    <a:gd name="connsiteY3" fmla="*/ 207169 h 207169"/>
                    <a:gd name="connsiteX0" fmla="*/ 66675 w 273844"/>
                    <a:gd name="connsiteY0" fmla="*/ 30957 h 207169"/>
                    <a:gd name="connsiteX1" fmla="*/ 126206 w 273844"/>
                    <a:gd name="connsiteY1" fmla="*/ 0 h 207169"/>
                    <a:gd name="connsiteX2" fmla="*/ 273844 w 273844"/>
                    <a:gd name="connsiteY2" fmla="*/ 30957 h 207169"/>
                    <a:gd name="connsiteX3" fmla="*/ 0 w 273844"/>
                    <a:gd name="connsiteY3" fmla="*/ 207169 h 207169"/>
                    <a:gd name="connsiteX0" fmla="*/ 77987 w 285156"/>
                    <a:gd name="connsiteY0" fmla="*/ 30957 h 189864"/>
                    <a:gd name="connsiteX1" fmla="*/ 137518 w 285156"/>
                    <a:gd name="connsiteY1" fmla="*/ 0 h 189864"/>
                    <a:gd name="connsiteX2" fmla="*/ 285156 w 285156"/>
                    <a:gd name="connsiteY2" fmla="*/ 30957 h 189864"/>
                    <a:gd name="connsiteX3" fmla="*/ 0 w 285156"/>
                    <a:gd name="connsiteY3" fmla="*/ 189864 h 189864"/>
                    <a:gd name="connsiteX0" fmla="*/ 66675 w 285156"/>
                    <a:gd name="connsiteY0" fmla="*/ 30957 h 189864"/>
                    <a:gd name="connsiteX1" fmla="*/ 137518 w 285156"/>
                    <a:gd name="connsiteY1" fmla="*/ 0 h 189864"/>
                    <a:gd name="connsiteX2" fmla="*/ 285156 w 285156"/>
                    <a:gd name="connsiteY2" fmla="*/ 30957 h 189864"/>
                    <a:gd name="connsiteX3" fmla="*/ 0 w 285156"/>
                    <a:gd name="connsiteY3" fmla="*/ 189864 h 189864"/>
                    <a:gd name="connsiteX0" fmla="*/ 66675 w 285156"/>
                    <a:gd name="connsiteY0" fmla="*/ 25492 h 184399"/>
                    <a:gd name="connsiteX1" fmla="*/ 129034 w 285156"/>
                    <a:gd name="connsiteY1" fmla="*/ 0 h 184399"/>
                    <a:gd name="connsiteX2" fmla="*/ 285156 w 285156"/>
                    <a:gd name="connsiteY2" fmla="*/ 25492 h 184399"/>
                    <a:gd name="connsiteX3" fmla="*/ 0 w 285156"/>
                    <a:gd name="connsiteY3" fmla="*/ 184399 h 184399"/>
                    <a:gd name="connsiteX0" fmla="*/ 66675 w 285156"/>
                    <a:gd name="connsiteY0" fmla="*/ 25492 h 184399"/>
                    <a:gd name="connsiteX1" fmla="*/ 129034 w 285156"/>
                    <a:gd name="connsiteY1" fmla="*/ 0 h 184399"/>
                    <a:gd name="connsiteX2" fmla="*/ 285156 w 285156"/>
                    <a:gd name="connsiteY2" fmla="*/ 25492 h 184399"/>
                    <a:gd name="connsiteX3" fmla="*/ 0 w 285156"/>
                    <a:gd name="connsiteY3" fmla="*/ 184399 h 184399"/>
                  </a:gdLst>
                  <a:ahLst/>
                  <a:cxnLst>
                    <a:cxn ang="0">
                      <a:pos x="connsiteX0" y="connsiteY0"/>
                    </a:cxn>
                    <a:cxn ang="0">
                      <a:pos x="connsiteX1" y="connsiteY1"/>
                    </a:cxn>
                    <a:cxn ang="0">
                      <a:pos x="connsiteX2" y="connsiteY2"/>
                    </a:cxn>
                    <a:cxn ang="0">
                      <a:pos x="connsiteX3" y="connsiteY3"/>
                    </a:cxn>
                  </a:cxnLst>
                  <a:rect l="l" t="t" r="r" b="b"/>
                  <a:pathLst>
                    <a:path w="285156" h="184399">
                      <a:moveTo>
                        <a:pt x="66675" y="25492"/>
                      </a:moveTo>
                      <a:lnTo>
                        <a:pt x="129034" y="0"/>
                      </a:lnTo>
                      <a:cubicBezTo>
                        <a:pt x="178051" y="16057"/>
                        <a:pt x="209749" y="31842"/>
                        <a:pt x="285156" y="25492"/>
                      </a:cubicBezTo>
                      <a:cubicBezTo>
                        <a:pt x="226418" y="88991"/>
                        <a:pt x="149225" y="128044"/>
                        <a:pt x="0" y="184399"/>
                      </a:cubicBezTo>
                    </a:path>
                  </a:pathLst>
                </a:custGeom>
                <a:noFill/>
                <a:ln w="38100" cap="rnd">
                  <a:solidFill>
                    <a:srgbClr val="FEFFFF">
                      <a:alpha val="6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3964781" y="3557588"/>
                <a:ext cx="1235869" cy="340518"/>
                <a:chOff x="3964781" y="3557588"/>
                <a:chExt cx="1235869" cy="340518"/>
              </a:xfrm>
            </p:grpSpPr>
            <p:sp>
              <p:nvSpPr>
                <p:cNvPr id="14" name="Freeform 13"/>
                <p:cNvSpPr/>
                <p:nvPr/>
              </p:nvSpPr>
              <p:spPr>
                <a:xfrm>
                  <a:off x="4981575" y="3562350"/>
                  <a:ext cx="219075" cy="104775"/>
                </a:xfrm>
                <a:custGeom>
                  <a:avLst/>
                  <a:gdLst>
                    <a:gd name="connsiteX0" fmla="*/ 0 w 219075"/>
                    <a:gd name="connsiteY0" fmla="*/ 102394 h 104775"/>
                    <a:gd name="connsiteX1" fmla="*/ 57150 w 219075"/>
                    <a:gd name="connsiteY1" fmla="*/ 0 h 104775"/>
                    <a:gd name="connsiteX2" fmla="*/ 219075 w 219075"/>
                    <a:gd name="connsiteY2" fmla="*/ 7144 h 104775"/>
                    <a:gd name="connsiteX3" fmla="*/ 133350 w 219075"/>
                    <a:gd name="connsiteY3" fmla="*/ 9525 h 104775"/>
                    <a:gd name="connsiteX4" fmla="*/ 92869 w 219075"/>
                    <a:gd name="connsiteY4" fmla="*/ 104775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75" h="104775">
                      <a:moveTo>
                        <a:pt x="0" y="102394"/>
                      </a:moveTo>
                      <a:lnTo>
                        <a:pt x="57150" y="0"/>
                      </a:lnTo>
                      <a:lnTo>
                        <a:pt x="219075" y="7144"/>
                      </a:lnTo>
                      <a:lnTo>
                        <a:pt x="133350" y="9525"/>
                      </a:lnTo>
                      <a:lnTo>
                        <a:pt x="92869" y="104775"/>
                      </a:lnTo>
                    </a:path>
                  </a:pathLst>
                </a:custGeom>
                <a:noFill/>
                <a:ln w="38100" cap="rnd">
                  <a:solidFill>
                    <a:srgbClr val="00B0F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4714875" y="3776663"/>
                  <a:ext cx="145256" cy="121443"/>
                </a:xfrm>
                <a:custGeom>
                  <a:avLst/>
                  <a:gdLst>
                    <a:gd name="connsiteX0" fmla="*/ 145256 w 145256"/>
                    <a:gd name="connsiteY0" fmla="*/ 0 h 121443"/>
                    <a:gd name="connsiteX1" fmla="*/ 138113 w 145256"/>
                    <a:gd name="connsiteY1" fmla="*/ 97631 h 121443"/>
                    <a:gd name="connsiteX2" fmla="*/ 73819 w 145256"/>
                    <a:gd name="connsiteY2" fmla="*/ 78581 h 121443"/>
                    <a:gd name="connsiteX3" fmla="*/ 66675 w 145256"/>
                    <a:gd name="connsiteY3" fmla="*/ 121443 h 121443"/>
                    <a:gd name="connsiteX4" fmla="*/ 0 w 145256"/>
                    <a:gd name="connsiteY4" fmla="*/ 116681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256" h="121443">
                      <a:moveTo>
                        <a:pt x="145256" y="0"/>
                      </a:moveTo>
                      <a:lnTo>
                        <a:pt x="138113" y="97631"/>
                      </a:lnTo>
                      <a:lnTo>
                        <a:pt x="73819" y="78581"/>
                      </a:lnTo>
                      <a:lnTo>
                        <a:pt x="66675" y="121443"/>
                      </a:lnTo>
                      <a:lnTo>
                        <a:pt x="0" y="116681"/>
                      </a:lnTo>
                    </a:path>
                  </a:pathLst>
                </a:custGeom>
                <a:noFill/>
                <a:ln w="38100" cap="rnd">
                  <a:solidFill>
                    <a:srgbClr val="00B0F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4476750" y="3679031"/>
                  <a:ext cx="111919" cy="202407"/>
                </a:xfrm>
                <a:custGeom>
                  <a:avLst/>
                  <a:gdLst>
                    <a:gd name="connsiteX0" fmla="*/ 64294 w 111919"/>
                    <a:gd name="connsiteY0" fmla="*/ 202407 h 202407"/>
                    <a:gd name="connsiteX1" fmla="*/ 111919 w 111919"/>
                    <a:gd name="connsiteY1" fmla="*/ 0 h 202407"/>
                    <a:gd name="connsiteX2" fmla="*/ 0 w 111919"/>
                    <a:gd name="connsiteY2" fmla="*/ 14288 h 202407"/>
                    <a:gd name="connsiteX3" fmla="*/ 85725 w 111919"/>
                    <a:gd name="connsiteY3" fmla="*/ 76200 h 202407"/>
                    <a:gd name="connsiteX0" fmla="*/ 64294 w 111919"/>
                    <a:gd name="connsiteY0" fmla="*/ 202407 h 202407"/>
                    <a:gd name="connsiteX1" fmla="*/ 111919 w 111919"/>
                    <a:gd name="connsiteY1" fmla="*/ 0 h 202407"/>
                    <a:gd name="connsiteX2" fmla="*/ 0 w 111919"/>
                    <a:gd name="connsiteY2" fmla="*/ 14288 h 202407"/>
                    <a:gd name="connsiteX3" fmla="*/ 85725 w 111919"/>
                    <a:gd name="connsiteY3" fmla="*/ 76200 h 202407"/>
                    <a:gd name="connsiteX0" fmla="*/ 64294 w 111919"/>
                    <a:gd name="connsiteY0" fmla="*/ 202407 h 202407"/>
                    <a:gd name="connsiteX1" fmla="*/ 111919 w 111919"/>
                    <a:gd name="connsiteY1" fmla="*/ 0 h 202407"/>
                    <a:gd name="connsiteX2" fmla="*/ 0 w 111919"/>
                    <a:gd name="connsiteY2" fmla="*/ 14288 h 202407"/>
                    <a:gd name="connsiteX3" fmla="*/ 85725 w 111919"/>
                    <a:gd name="connsiteY3" fmla="*/ 76200 h 202407"/>
                    <a:gd name="connsiteX0" fmla="*/ 64294 w 111919"/>
                    <a:gd name="connsiteY0" fmla="*/ 202407 h 202407"/>
                    <a:gd name="connsiteX1" fmla="*/ 111919 w 111919"/>
                    <a:gd name="connsiteY1" fmla="*/ 0 h 202407"/>
                    <a:gd name="connsiteX2" fmla="*/ 0 w 111919"/>
                    <a:gd name="connsiteY2" fmla="*/ 14288 h 202407"/>
                    <a:gd name="connsiteX3" fmla="*/ 85725 w 111919"/>
                    <a:gd name="connsiteY3" fmla="*/ 76200 h 202407"/>
                  </a:gdLst>
                  <a:ahLst/>
                  <a:cxnLst>
                    <a:cxn ang="0">
                      <a:pos x="connsiteX0" y="connsiteY0"/>
                    </a:cxn>
                    <a:cxn ang="0">
                      <a:pos x="connsiteX1" y="connsiteY1"/>
                    </a:cxn>
                    <a:cxn ang="0">
                      <a:pos x="connsiteX2" y="connsiteY2"/>
                    </a:cxn>
                    <a:cxn ang="0">
                      <a:pos x="connsiteX3" y="connsiteY3"/>
                    </a:cxn>
                  </a:cxnLst>
                  <a:rect l="l" t="t" r="r" b="b"/>
                  <a:pathLst>
                    <a:path w="111919" h="202407">
                      <a:moveTo>
                        <a:pt x="64294" y="202407"/>
                      </a:moveTo>
                      <a:lnTo>
                        <a:pt x="111919" y="0"/>
                      </a:lnTo>
                      <a:cubicBezTo>
                        <a:pt x="74613" y="4763"/>
                        <a:pt x="27781" y="-2381"/>
                        <a:pt x="0" y="14288"/>
                      </a:cubicBezTo>
                      <a:cubicBezTo>
                        <a:pt x="19050" y="44450"/>
                        <a:pt x="57150" y="55563"/>
                        <a:pt x="85725" y="76200"/>
                      </a:cubicBezTo>
                    </a:path>
                  </a:pathLst>
                </a:custGeom>
                <a:noFill/>
                <a:ln w="38100" cap="rnd">
                  <a:solidFill>
                    <a:srgbClr val="00B0F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4124325" y="3688556"/>
                  <a:ext cx="188119" cy="171450"/>
                </a:xfrm>
                <a:custGeom>
                  <a:avLst/>
                  <a:gdLst>
                    <a:gd name="connsiteX0" fmla="*/ 183356 w 188119"/>
                    <a:gd name="connsiteY0" fmla="*/ 0 h 171450"/>
                    <a:gd name="connsiteX1" fmla="*/ 0 w 188119"/>
                    <a:gd name="connsiteY1" fmla="*/ 90488 h 171450"/>
                    <a:gd name="connsiteX2" fmla="*/ 188119 w 188119"/>
                    <a:gd name="connsiteY2" fmla="*/ 126207 h 171450"/>
                    <a:gd name="connsiteX3" fmla="*/ 142875 w 188119"/>
                    <a:gd name="connsiteY3" fmla="*/ 119063 h 171450"/>
                    <a:gd name="connsiteX4" fmla="*/ 142875 w 188119"/>
                    <a:gd name="connsiteY4" fmla="*/ 171450 h 171450"/>
                    <a:gd name="connsiteX5" fmla="*/ 147638 w 188119"/>
                    <a:gd name="connsiteY5" fmla="*/ 61913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119" h="171450">
                      <a:moveTo>
                        <a:pt x="183356" y="0"/>
                      </a:moveTo>
                      <a:lnTo>
                        <a:pt x="0" y="90488"/>
                      </a:lnTo>
                      <a:lnTo>
                        <a:pt x="188119" y="126207"/>
                      </a:lnTo>
                      <a:lnTo>
                        <a:pt x="142875" y="119063"/>
                      </a:lnTo>
                      <a:lnTo>
                        <a:pt x="142875" y="171450"/>
                      </a:lnTo>
                      <a:lnTo>
                        <a:pt x="147638" y="61913"/>
                      </a:lnTo>
                    </a:path>
                  </a:pathLst>
                </a:custGeom>
                <a:noFill/>
                <a:ln w="38100" cap="rnd">
                  <a:solidFill>
                    <a:srgbClr val="00B0F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3964781" y="3557588"/>
                  <a:ext cx="150019" cy="228626"/>
                </a:xfrm>
                <a:custGeom>
                  <a:avLst/>
                  <a:gdLst>
                    <a:gd name="connsiteX0" fmla="*/ 150019 w 150019"/>
                    <a:gd name="connsiteY0" fmla="*/ 126206 h 228600"/>
                    <a:gd name="connsiteX1" fmla="*/ 28575 w 150019"/>
                    <a:gd name="connsiteY1" fmla="*/ 228600 h 228600"/>
                    <a:gd name="connsiteX2" fmla="*/ 0 w 150019"/>
                    <a:gd name="connsiteY2" fmla="*/ 0 h 228600"/>
                    <a:gd name="connsiteX0" fmla="*/ 150019 w 150019"/>
                    <a:gd name="connsiteY0" fmla="*/ 126206 h 228626"/>
                    <a:gd name="connsiteX1" fmla="*/ 28575 w 150019"/>
                    <a:gd name="connsiteY1" fmla="*/ 228600 h 228626"/>
                    <a:gd name="connsiteX2" fmla="*/ 0 w 150019"/>
                    <a:gd name="connsiteY2" fmla="*/ 0 h 228626"/>
                    <a:gd name="connsiteX0" fmla="*/ 150019 w 150019"/>
                    <a:gd name="connsiteY0" fmla="*/ 126206 h 228626"/>
                    <a:gd name="connsiteX1" fmla="*/ 28575 w 150019"/>
                    <a:gd name="connsiteY1" fmla="*/ 228600 h 228626"/>
                    <a:gd name="connsiteX2" fmla="*/ 0 w 150019"/>
                    <a:gd name="connsiteY2" fmla="*/ 0 h 228626"/>
                  </a:gdLst>
                  <a:ahLst/>
                  <a:cxnLst>
                    <a:cxn ang="0">
                      <a:pos x="connsiteX0" y="connsiteY0"/>
                    </a:cxn>
                    <a:cxn ang="0">
                      <a:pos x="connsiteX1" y="connsiteY1"/>
                    </a:cxn>
                    <a:cxn ang="0">
                      <a:pos x="connsiteX2" y="connsiteY2"/>
                    </a:cxn>
                  </a:cxnLst>
                  <a:rect l="l" t="t" r="r" b="b"/>
                  <a:pathLst>
                    <a:path w="150019" h="228626">
                      <a:moveTo>
                        <a:pt x="150019" y="126206"/>
                      </a:moveTo>
                      <a:cubicBezTo>
                        <a:pt x="109538" y="160337"/>
                        <a:pt x="66674" y="230188"/>
                        <a:pt x="28575" y="228600"/>
                      </a:cubicBezTo>
                      <a:cubicBezTo>
                        <a:pt x="2381" y="209550"/>
                        <a:pt x="9525" y="76200"/>
                        <a:pt x="0" y="0"/>
                      </a:cubicBezTo>
                    </a:path>
                  </a:pathLst>
                </a:custGeom>
                <a:noFill/>
                <a:ln w="38100" cap="rnd">
                  <a:solidFill>
                    <a:srgbClr val="00B0F0">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pic>
        <p:nvPicPr>
          <p:cNvPr id="27" name="Picture 26">
            <a:extLst>
              <a:ext uri="{FF2B5EF4-FFF2-40B4-BE49-F238E27FC236}">
                <a16:creationId xmlns:a16="http://schemas.microsoft.com/office/drawing/2014/main" id="{4FBE8C86-CADC-DDD9-AF0E-1EF3F72E78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2390"/>
            <a:ext cx="9144000" cy="6713220"/>
          </a:xfrm>
          <a:prstGeom prst="rect">
            <a:avLst/>
          </a:prstGeom>
        </p:spPr>
      </p:pic>
      <p:sp>
        <p:nvSpPr>
          <p:cNvPr id="2" name="Text Placeholder 1">
            <a:extLst>
              <a:ext uri="{FF2B5EF4-FFF2-40B4-BE49-F238E27FC236}">
                <a16:creationId xmlns:a16="http://schemas.microsoft.com/office/drawing/2014/main" id="{8FE2F279-BC4A-483E-B1B5-2A387D2531E9}"/>
              </a:ext>
            </a:extLst>
          </p:cNvPr>
          <p:cNvSpPr>
            <a:spLocks noGrp="1"/>
          </p:cNvSpPr>
          <p:nvPr>
            <p:ph type="body" sz="quarter" idx="10"/>
          </p:nvPr>
        </p:nvSpPr>
        <p:spPr/>
        <p:txBody>
          <a:bodyPr/>
          <a:lstStyle/>
          <a:p>
            <a:r>
              <a:rPr lang="en-US" dirty="0"/>
              <a:t>Signet ring of “Ahab, king of Israel,” 9th century BC</a:t>
            </a:r>
          </a:p>
        </p:txBody>
      </p:sp>
      <p:sp>
        <p:nvSpPr>
          <p:cNvPr id="3" name="Text Placeholder 2">
            <a:extLst>
              <a:ext uri="{FF2B5EF4-FFF2-40B4-BE49-F238E27FC236}">
                <a16:creationId xmlns:a16="http://schemas.microsoft.com/office/drawing/2014/main" id="{BB3BC60D-2DF5-4E9A-A090-23F059CC9644}"/>
              </a:ext>
            </a:extLst>
          </p:cNvPr>
          <p:cNvSpPr>
            <a:spLocks noGrp="1"/>
          </p:cNvSpPr>
          <p:nvPr>
            <p:ph type="body" sz="quarter" idx="12"/>
          </p:nvPr>
        </p:nvSpPr>
        <p:spPr/>
        <p:txBody>
          <a:bodyPr/>
          <a:lstStyle/>
          <a:p>
            <a:r>
              <a:rPr lang="en-US" dirty="0"/>
              <a:t>6:16</a:t>
            </a:r>
          </a:p>
        </p:txBody>
      </p:sp>
      <p:sp>
        <p:nvSpPr>
          <p:cNvPr id="4" name="Title 3">
            <a:extLst>
              <a:ext uri="{FF2B5EF4-FFF2-40B4-BE49-F238E27FC236}">
                <a16:creationId xmlns:a16="http://schemas.microsoft.com/office/drawing/2014/main" id="{86CE8B6A-67BB-4CC6-8F62-E4FB543F0B67}"/>
              </a:ext>
            </a:extLst>
          </p:cNvPr>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1522846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Colossi of Memnon, at the first pylon of the temple of Amenhotep III, Thebes, circa 1375 BC</a:t>
            </a:r>
          </a:p>
        </p:txBody>
      </p:sp>
      <p:sp>
        <p:nvSpPr>
          <p:cNvPr id="3" name="Text Placeholder 2"/>
          <p:cNvSpPr>
            <a:spLocks noGrp="1"/>
          </p:cNvSpPr>
          <p:nvPr>
            <p:ph type="body" sz="quarter" idx="12"/>
          </p:nvPr>
        </p:nvSpPr>
        <p:spPr/>
        <p:txBody>
          <a:bodyPr/>
          <a:lstStyle/>
          <a:p>
            <a:r>
              <a:rPr lang="en-US" dirty="0"/>
              <a:t>6:4</a:t>
            </a:r>
          </a:p>
        </p:txBody>
      </p:sp>
      <p:sp>
        <p:nvSpPr>
          <p:cNvPr id="4" name="Title 3"/>
          <p:cNvSpPr>
            <a:spLocks noGrp="1"/>
          </p:cNvSpPr>
          <p:nvPr>
            <p:ph type="title"/>
          </p:nvPr>
        </p:nvSpPr>
        <p:spPr/>
        <p:txBody>
          <a:bodyPr/>
          <a:lstStyle/>
          <a:p>
            <a:r>
              <a:rPr lang="en-US" dirty="0"/>
              <a:t>For I brought you up from the land of Egypt and ransomed you from the house of slavery</a:t>
            </a:r>
          </a:p>
        </p:txBody>
      </p:sp>
      <p:pic>
        <p:nvPicPr>
          <p:cNvPr id="7" name="Picture 6">
            <a:extLst>
              <a:ext uri="{FF2B5EF4-FFF2-40B4-BE49-F238E27FC236}">
                <a16:creationId xmlns:a16="http://schemas.microsoft.com/office/drawing/2014/main" id="{83BCC39E-B5E0-69B9-C1A8-A17064A25BF9}"/>
              </a:ext>
            </a:extLst>
          </p:cNvPr>
          <p:cNvPicPr>
            <a:picLocks noChangeAspect="1"/>
          </p:cNvPicPr>
          <p:nvPr/>
        </p:nvPicPr>
        <p:blipFill>
          <a:blip r:embed="rId3">
            <a:extLst>
              <a:ext uri="{28A0092B-C50C-407E-A947-70E740481C1C}">
                <a14:useLocalDpi xmlns:a14="http://schemas.microsoft.com/office/drawing/2010/main" val="0"/>
              </a:ext>
            </a:extLst>
          </a:blip>
          <a:srcRect l="3957"/>
          <a:stretch/>
        </p:blipFill>
        <p:spPr>
          <a:xfrm>
            <a:off x="0" y="369332"/>
            <a:ext cx="9144000" cy="6150340"/>
          </a:xfrm>
          <a:prstGeom prst="rect">
            <a:avLst/>
          </a:prstGeom>
        </p:spPr>
      </p:pic>
    </p:spTree>
    <p:extLst>
      <p:ext uri="{BB962C8B-B14F-4D97-AF65-F5344CB8AC3E}">
        <p14:creationId xmlns:p14="http://schemas.microsoft.com/office/powerpoint/2010/main" val="10634630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Samaria tell from north, tb n050800 sr"/>
          <p:cNvPicPr preferRelativeResize="0">
            <a:picLocks noChangeAspect="1" noChangeArrowheads="1"/>
          </p:cNvPicPr>
          <p:nvPr>
            <p:custDataLst>
              <p:tags r:id="rId1"/>
            </p:custDataLst>
          </p:nvPr>
        </p:nvPicPr>
        <p:blipFill>
          <a:blip r:embed="rId4" cstate="print"/>
          <a:srcRect/>
          <a:stretch>
            <a:fillRect/>
          </a:stretch>
        </p:blipFill>
        <p:spPr bwMode="auto">
          <a:xfrm>
            <a:off x="0" y="1"/>
            <a:ext cx="9144000" cy="6858000"/>
          </a:xfrm>
          <a:prstGeom prst="rect">
            <a:avLst/>
          </a:prstGeom>
          <a:noFill/>
          <a:ln w="101600" cmpd="thinThick">
            <a:noFill/>
            <a:miter lim="800000"/>
            <a:headEnd/>
            <a:tailEnd/>
          </a:ln>
        </p:spPr>
      </p:pic>
      <p:sp>
        <p:nvSpPr>
          <p:cNvPr id="2" name="Text Placeholder 1"/>
          <p:cNvSpPr>
            <a:spLocks noGrp="1"/>
          </p:cNvSpPr>
          <p:nvPr>
            <p:ph type="body" sz="quarter" idx="10"/>
          </p:nvPr>
        </p:nvSpPr>
        <p:spPr/>
        <p:txBody>
          <a:bodyPr/>
          <a:lstStyle/>
          <a:p>
            <a:r>
              <a:rPr lang="en-US" dirty="0"/>
              <a:t>Samaria (from the north)</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163509851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amaria acropolis aerial from southwest, ws030515594-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Samaria acropolis (aerial view from the southwest)</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202746519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574365-B665-6174-85ED-4A3700E336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9560"/>
            <a:ext cx="9144000" cy="6278880"/>
          </a:xfrm>
          <a:prstGeom prst="rect">
            <a:avLst/>
          </a:prstGeom>
        </p:spPr>
      </p:pic>
      <p:sp>
        <p:nvSpPr>
          <p:cNvPr id="2" name="Text Placeholder 1">
            <a:extLst>
              <a:ext uri="{FF2B5EF4-FFF2-40B4-BE49-F238E27FC236}">
                <a16:creationId xmlns:a16="http://schemas.microsoft.com/office/drawing/2014/main" id="{5162EF8C-47F3-4111-9D97-F2D7784AD453}"/>
              </a:ext>
            </a:extLst>
          </p:cNvPr>
          <p:cNvSpPr>
            <a:spLocks noGrp="1"/>
          </p:cNvSpPr>
          <p:nvPr>
            <p:ph type="body" sz="quarter" idx="10"/>
          </p:nvPr>
        </p:nvSpPr>
        <p:spPr/>
        <p:txBody>
          <a:bodyPr/>
          <a:lstStyle/>
          <a:p>
            <a:r>
              <a:rPr lang="en-US" dirty="0"/>
              <a:t>Small figurine of a golden calf, from Byblos, circa 1500–1000 BC</a:t>
            </a:r>
          </a:p>
        </p:txBody>
      </p:sp>
      <p:sp>
        <p:nvSpPr>
          <p:cNvPr id="3" name="Text Placeholder 2">
            <a:extLst>
              <a:ext uri="{FF2B5EF4-FFF2-40B4-BE49-F238E27FC236}">
                <a16:creationId xmlns:a16="http://schemas.microsoft.com/office/drawing/2014/main" id="{079932E5-D331-47CA-B446-1D6FE5057262}"/>
              </a:ext>
            </a:extLst>
          </p:cNvPr>
          <p:cNvSpPr>
            <a:spLocks noGrp="1"/>
          </p:cNvSpPr>
          <p:nvPr>
            <p:ph type="body" sz="quarter" idx="12"/>
          </p:nvPr>
        </p:nvSpPr>
        <p:spPr/>
        <p:txBody>
          <a:bodyPr/>
          <a:lstStyle/>
          <a:p>
            <a:r>
              <a:rPr lang="en-US" dirty="0"/>
              <a:t>6:16</a:t>
            </a:r>
          </a:p>
        </p:txBody>
      </p:sp>
      <p:sp>
        <p:nvSpPr>
          <p:cNvPr id="4" name="Title 3">
            <a:extLst>
              <a:ext uri="{FF2B5EF4-FFF2-40B4-BE49-F238E27FC236}">
                <a16:creationId xmlns:a16="http://schemas.microsoft.com/office/drawing/2014/main" id="{C2018224-751E-4530-AFA2-739CE33293D0}"/>
              </a:ext>
            </a:extLst>
          </p:cNvPr>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347027721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wnloads\Stele_for_Apis-N_412-IMG_2520-gradi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Stele depicting worship of the </a:t>
            </a:r>
            <a:r>
              <a:rPr lang="en-US" dirty="0" err="1"/>
              <a:t>Apis</a:t>
            </a:r>
            <a:r>
              <a:rPr lang="en-US" dirty="0"/>
              <a:t> bull, from Egypt, 13th century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15221616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B6CE66-1C0B-568D-EE3F-037A6E73D0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sp>
        <p:nvSpPr>
          <p:cNvPr id="2" name="Text Placeholder 1"/>
          <p:cNvSpPr>
            <a:spLocks noGrp="1"/>
          </p:cNvSpPr>
          <p:nvPr>
            <p:ph type="body" sz="quarter" idx="10"/>
          </p:nvPr>
        </p:nvSpPr>
        <p:spPr/>
        <p:txBody>
          <a:bodyPr/>
          <a:lstStyle/>
          <a:p>
            <a:r>
              <a:rPr lang="en-US" dirty="0"/>
              <a:t>Baal figurine from Ugarit, 14th–13th centuries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203589197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Kris\Documents\Bolen\PCB size\Bible Lands Museum-pcb\Syria and Levant\Ugarit area, pendant with Asherah standing on bull, gold leaf, 1500-1300 BC, adr18062623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160" y="208368"/>
            <a:ext cx="6697680" cy="656390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Gold foil pendant with Asherah standing on a bull, circa 1500–1300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For you have followed the statutes of </a:t>
            </a:r>
            <a:r>
              <a:rPr lang="en-US" dirty="0" err="1"/>
              <a:t>Omri</a:t>
            </a:r>
            <a:r>
              <a:rPr lang="en-US" dirty="0"/>
              <a:t>, and the practices of the house of Ahab</a:t>
            </a:r>
          </a:p>
        </p:txBody>
      </p:sp>
    </p:spTree>
    <p:extLst>
      <p:ext uri="{BB962C8B-B14F-4D97-AF65-F5344CB8AC3E}">
        <p14:creationId xmlns:p14="http://schemas.microsoft.com/office/powerpoint/2010/main" val="127792569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0CBA5-3CB3-A937-E8E1-D10B9DDCC1B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0EF7A04-8E38-AFC7-6675-EB6740EDF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04799"/>
            <a:ext cx="9143999" cy="6248399"/>
          </a:xfrm>
          <a:prstGeom prst="rect">
            <a:avLst/>
          </a:prstGeom>
        </p:spPr>
      </p:pic>
      <p:sp>
        <p:nvSpPr>
          <p:cNvPr id="2" name="Text Placeholder 1">
            <a:extLst>
              <a:ext uri="{FF2B5EF4-FFF2-40B4-BE49-F238E27FC236}">
                <a16:creationId xmlns:a16="http://schemas.microsoft.com/office/drawing/2014/main" id="{721FCC71-C95B-34C0-03CA-F9E80C397AF9}"/>
              </a:ext>
            </a:extLst>
          </p:cNvPr>
          <p:cNvSpPr>
            <a:spLocks noGrp="1"/>
          </p:cNvSpPr>
          <p:nvPr>
            <p:ph type="body" sz="quarter" idx="10"/>
          </p:nvPr>
        </p:nvSpPr>
        <p:spPr/>
        <p:txBody>
          <a:bodyPr/>
          <a:lstStyle/>
          <a:p>
            <a:r>
              <a:rPr lang="en-US" dirty="0"/>
              <a:t>Ivory plaque with a figure kneeling in worship, from Nimrud, circa 700 BC</a:t>
            </a:r>
          </a:p>
        </p:txBody>
      </p:sp>
      <p:sp>
        <p:nvSpPr>
          <p:cNvPr id="3" name="Text Placeholder 2">
            <a:extLst>
              <a:ext uri="{FF2B5EF4-FFF2-40B4-BE49-F238E27FC236}">
                <a16:creationId xmlns:a16="http://schemas.microsoft.com/office/drawing/2014/main" id="{CFE913AB-14A9-0168-357F-8A80CF7D5ADF}"/>
              </a:ext>
            </a:extLst>
          </p:cNvPr>
          <p:cNvSpPr>
            <a:spLocks noGrp="1"/>
          </p:cNvSpPr>
          <p:nvPr>
            <p:ph type="body" sz="quarter" idx="12"/>
          </p:nvPr>
        </p:nvSpPr>
        <p:spPr/>
        <p:txBody>
          <a:bodyPr/>
          <a:lstStyle/>
          <a:p>
            <a:r>
              <a:rPr lang="en-US" dirty="0">
                <a:latin typeface="Calibri"/>
                <a:ea typeface="Calibri"/>
                <a:cs typeface="Calibri"/>
              </a:rPr>
              <a:t>6:16</a:t>
            </a:r>
            <a:endParaRPr lang="en-US" dirty="0"/>
          </a:p>
        </p:txBody>
      </p:sp>
      <p:sp>
        <p:nvSpPr>
          <p:cNvPr id="4" name="Title 3">
            <a:extLst>
              <a:ext uri="{FF2B5EF4-FFF2-40B4-BE49-F238E27FC236}">
                <a16:creationId xmlns:a16="http://schemas.microsoft.com/office/drawing/2014/main" id="{1B4809AD-68C5-CCDF-A0BF-D785B6379C2D}"/>
              </a:ext>
            </a:extLst>
          </p:cNvPr>
          <p:cNvSpPr>
            <a:spLocks noGrp="1"/>
          </p:cNvSpPr>
          <p:nvPr>
            <p:ph type="title"/>
          </p:nvPr>
        </p:nvSpPr>
        <p:spPr/>
        <p:txBody>
          <a:bodyPr/>
          <a:lstStyle/>
          <a:p>
            <a:r>
              <a:rPr lang="en-US" dirty="0"/>
              <a:t>You have followed their traditions</a:t>
            </a:r>
            <a:endParaRPr lang="en-US" dirty="0">
              <a:ea typeface="Calibri"/>
            </a:endParaRPr>
          </a:p>
        </p:txBody>
      </p:sp>
    </p:spTree>
    <p:extLst>
      <p:ext uri="{BB962C8B-B14F-4D97-AF65-F5344CB8AC3E}">
        <p14:creationId xmlns:p14="http://schemas.microsoft.com/office/powerpoint/2010/main" val="58489870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2926F72-0A68-083C-054E-C46081285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04799"/>
            <a:ext cx="9143999" cy="6248399"/>
          </a:xfrm>
          <a:prstGeom prst="rect">
            <a:avLst/>
          </a:prstGeom>
        </p:spPr>
      </p:pic>
      <p:sp>
        <p:nvSpPr>
          <p:cNvPr id="2" name="Text Placeholder 1"/>
          <p:cNvSpPr>
            <a:spLocks noGrp="1"/>
          </p:cNvSpPr>
          <p:nvPr>
            <p:ph type="body" sz="quarter" idx="10"/>
          </p:nvPr>
        </p:nvSpPr>
        <p:spPr/>
        <p:txBody>
          <a:bodyPr/>
          <a:lstStyle/>
          <a:p>
            <a:r>
              <a:rPr lang="en-US" dirty="0"/>
              <a:t>Bronze model of Pharaoh worshiping an </a:t>
            </a:r>
            <a:r>
              <a:rPr lang="en-US" dirty="0" err="1"/>
              <a:t>Apis</a:t>
            </a:r>
            <a:r>
              <a:rPr lang="en-US" dirty="0"/>
              <a:t> bull, circa 500 BC</a:t>
            </a:r>
          </a:p>
        </p:txBody>
      </p:sp>
      <p:sp>
        <p:nvSpPr>
          <p:cNvPr id="3" name="Text Placeholder 2"/>
          <p:cNvSpPr>
            <a:spLocks noGrp="1"/>
          </p:cNvSpPr>
          <p:nvPr>
            <p:ph type="body" sz="quarter" idx="12"/>
          </p:nvPr>
        </p:nvSpPr>
        <p:spPr/>
        <p:txBody>
          <a:bodyPr/>
          <a:lstStyle/>
          <a:p>
            <a:r>
              <a:rPr lang="en-US" dirty="0">
                <a:latin typeface="Calibri"/>
                <a:ea typeface="Calibri"/>
                <a:cs typeface="Calibri"/>
              </a:rPr>
              <a:t>6:16</a:t>
            </a:r>
            <a:endParaRPr lang="en-US" dirty="0"/>
          </a:p>
        </p:txBody>
      </p:sp>
      <p:sp>
        <p:nvSpPr>
          <p:cNvPr id="4" name="Title 3"/>
          <p:cNvSpPr>
            <a:spLocks noGrp="1"/>
          </p:cNvSpPr>
          <p:nvPr>
            <p:ph type="title"/>
          </p:nvPr>
        </p:nvSpPr>
        <p:spPr/>
        <p:txBody>
          <a:bodyPr/>
          <a:lstStyle/>
          <a:p>
            <a:r>
              <a:rPr lang="en-US" dirty="0"/>
              <a:t>You have followed their traditions</a:t>
            </a:r>
          </a:p>
        </p:txBody>
      </p:sp>
    </p:spTree>
    <p:extLst>
      <p:ext uri="{BB962C8B-B14F-4D97-AF65-F5344CB8AC3E}">
        <p14:creationId xmlns:p14="http://schemas.microsoft.com/office/powerpoint/2010/main" val="388338802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8AE3424-C20D-E44B-3E0E-7126A996C777}"/>
              </a:ext>
            </a:extLst>
          </p:cNvPr>
          <p:cNvPicPr>
            <a:picLocks noChangeAspect="1"/>
          </p:cNvPicPr>
          <p:nvPr/>
        </p:nvPicPr>
        <p:blipFill rotWithShape="1">
          <a:blip r:embed="rId3">
            <a:extLst>
              <a:ext uri="{28A0092B-C50C-407E-A947-70E740481C1C}">
                <a14:useLocalDpi xmlns:a14="http://schemas.microsoft.com/office/drawing/2010/main" val="0"/>
              </a:ext>
            </a:extLst>
          </a:blip>
          <a:srcRect t="6199"/>
          <a:stretch/>
        </p:blipFill>
        <p:spPr>
          <a:xfrm>
            <a:off x="1828800" y="0"/>
            <a:ext cx="5841915" cy="6673596"/>
          </a:xfrm>
          <a:prstGeom prst="rect">
            <a:avLst/>
          </a:prstGeom>
        </p:spPr>
      </p:pic>
      <p:pic>
        <p:nvPicPr>
          <p:cNvPr id="9" name="Picture 8">
            <a:extLst>
              <a:ext uri="{FF2B5EF4-FFF2-40B4-BE49-F238E27FC236}">
                <a16:creationId xmlns:a16="http://schemas.microsoft.com/office/drawing/2014/main" id="{5E5F36DD-AA5E-D262-4738-0000933133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Tragic mask expressing dread, 1st century BC – 1st century AD</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I will make you a desolation</a:t>
            </a:r>
          </a:p>
        </p:txBody>
      </p:sp>
    </p:spTree>
    <p:extLst>
      <p:ext uri="{BB962C8B-B14F-4D97-AF65-F5344CB8AC3E}">
        <p14:creationId xmlns:p14="http://schemas.microsoft.com/office/powerpoint/2010/main" val="105158295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ity of David Area G, House of Ahiel, tb12300541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House of </a:t>
            </a:r>
            <a:r>
              <a:rPr lang="en-US" dirty="0" err="1"/>
              <a:t>Ahiel</a:t>
            </a:r>
            <a:r>
              <a:rPr lang="en-US" dirty="0"/>
              <a:t> on the eastern slope of the City of David</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I will make you a desolation</a:t>
            </a:r>
          </a:p>
        </p:txBody>
      </p:sp>
    </p:spTree>
    <p:extLst>
      <p:ext uri="{BB962C8B-B14F-4D97-AF65-F5344CB8AC3E}">
        <p14:creationId xmlns:p14="http://schemas.microsoft.com/office/powerpoint/2010/main" val="1939166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B77BB-4D2C-EF84-CC5D-D330E72CFAC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A5365C4-F7E0-46F5-36C9-CA7C20D800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
            <a:ext cx="9144000" cy="6629400"/>
          </a:xfrm>
          <a:prstGeom prst="rect">
            <a:avLst/>
          </a:prstGeom>
        </p:spPr>
      </p:pic>
      <p:sp>
        <p:nvSpPr>
          <p:cNvPr id="2" name="Text Placeholder 1">
            <a:extLst>
              <a:ext uri="{FF2B5EF4-FFF2-40B4-BE49-F238E27FC236}">
                <a16:creationId xmlns:a16="http://schemas.microsoft.com/office/drawing/2014/main" id="{45E948FB-83BF-88C7-521F-5E988C8731BC}"/>
              </a:ext>
            </a:extLst>
          </p:cNvPr>
          <p:cNvSpPr>
            <a:spLocks noGrp="1"/>
          </p:cNvSpPr>
          <p:nvPr>
            <p:ph type="body" sz="quarter" idx="10"/>
          </p:nvPr>
        </p:nvSpPr>
        <p:spPr/>
        <p:txBody>
          <a:bodyPr/>
          <a:lstStyle/>
          <a:p>
            <a:r>
              <a:rPr lang="en-US" dirty="0"/>
              <a:t>Relief of Nubian prisoners recorded by a scribe, from Saqqara, circa 1300 BC</a:t>
            </a:r>
          </a:p>
        </p:txBody>
      </p:sp>
      <p:sp>
        <p:nvSpPr>
          <p:cNvPr id="3" name="Text Placeholder 2">
            <a:extLst>
              <a:ext uri="{FF2B5EF4-FFF2-40B4-BE49-F238E27FC236}">
                <a16:creationId xmlns:a16="http://schemas.microsoft.com/office/drawing/2014/main" id="{082558F3-4EE1-1F28-5D31-6B4AC6822FB9}"/>
              </a:ext>
            </a:extLst>
          </p:cNvPr>
          <p:cNvSpPr>
            <a:spLocks noGrp="1"/>
          </p:cNvSpPr>
          <p:nvPr>
            <p:ph type="body" sz="quarter" idx="12"/>
          </p:nvPr>
        </p:nvSpPr>
        <p:spPr/>
        <p:txBody>
          <a:bodyPr/>
          <a:lstStyle/>
          <a:p>
            <a:r>
              <a:rPr lang="en-US" dirty="0"/>
              <a:t>6:4</a:t>
            </a:r>
          </a:p>
        </p:txBody>
      </p:sp>
      <p:sp>
        <p:nvSpPr>
          <p:cNvPr id="4" name="Title 3">
            <a:extLst>
              <a:ext uri="{FF2B5EF4-FFF2-40B4-BE49-F238E27FC236}">
                <a16:creationId xmlns:a16="http://schemas.microsoft.com/office/drawing/2014/main" id="{2D4C9135-0E20-D4D3-13C4-8EBB67E106D2}"/>
              </a:ext>
            </a:extLst>
          </p:cNvPr>
          <p:cNvSpPr>
            <a:spLocks noGrp="1"/>
          </p:cNvSpPr>
          <p:nvPr>
            <p:ph type="title"/>
          </p:nvPr>
        </p:nvSpPr>
        <p:spPr/>
        <p:txBody>
          <a:bodyPr/>
          <a:lstStyle/>
          <a:p>
            <a:r>
              <a:rPr lang="en-US" dirty="0"/>
              <a:t>For I brought you up from the land of Egypt and ransomed you from the house of slavery</a:t>
            </a:r>
          </a:p>
        </p:txBody>
      </p:sp>
    </p:spTree>
    <p:extLst>
      <p:ext uri="{BB962C8B-B14F-4D97-AF65-F5344CB8AC3E}">
        <p14:creationId xmlns:p14="http://schemas.microsoft.com/office/powerpoint/2010/main" val="6652413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D94F-82B3-95F0-7158-EF12382BBCB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FC50C53-0BDF-7FC4-7DEC-56327720A2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sp>
        <p:nvSpPr>
          <p:cNvPr id="2" name="Text Placeholder 1">
            <a:extLst>
              <a:ext uri="{FF2B5EF4-FFF2-40B4-BE49-F238E27FC236}">
                <a16:creationId xmlns:a16="http://schemas.microsoft.com/office/drawing/2014/main" id="{4B208AF4-5F65-2B6A-AE22-8532FB3E87E8}"/>
              </a:ext>
            </a:extLst>
          </p:cNvPr>
          <p:cNvSpPr>
            <a:spLocks noGrp="1"/>
          </p:cNvSpPr>
          <p:nvPr>
            <p:ph type="body" sz="quarter" idx="10"/>
          </p:nvPr>
        </p:nvSpPr>
        <p:spPr/>
        <p:txBody>
          <a:bodyPr/>
          <a:lstStyle/>
          <a:p>
            <a:r>
              <a:rPr lang="fi-FI" dirty="0"/>
              <a:t>Ruins on the summit of Herodium, circa 1913</a:t>
            </a:r>
            <a:endParaRPr lang="en-US" dirty="0"/>
          </a:p>
        </p:txBody>
      </p:sp>
      <p:sp>
        <p:nvSpPr>
          <p:cNvPr id="3" name="Text Placeholder 2">
            <a:extLst>
              <a:ext uri="{FF2B5EF4-FFF2-40B4-BE49-F238E27FC236}">
                <a16:creationId xmlns:a16="http://schemas.microsoft.com/office/drawing/2014/main" id="{2B5E3BD4-B0D3-109D-0C42-E7163970899D}"/>
              </a:ext>
            </a:extLst>
          </p:cNvPr>
          <p:cNvSpPr>
            <a:spLocks noGrp="1"/>
          </p:cNvSpPr>
          <p:nvPr>
            <p:ph type="body" sz="quarter" idx="12"/>
          </p:nvPr>
        </p:nvSpPr>
        <p:spPr/>
        <p:txBody>
          <a:bodyPr/>
          <a:lstStyle/>
          <a:p>
            <a:r>
              <a:rPr lang="en-US" dirty="0"/>
              <a:t>6:16</a:t>
            </a:r>
          </a:p>
        </p:txBody>
      </p:sp>
      <p:sp>
        <p:nvSpPr>
          <p:cNvPr id="4" name="Title 3">
            <a:extLst>
              <a:ext uri="{FF2B5EF4-FFF2-40B4-BE49-F238E27FC236}">
                <a16:creationId xmlns:a16="http://schemas.microsoft.com/office/drawing/2014/main" id="{9E5469FF-B5EE-A479-D088-63BCBC5A3F18}"/>
              </a:ext>
            </a:extLst>
          </p:cNvPr>
          <p:cNvSpPr>
            <a:spLocks noGrp="1"/>
          </p:cNvSpPr>
          <p:nvPr>
            <p:ph type="title"/>
          </p:nvPr>
        </p:nvSpPr>
        <p:spPr/>
        <p:txBody>
          <a:bodyPr/>
          <a:lstStyle/>
          <a:p>
            <a:r>
              <a:rPr lang="en-US" dirty="0"/>
              <a:t>I will make you a desolation</a:t>
            </a:r>
          </a:p>
        </p:txBody>
      </p:sp>
    </p:spTree>
    <p:extLst>
      <p:ext uri="{BB962C8B-B14F-4D97-AF65-F5344CB8AC3E}">
        <p14:creationId xmlns:p14="http://schemas.microsoft.com/office/powerpoint/2010/main" val="187471760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DC620-A32D-C395-4925-140A4031D349}"/>
            </a:ext>
          </a:extLst>
        </p:cNvPr>
        <p:cNvGrpSpPr/>
        <p:nvPr/>
      </p:nvGrpSpPr>
      <p:grpSpPr>
        <a:xfrm>
          <a:off x="0" y="0"/>
          <a:ext cx="0" cy="0"/>
          <a:chOff x="0" y="0"/>
          <a:chExt cx="0" cy="0"/>
        </a:xfrm>
      </p:grpSpPr>
      <p:pic>
        <p:nvPicPr>
          <p:cNvPr id="5" name="Picture 4" descr="A person standing on a rocky hill&#10;&#10;AI-generated content may be incorrect.">
            <a:extLst>
              <a:ext uri="{FF2B5EF4-FFF2-40B4-BE49-F238E27FC236}">
                <a16:creationId xmlns:a16="http://schemas.microsoft.com/office/drawing/2014/main" id="{28E575DD-2746-398E-CB3B-347B9B3A4144}"/>
              </a:ext>
            </a:extLst>
          </p:cNvPr>
          <p:cNvPicPr>
            <a:picLocks noChangeAspect="1"/>
          </p:cNvPicPr>
          <p:nvPr/>
        </p:nvPicPr>
        <p:blipFill>
          <a:blip r:embed="rId3">
            <a:extLst>
              <a:ext uri="{28A0092B-C50C-407E-A947-70E740481C1C}">
                <a14:useLocalDpi xmlns:a14="http://schemas.microsoft.com/office/drawing/2010/main" val="0"/>
              </a:ext>
            </a:extLst>
          </a:blip>
          <a:srcRect b="7156"/>
          <a:stretch>
            <a:fillRect/>
          </a:stretch>
        </p:blipFill>
        <p:spPr>
          <a:xfrm>
            <a:off x="0" y="262128"/>
            <a:ext cx="9144000" cy="6367272"/>
          </a:xfrm>
          <a:prstGeom prst="rect">
            <a:avLst/>
          </a:prstGeom>
        </p:spPr>
      </p:pic>
      <p:sp>
        <p:nvSpPr>
          <p:cNvPr id="2" name="Text Placeholder 1">
            <a:extLst>
              <a:ext uri="{FF2B5EF4-FFF2-40B4-BE49-F238E27FC236}">
                <a16:creationId xmlns:a16="http://schemas.microsoft.com/office/drawing/2014/main" id="{D7FDE9E4-FE5B-83FA-3A09-7538DF03B853}"/>
              </a:ext>
            </a:extLst>
          </p:cNvPr>
          <p:cNvSpPr>
            <a:spLocks noGrp="1"/>
          </p:cNvSpPr>
          <p:nvPr>
            <p:ph type="body" sz="quarter" idx="10"/>
          </p:nvPr>
        </p:nvSpPr>
        <p:spPr/>
        <p:txBody>
          <a:bodyPr/>
          <a:lstStyle/>
          <a:p>
            <a:r>
              <a:rPr lang="fi-FI" dirty="0"/>
              <a:t>Ruins on the summit of Herodium, circa 1913</a:t>
            </a:r>
            <a:endParaRPr lang="en-US" dirty="0"/>
          </a:p>
        </p:txBody>
      </p:sp>
      <p:sp>
        <p:nvSpPr>
          <p:cNvPr id="3" name="Text Placeholder 2">
            <a:extLst>
              <a:ext uri="{FF2B5EF4-FFF2-40B4-BE49-F238E27FC236}">
                <a16:creationId xmlns:a16="http://schemas.microsoft.com/office/drawing/2014/main" id="{9A0D2BAC-BEDB-1BB8-EF9C-831DD4853458}"/>
              </a:ext>
            </a:extLst>
          </p:cNvPr>
          <p:cNvSpPr>
            <a:spLocks noGrp="1"/>
          </p:cNvSpPr>
          <p:nvPr>
            <p:ph type="body" sz="quarter" idx="12"/>
          </p:nvPr>
        </p:nvSpPr>
        <p:spPr/>
        <p:txBody>
          <a:bodyPr/>
          <a:lstStyle/>
          <a:p>
            <a:r>
              <a:rPr lang="en-US" dirty="0"/>
              <a:t>6:16</a:t>
            </a:r>
          </a:p>
        </p:txBody>
      </p:sp>
      <p:sp>
        <p:nvSpPr>
          <p:cNvPr id="4" name="Title 3">
            <a:extLst>
              <a:ext uri="{FF2B5EF4-FFF2-40B4-BE49-F238E27FC236}">
                <a16:creationId xmlns:a16="http://schemas.microsoft.com/office/drawing/2014/main" id="{04B7BE14-0C9D-156B-E33D-9EADE35A4631}"/>
              </a:ext>
            </a:extLst>
          </p:cNvPr>
          <p:cNvSpPr>
            <a:spLocks noGrp="1"/>
          </p:cNvSpPr>
          <p:nvPr>
            <p:ph type="title"/>
          </p:nvPr>
        </p:nvSpPr>
        <p:spPr/>
        <p:txBody>
          <a:bodyPr/>
          <a:lstStyle/>
          <a:p>
            <a:r>
              <a:rPr lang="en-US" dirty="0"/>
              <a:t>I will make you a desolation</a:t>
            </a:r>
          </a:p>
        </p:txBody>
      </p:sp>
    </p:spTree>
    <p:extLst>
      <p:ext uri="{BB962C8B-B14F-4D97-AF65-F5344CB8AC3E}">
        <p14:creationId xmlns:p14="http://schemas.microsoft.com/office/powerpoint/2010/main" val="303097655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DC620-A32D-C395-4925-140A4031D34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FDE9E4-FE5B-83FA-3A09-7538DF03B853}"/>
              </a:ext>
            </a:extLst>
          </p:cNvPr>
          <p:cNvSpPr>
            <a:spLocks noGrp="1"/>
          </p:cNvSpPr>
          <p:nvPr>
            <p:ph type="body" sz="quarter" idx="10"/>
          </p:nvPr>
        </p:nvSpPr>
        <p:spPr/>
        <p:txBody>
          <a:bodyPr/>
          <a:lstStyle/>
          <a:p>
            <a:r>
              <a:rPr lang="en-US" dirty="0"/>
              <a:t>Stones fallen from the Temple Mount in the destruction of Jerusalem, AD 70</a:t>
            </a:r>
          </a:p>
        </p:txBody>
      </p:sp>
      <p:sp>
        <p:nvSpPr>
          <p:cNvPr id="3" name="Text Placeholder 2">
            <a:extLst>
              <a:ext uri="{FF2B5EF4-FFF2-40B4-BE49-F238E27FC236}">
                <a16:creationId xmlns:a16="http://schemas.microsoft.com/office/drawing/2014/main" id="{9A0D2BAC-BEDB-1BB8-EF9C-831DD4853458}"/>
              </a:ext>
            </a:extLst>
          </p:cNvPr>
          <p:cNvSpPr>
            <a:spLocks noGrp="1"/>
          </p:cNvSpPr>
          <p:nvPr>
            <p:ph type="body" sz="quarter" idx="12"/>
          </p:nvPr>
        </p:nvSpPr>
        <p:spPr/>
        <p:txBody>
          <a:bodyPr/>
          <a:lstStyle/>
          <a:p>
            <a:r>
              <a:rPr lang="en-US" dirty="0"/>
              <a:t>6:16</a:t>
            </a:r>
          </a:p>
        </p:txBody>
      </p:sp>
      <p:sp>
        <p:nvSpPr>
          <p:cNvPr id="4" name="Title 3">
            <a:extLst>
              <a:ext uri="{FF2B5EF4-FFF2-40B4-BE49-F238E27FC236}">
                <a16:creationId xmlns:a16="http://schemas.microsoft.com/office/drawing/2014/main" id="{04B7BE14-0C9D-156B-E33D-9EADE35A4631}"/>
              </a:ext>
            </a:extLst>
          </p:cNvPr>
          <p:cNvSpPr>
            <a:spLocks noGrp="1"/>
          </p:cNvSpPr>
          <p:nvPr>
            <p:ph type="title"/>
          </p:nvPr>
        </p:nvSpPr>
        <p:spPr/>
        <p:txBody>
          <a:bodyPr/>
          <a:lstStyle/>
          <a:p>
            <a:r>
              <a:rPr lang="en-US" dirty="0"/>
              <a:t>I will make you a desolation</a:t>
            </a:r>
          </a:p>
        </p:txBody>
      </p:sp>
      <p:pic>
        <p:nvPicPr>
          <p:cNvPr id="7" name="Picture 6">
            <a:extLst>
              <a:ext uri="{FF2B5EF4-FFF2-40B4-BE49-F238E27FC236}">
                <a16:creationId xmlns:a16="http://schemas.microsoft.com/office/drawing/2014/main" id="{884EF833-4194-072E-4149-53F94ABF852C}"/>
              </a:ext>
            </a:extLst>
          </p:cNvPr>
          <p:cNvPicPr>
            <a:picLocks noChangeAspect="1"/>
          </p:cNvPicPr>
          <p:nvPr/>
        </p:nvPicPr>
        <p:blipFill>
          <a:blip r:embed="rId3">
            <a:extLst>
              <a:ext uri="{28A0092B-C50C-407E-A947-70E740481C1C}">
                <a14:useLocalDpi xmlns:a14="http://schemas.microsoft.com/office/drawing/2010/main" val="0"/>
              </a:ext>
            </a:extLst>
          </a:blip>
          <a:srcRect l="537"/>
          <a:stretch/>
        </p:blipFill>
        <p:spPr>
          <a:xfrm>
            <a:off x="-1" y="369332"/>
            <a:ext cx="9144001" cy="6150340"/>
          </a:xfrm>
          <a:prstGeom prst="rect">
            <a:avLst/>
          </a:prstGeom>
        </p:spPr>
      </p:pic>
    </p:spTree>
    <p:extLst>
      <p:ext uri="{BB962C8B-B14F-4D97-AF65-F5344CB8AC3E}">
        <p14:creationId xmlns:p14="http://schemas.microsoft.com/office/powerpoint/2010/main" val="9654774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411F1E-E58E-A64C-6C69-BBCA957B4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Elamite subjects bowing before Ashurbanipal, from Nineveh, 7th century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And your inhabitants the object of derision</a:t>
            </a:r>
          </a:p>
        </p:txBody>
      </p:sp>
    </p:spTree>
    <p:extLst>
      <p:ext uri="{BB962C8B-B14F-4D97-AF65-F5344CB8AC3E}">
        <p14:creationId xmlns:p14="http://schemas.microsoft.com/office/powerpoint/2010/main" val="75427786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3288884-B9D8-FF9A-B20C-37E61B6BC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9482" y="152400"/>
            <a:ext cx="3848100" cy="6553200"/>
          </a:xfrm>
          <a:prstGeom prst="rect">
            <a:avLst/>
          </a:prstGeom>
        </p:spPr>
      </p:pic>
      <p:pic>
        <p:nvPicPr>
          <p:cNvPr id="8" name="Picture 7">
            <a:extLst>
              <a:ext uri="{FF2B5EF4-FFF2-40B4-BE49-F238E27FC236}">
                <a16:creationId xmlns:a16="http://schemas.microsoft.com/office/drawing/2014/main" id="{AE9FFC23-E035-C635-A756-116BCD0B5D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sp>
        <p:nvSpPr>
          <p:cNvPr id="9" name="Text Placeholder 8">
            <a:extLst>
              <a:ext uri="{FF2B5EF4-FFF2-40B4-BE49-F238E27FC236}">
                <a16:creationId xmlns:a16="http://schemas.microsoft.com/office/drawing/2014/main" id="{3CF95B8E-CCDF-45B7-A113-C9637106E3E3}"/>
              </a:ext>
            </a:extLst>
          </p:cNvPr>
          <p:cNvSpPr>
            <a:spLocks noGrp="1"/>
          </p:cNvSpPr>
          <p:nvPr>
            <p:ph type="body" sz="quarter" idx="10"/>
          </p:nvPr>
        </p:nvSpPr>
        <p:spPr/>
        <p:txBody>
          <a:bodyPr/>
          <a:lstStyle/>
          <a:p>
            <a:r>
              <a:rPr lang="en-US" dirty="0"/>
              <a:t>Bronze statue of an actor portraying a slave, 1st century AD</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And your inhabitants the object of derision</a:t>
            </a:r>
          </a:p>
        </p:txBody>
      </p:sp>
    </p:spTree>
    <p:extLst>
      <p:ext uri="{BB962C8B-B14F-4D97-AF65-F5344CB8AC3E}">
        <p14:creationId xmlns:p14="http://schemas.microsoft.com/office/powerpoint/2010/main" val="139730625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4BD715B-5AF7-5BD7-1B85-E19996C06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638CDDC4-B331-DDBE-0383-E459954988B1}"/>
              </a:ext>
            </a:extLst>
          </p:cNvPr>
          <p:cNvSpPr>
            <a:spLocks noGrp="1"/>
          </p:cNvSpPr>
          <p:nvPr>
            <p:ph type="body" sz="quarter" idx="10"/>
          </p:nvPr>
        </p:nvSpPr>
        <p:spPr/>
        <p:txBody>
          <a:bodyPr/>
          <a:lstStyle/>
          <a:p>
            <a:r>
              <a:rPr lang="en-US" dirty="0"/>
              <a:t>Procession of women and child prisoners, from Nimrud, reign of </a:t>
            </a:r>
            <a:r>
              <a:rPr lang="en-US" dirty="0" err="1"/>
              <a:t>Ashurnasirpal</a:t>
            </a:r>
            <a:r>
              <a:rPr lang="en-US" dirty="0"/>
              <a:t> II, circa 850 BC</a:t>
            </a:r>
          </a:p>
        </p:txBody>
      </p:sp>
      <p:sp>
        <p:nvSpPr>
          <p:cNvPr id="3" name="Text Placeholder 2">
            <a:extLst>
              <a:ext uri="{FF2B5EF4-FFF2-40B4-BE49-F238E27FC236}">
                <a16:creationId xmlns:a16="http://schemas.microsoft.com/office/drawing/2014/main" id="{B208B9F0-9165-43DA-71B5-2559A75EB267}"/>
              </a:ext>
            </a:extLst>
          </p:cNvPr>
          <p:cNvSpPr>
            <a:spLocks noGrp="1"/>
          </p:cNvSpPr>
          <p:nvPr>
            <p:ph type="body" sz="quarter" idx="12"/>
          </p:nvPr>
        </p:nvSpPr>
        <p:spPr/>
        <p:txBody>
          <a:bodyPr/>
          <a:lstStyle/>
          <a:p>
            <a:r>
              <a:rPr lang="en-US" dirty="0"/>
              <a:t>6:16</a:t>
            </a:r>
          </a:p>
        </p:txBody>
      </p:sp>
      <p:sp>
        <p:nvSpPr>
          <p:cNvPr id="4" name="Title 3">
            <a:extLst>
              <a:ext uri="{FF2B5EF4-FFF2-40B4-BE49-F238E27FC236}">
                <a16:creationId xmlns:a16="http://schemas.microsoft.com/office/drawing/2014/main" id="{4301CF93-345E-86C5-5A7A-101602FE264C}"/>
              </a:ext>
            </a:extLst>
          </p:cNvPr>
          <p:cNvSpPr>
            <a:spLocks noGrp="1"/>
          </p:cNvSpPr>
          <p:nvPr>
            <p:ph type="title"/>
          </p:nvPr>
        </p:nvSpPr>
        <p:spPr/>
        <p:txBody>
          <a:bodyPr/>
          <a:lstStyle/>
          <a:p>
            <a:r>
              <a:rPr lang="en-US" dirty="0"/>
              <a:t>And you will bear the reproach of My people</a:t>
            </a:r>
          </a:p>
        </p:txBody>
      </p:sp>
    </p:spTree>
    <p:extLst>
      <p:ext uri="{BB962C8B-B14F-4D97-AF65-F5344CB8AC3E}">
        <p14:creationId xmlns:p14="http://schemas.microsoft.com/office/powerpoint/2010/main" val="162210878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881453-E9D1-5E63-C333-ECA38BAD66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910"/>
            <a:ext cx="9144000" cy="6705600"/>
          </a:xfrm>
          <a:prstGeom prst="rect">
            <a:avLst/>
          </a:prstGeom>
        </p:spPr>
      </p:pic>
      <p:sp>
        <p:nvSpPr>
          <p:cNvPr id="2" name="Text Placeholder 1"/>
          <p:cNvSpPr>
            <a:spLocks noGrp="1"/>
          </p:cNvSpPr>
          <p:nvPr>
            <p:ph type="body" sz="quarter" idx="10"/>
          </p:nvPr>
        </p:nvSpPr>
        <p:spPr/>
        <p:txBody>
          <a:bodyPr/>
          <a:lstStyle/>
          <a:p>
            <a:r>
              <a:rPr lang="en-US" dirty="0"/>
              <a:t>Bronze statue of a female covering her face, from Crete, circa 1500 BC</a:t>
            </a:r>
          </a:p>
        </p:txBody>
      </p:sp>
      <p:sp>
        <p:nvSpPr>
          <p:cNvPr id="3" name="Text Placeholder 2"/>
          <p:cNvSpPr>
            <a:spLocks noGrp="1"/>
          </p:cNvSpPr>
          <p:nvPr>
            <p:ph type="body" sz="quarter" idx="12"/>
          </p:nvPr>
        </p:nvSpPr>
        <p:spPr/>
        <p:txBody>
          <a:bodyPr/>
          <a:lstStyle/>
          <a:p>
            <a:r>
              <a:rPr lang="en-US" dirty="0"/>
              <a:t>6:16</a:t>
            </a:r>
          </a:p>
        </p:txBody>
      </p:sp>
      <p:sp>
        <p:nvSpPr>
          <p:cNvPr id="4" name="Title 3"/>
          <p:cNvSpPr>
            <a:spLocks noGrp="1"/>
          </p:cNvSpPr>
          <p:nvPr>
            <p:ph type="title"/>
          </p:nvPr>
        </p:nvSpPr>
        <p:spPr/>
        <p:txBody>
          <a:bodyPr/>
          <a:lstStyle/>
          <a:p>
            <a:r>
              <a:rPr lang="en-US" dirty="0"/>
              <a:t>And you will bear the reproach of My people</a:t>
            </a:r>
          </a:p>
        </p:txBody>
      </p:sp>
    </p:spTree>
    <p:extLst>
      <p:ext uri="{BB962C8B-B14F-4D97-AF65-F5344CB8AC3E}">
        <p14:creationId xmlns:p14="http://schemas.microsoft.com/office/powerpoint/2010/main" val="9163898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F8023F-3CC9-B955-B153-B683263E8599}"/>
              </a:ext>
            </a:extLst>
          </p:cNvPr>
          <p:cNvPicPr>
            <a:picLocks noChangeAspect="1"/>
          </p:cNvPicPr>
          <p:nvPr/>
        </p:nvPicPr>
        <p:blipFill rotWithShape="1">
          <a:blip r:embed="rId3">
            <a:extLst>
              <a:ext uri="{28A0092B-C50C-407E-A947-70E740481C1C}">
                <a14:useLocalDpi xmlns:a14="http://schemas.microsoft.com/office/drawing/2010/main" val="0"/>
              </a:ext>
            </a:extLst>
          </a:blip>
          <a:srcRect b="4445"/>
          <a:stretch/>
        </p:blipFill>
        <p:spPr>
          <a:xfrm>
            <a:off x="0" y="152400"/>
            <a:ext cx="9144000" cy="6553200"/>
          </a:xfrm>
          <a:prstGeom prst="rect">
            <a:avLst/>
          </a:prstGeom>
        </p:spPr>
      </p:pic>
      <p:sp>
        <p:nvSpPr>
          <p:cNvPr id="2" name="Text Placeholder 1">
            <a:extLst>
              <a:ext uri="{FF2B5EF4-FFF2-40B4-BE49-F238E27FC236}">
                <a16:creationId xmlns:a16="http://schemas.microsoft.com/office/drawing/2014/main" id="{83AA9CCD-0C27-4A57-B892-2A71DC70D167}"/>
              </a:ext>
            </a:extLst>
          </p:cNvPr>
          <p:cNvSpPr>
            <a:spLocks noGrp="1"/>
          </p:cNvSpPr>
          <p:nvPr>
            <p:ph type="body" sz="quarter" idx="10"/>
          </p:nvPr>
        </p:nvSpPr>
        <p:spPr/>
        <p:txBody>
          <a:bodyPr/>
          <a:lstStyle/>
          <a:p>
            <a:r>
              <a:rPr lang="en-US" dirty="0"/>
              <a:t>Fresco of a man thinking, from the Farm of </a:t>
            </a:r>
            <a:r>
              <a:rPr lang="en-US" dirty="0" err="1"/>
              <a:t>Irace</a:t>
            </a:r>
            <a:r>
              <a:rPr lang="en-US" dirty="0"/>
              <a:t> in Pompeii, 1st century AD</a:t>
            </a:r>
          </a:p>
        </p:txBody>
      </p:sp>
      <p:sp>
        <p:nvSpPr>
          <p:cNvPr id="3" name="Text Placeholder 2">
            <a:extLst>
              <a:ext uri="{FF2B5EF4-FFF2-40B4-BE49-F238E27FC236}">
                <a16:creationId xmlns:a16="http://schemas.microsoft.com/office/drawing/2014/main" id="{1DC06A9C-44C5-48D4-8511-84E456DADB39}"/>
              </a:ext>
            </a:extLst>
          </p:cNvPr>
          <p:cNvSpPr>
            <a:spLocks noGrp="1"/>
          </p:cNvSpPr>
          <p:nvPr>
            <p:ph type="body" sz="quarter" idx="12"/>
          </p:nvPr>
        </p:nvSpPr>
        <p:spPr/>
        <p:txBody>
          <a:bodyPr/>
          <a:lstStyle/>
          <a:p>
            <a:r>
              <a:rPr lang="en-US" dirty="0"/>
              <a:t>6:16</a:t>
            </a:r>
          </a:p>
        </p:txBody>
      </p:sp>
      <p:sp>
        <p:nvSpPr>
          <p:cNvPr id="4" name="Title 3">
            <a:extLst>
              <a:ext uri="{FF2B5EF4-FFF2-40B4-BE49-F238E27FC236}">
                <a16:creationId xmlns:a16="http://schemas.microsoft.com/office/drawing/2014/main" id="{94B8E29C-58AE-4399-BCF1-610C0742E8C2}"/>
              </a:ext>
            </a:extLst>
          </p:cNvPr>
          <p:cNvSpPr>
            <a:spLocks noGrp="1"/>
          </p:cNvSpPr>
          <p:nvPr>
            <p:ph type="title"/>
          </p:nvPr>
        </p:nvSpPr>
        <p:spPr/>
        <p:txBody>
          <a:bodyPr/>
          <a:lstStyle/>
          <a:p>
            <a:r>
              <a:rPr lang="en-US" dirty="0"/>
              <a:t>And you will bear the reproach of My people</a:t>
            </a:r>
          </a:p>
        </p:txBody>
      </p:sp>
    </p:spTree>
    <p:extLst>
      <p:ext uri="{BB962C8B-B14F-4D97-AF65-F5344CB8AC3E}">
        <p14:creationId xmlns:p14="http://schemas.microsoft.com/office/powerpoint/2010/main" val="172258154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CD852-269D-C792-2859-40CBB2C46E5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EF51A01-8642-C568-D1E4-97D639D8FD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Tree>
    <p:extLst>
      <p:ext uri="{BB962C8B-B14F-4D97-AF65-F5344CB8AC3E}">
        <p14:creationId xmlns:p14="http://schemas.microsoft.com/office/powerpoint/2010/main" val="3008648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wnloads\Model of brick makers, from Deir el-Bersha, Tomb of Djehutynakht, circa 2000 BC, BMFA 1437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750"/>
            <a:ext cx="9144000" cy="6286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FF3C09FE-8891-4123-A5FD-2FA122557616}"/>
              </a:ext>
            </a:extLst>
          </p:cNvPr>
          <p:cNvSpPr>
            <a:spLocks noGrp="1"/>
          </p:cNvSpPr>
          <p:nvPr>
            <p:ph type="body" sz="quarter" idx="10"/>
          </p:nvPr>
        </p:nvSpPr>
        <p:spPr/>
        <p:txBody>
          <a:bodyPr/>
          <a:lstStyle/>
          <a:p>
            <a:r>
              <a:rPr lang="en-US" dirty="0"/>
              <a:t>Model of brick makers, from the Tomb of </a:t>
            </a:r>
            <a:r>
              <a:rPr lang="en-US" dirty="0" err="1"/>
              <a:t>Djehutynakht</a:t>
            </a:r>
            <a:r>
              <a:rPr lang="en-US" dirty="0"/>
              <a:t> at </a:t>
            </a:r>
            <a:r>
              <a:rPr lang="en-US" dirty="0" err="1"/>
              <a:t>Deir</a:t>
            </a:r>
            <a:r>
              <a:rPr lang="en-US" dirty="0"/>
              <a:t> el-</a:t>
            </a:r>
            <a:r>
              <a:rPr lang="en-US" dirty="0" err="1"/>
              <a:t>Bersha</a:t>
            </a:r>
            <a:r>
              <a:rPr lang="en-US" dirty="0"/>
              <a:t>, circa 2000 BC</a:t>
            </a:r>
          </a:p>
        </p:txBody>
      </p:sp>
      <p:sp>
        <p:nvSpPr>
          <p:cNvPr id="3" name="Text Placeholder 2">
            <a:extLst>
              <a:ext uri="{FF2B5EF4-FFF2-40B4-BE49-F238E27FC236}">
                <a16:creationId xmlns:a16="http://schemas.microsoft.com/office/drawing/2014/main" id="{4CF31B4E-FCDA-4F35-976C-3E1AB596BD06}"/>
              </a:ext>
            </a:extLst>
          </p:cNvPr>
          <p:cNvSpPr>
            <a:spLocks noGrp="1"/>
          </p:cNvSpPr>
          <p:nvPr>
            <p:ph type="body" sz="quarter" idx="12"/>
          </p:nvPr>
        </p:nvSpPr>
        <p:spPr/>
        <p:txBody>
          <a:bodyPr/>
          <a:lstStyle/>
          <a:p>
            <a:r>
              <a:rPr lang="en-US" dirty="0"/>
              <a:t>6:4</a:t>
            </a:r>
          </a:p>
        </p:txBody>
      </p:sp>
      <p:sp>
        <p:nvSpPr>
          <p:cNvPr id="4" name="Title 3">
            <a:extLst>
              <a:ext uri="{FF2B5EF4-FFF2-40B4-BE49-F238E27FC236}">
                <a16:creationId xmlns:a16="http://schemas.microsoft.com/office/drawing/2014/main" id="{91CCA0A8-85FE-468A-86C1-648C7DA5D91C}"/>
              </a:ext>
            </a:extLst>
          </p:cNvPr>
          <p:cNvSpPr>
            <a:spLocks noGrp="1"/>
          </p:cNvSpPr>
          <p:nvPr>
            <p:ph type="title"/>
          </p:nvPr>
        </p:nvSpPr>
        <p:spPr/>
        <p:txBody>
          <a:bodyPr/>
          <a:lstStyle/>
          <a:p>
            <a:r>
              <a:rPr lang="en-US" dirty="0"/>
              <a:t>For I brought you up from the land of Egypt and ransomed you from the house of slavery</a:t>
            </a:r>
          </a:p>
        </p:txBody>
      </p:sp>
    </p:spTree>
    <p:extLst>
      <p:ext uri="{BB962C8B-B14F-4D97-AF65-F5344CB8AC3E}">
        <p14:creationId xmlns:p14="http://schemas.microsoft.com/office/powerpoint/2010/main" val="2921148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229B189-E869-AE0D-2DE7-B2CCDA817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8610"/>
            <a:ext cx="9144000" cy="6240780"/>
          </a:xfrm>
          <a:prstGeom prst="rect">
            <a:avLst/>
          </a:prstGeom>
        </p:spPr>
      </p:pic>
      <p:sp>
        <p:nvSpPr>
          <p:cNvPr id="2" name="Text Placeholder 1"/>
          <p:cNvSpPr>
            <a:spLocks noGrp="1"/>
          </p:cNvSpPr>
          <p:nvPr>
            <p:ph type="body" sz="quarter" idx="10"/>
          </p:nvPr>
        </p:nvSpPr>
        <p:spPr/>
        <p:txBody>
          <a:bodyPr/>
          <a:lstStyle/>
          <a:p>
            <a:r>
              <a:rPr lang="en-US" dirty="0"/>
              <a:t>Tomb depiction of carrying wine and papyrus, from Thebes, 15th century BC</a:t>
            </a:r>
          </a:p>
        </p:txBody>
      </p:sp>
      <p:sp>
        <p:nvSpPr>
          <p:cNvPr id="3" name="Text Placeholder 2"/>
          <p:cNvSpPr>
            <a:spLocks noGrp="1"/>
          </p:cNvSpPr>
          <p:nvPr>
            <p:ph type="body" sz="quarter" idx="12"/>
          </p:nvPr>
        </p:nvSpPr>
        <p:spPr/>
        <p:txBody>
          <a:bodyPr/>
          <a:lstStyle/>
          <a:p>
            <a:r>
              <a:rPr lang="en-US" dirty="0"/>
              <a:t>6:4</a:t>
            </a:r>
          </a:p>
        </p:txBody>
      </p:sp>
      <p:sp>
        <p:nvSpPr>
          <p:cNvPr id="4" name="Title 3"/>
          <p:cNvSpPr>
            <a:spLocks noGrp="1"/>
          </p:cNvSpPr>
          <p:nvPr>
            <p:ph type="title"/>
          </p:nvPr>
        </p:nvSpPr>
        <p:spPr/>
        <p:txBody>
          <a:bodyPr/>
          <a:lstStyle/>
          <a:p>
            <a:r>
              <a:rPr lang="en-US" dirty="0"/>
              <a:t>For I brought you up from the land of Egypt and ransomed you from the house of slavery</a:t>
            </a:r>
          </a:p>
        </p:txBody>
      </p:sp>
    </p:spTree>
    <p:extLst>
      <p:ext uri="{BB962C8B-B14F-4D97-AF65-F5344CB8AC3E}">
        <p14:creationId xmlns:p14="http://schemas.microsoft.com/office/powerpoint/2010/main" val="2726142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E2448-3E51-A788-F51B-18F93829F9C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936B64C-95C4-476B-8A84-715C25D25F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a:extLst>
              <a:ext uri="{FF2B5EF4-FFF2-40B4-BE49-F238E27FC236}">
                <a16:creationId xmlns:a16="http://schemas.microsoft.com/office/drawing/2014/main" id="{86CA6392-94AA-C477-A53F-C03F8DAB10FF}"/>
              </a:ext>
            </a:extLst>
          </p:cNvPr>
          <p:cNvSpPr>
            <a:spLocks noGrp="1"/>
          </p:cNvSpPr>
          <p:nvPr>
            <p:ph type="title"/>
          </p:nvPr>
        </p:nvSpPr>
        <p:spPr/>
        <p:txBody>
          <a:bodyPr/>
          <a:lstStyle/>
          <a:p>
            <a:r>
              <a:rPr lang="en-US"/>
              <a:t>Micah 6</a:t>
            </a:r>
            <a:endParaRPr lang="en-US" dirty="0"/>
          </a:p>
        </p:txBody>
      </p:sp>
      <p:pic>
        <p:nvPicPr>
          <p:cNvPr id="6" name="Picture 5">
            <a:extLst>
              <a:ext uri="{FF2B5EF4-FFF2-40B4-BE49-F238E27FC236}">
                <a16:creationId xmlns:a16="http://schemas.microsoft.com/office/drawing/2014/main" id="{BFCE8D6F-13DB-5038-9E74-E93B241E8C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840" y="4022778"/>
            <a:ext cx="4846320" cy="272505"/>
          </a:xfrm>
          <a:prstGeom prst="rect">
            <a:avLst/>
          </a:prstGeom>
        </p:spPr>
      </p:pic>
      <p:sp>
        <p:nvSpPr>
          <p:cNvPr id="4" name="Title 4">
            <a:extLst>
              <a:ext uri="{FF2B5EF4-FFF2-40B4-BE49-F238E27FC236}">
                <a16:creationId xmlns:a16="http://schemas.microsoft.com/office/drawing/2014/main" id="{32F88C9B-79C6-483C-C48B-072F792B8B0C}"/>
              </a:ext>
            </a:extLst>
          </p:cNvPr>
          <p:cNvSpPr txBox="1">
            <a:spLocks/>
          </p:cNvSpPr>
          <p:nvPr/>
        </p:nvSpPr>
        <p:spPr>
          <a:xfrm>
            <a:off x="975360" y="1301112"/>
            <a:ext cx="7193280" cy="455104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t>This is a free sample of the Micah 6 presentation from the </a:t>
            </a:r>
            <a:r>
              <a:rPr lang="en-US" sz="2000" i="1" dirty="0"/>
              <a:t>Photo Companion to the Bible.</a:t>
            </a:r>
            <a:r>
              <a:rPr lang="en-US" sz="2000" dirty="0"/>
              <a:t> To purchase the full volume, visit www.bibleplaces.com/micah/</a:t>
            </a:r>
            <a:br>
              <a:rPr lang="en-US" sz="2000" dirty="0"/>
            </a:br>
            <a:br>
              <a:rPr lang="en-US" sz="2000" dirty="0"/>
            </a:br>
            <a:r>
              <a:rPr lang="en-US" sz="2000" dirty="0"/>
              <a:t>The </a:t>
            </a:r>
            <a:r>
              <a:rPr lang="en-US" sz="2000" i="1" dirty="0"/>
              <a:t>Photo Companion to the Bible</a:t>
            </a:r>
            <a:r>
              <a:rPr lang="en-US" sz="2000" dirty="0"/>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br>
              <a:rPr lang="en-US" sz="2000" dirty="0"/>
            </a:br>
            <a:br>
              <a:rPr lang="en-US" sz="2000" dirty="0"/>
            </a:br>
            <a:r>
              <a:rPr lang="en-US" sz="2000" dirty="0"/>
              <a:t>For more details (for this and every slide), see the Notes section below.</a:t>
            </a:r>
            <a:br>
              <a:rPr lang="en-US" sz="2000" dirty="0"/>
            </a:br>
            <a:br>
              <a:rPr lang="en-US" sz="2000" dirty="0"/>
            </a:br>
            <a:endParaRPr lang="en-US" sz="2000" dirty="0"/>
          </a:p>
        </p:txBody>
      </p:sp>
      <p:sp>
        <p:nvSpPr>
          <p:cNvPr id="8" name="Arrow: Right 7">
            <a:extLst>
              <a:ext uri="{FF2B5EF4-FFF2-40B4-BE49-F238E27FC236}">
                <a16:creationId xmlns:a16="http://schemas.microsoft.com/office/drawing/2014/main" id="{5080DB51-E4C1-9124-6270-8FB6966DB07F}"/>
              </a:ext>
            </a:extLst>
          </p:cNvPr>
          <p:cNvSpPr/>
          <p:nvPr/>
        </p:nvSpPr>
        <p:spPr>
          <a:xfrm rot="5400000">
            <a:off x="4277360" y="5228661"/>
            <a:ext cx="589280" cy="454518"/>
          </a:xfrm>
          <a:prstGeom prst="rightArrow">
            <a:avLst/>
          </a:prstGeom>
          <a:noFill/>
          <a:ln>
            <a:solidFill>
              <a:srgbClr val="416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3568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Michelangelo’s </a:t>
            </a:r>
            <a:r>
              <a:rPr lang="en-US" i="1" dirty="0"/>
              <a:t>Moses</a:t>
            </a:r>
          </a:p>
        </p:txBody>
      </p:sp>
      <p:sp>
        <p:nvSpPr>
          <p:cNvPr id="3" name="Text Placeholder 2"/>
          <p:cNvSpPr>
            <a:spLocks noGrp="1"/>
          </p:cNvSpPr>
          <p:nvPr>
            <p:ph type="body" sz="quarter" idx="12"/>
          </p:nvPr>
        </p:nvSpPr>
        <p:spPr/>
        <p:txBody>
          <a:bodyPr/>
          <a:lstStyle/>
          <a:p>
            <a:r>
              <a:rPr lang="en-US" dirty="0"/>
              <a:t>6:4</a:t>
            </a:r>
          </a:p>
        </p:txBody>
      </p:sp>
      <p:sp>
        <p:nvSpPr>
          <p:cNvPr id="4" name="Title 3"/>
          <p:cNvSpPr>
            <a:spLocks noGrp="1"/>
          </p:cNvSpPr>
          <p:nvPr>
            <p:ph type="title"/>
          </p:nvPr>
        </p:nvSpPr>
        <p:spPr/>
        <p:txBody>
          <a:bodyPr/>
          <a:lstStyle/>
          <a:p>
            <a:r>
              <a:rPr lang="en-US" dirty="0"/>
              <a:t>I sent Moses, Aaron, and Miriam before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r="1131"/>
          <a:stretch/>
        </p:blipFill>
        <p:spPr>
          <a:xfrm>
            <a:off x="-1" y="369332"/>
            <a:ext cx="9144001" cy="6150340"/>
          </a:xfrm>
          <a:prstGeom prst="rect">
            <a:avLst/>
          </a:prstGeom>
        </p:spPr>
      </p:pic>
    </p:spTree>
    <p:extLst>
      <p:ext uri="{BB962C8B-B14F-4D97-AF65-F5344CB8AC3E}">
        <p14:creationId xmlns:p14="http://schemas.microsoft.com/office/powerpoint/2010/main" val="2314749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LBLsr\priestlygarments\Tabernacle high priest, tb010710922.jpg"/>
          <p:cNvPicPr>
            <a:picLocks noChangeAspect="1" noChangeArrowheads="1"/>
          </p:cNvPicPr>
          <p:nvPr/>
        </p:nvPicPr>
        <p:blipFill rotWithShape="1">
          <a:blip r:embed="rId3">
            <a:extLst>
              <a:ext uri="{28A0092B-C50C-407E-A947-70E740481C1C}">
                <a14:useLocalDpi xmlns:a14="http://schemas.microsoft.com/office/drawing/2010/main" val="0"/>
              </a:ext>
            </a:extLst>
          </a:blip>
          <a:srcRect t="6467" b="13729"/>
          <a:stretch/>
        </p:blipFill>
        <p:spPr bwMode="auto">
          <a:xfrm>
            <a:off x="1668440" y="382981"/>
            <a:ext cx="5237487" cy="62483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86E7575-E147-2B30-8CC3-3CADF19E2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The high priest in a tabernacle model</a:t>
            </a:r>
          </a:p>
        </p:txBody>
      </p:sp>
      <p:sp>
        <p:nvSpPr>
          <p:cNvPr id="3" name="Text Placeholder 2"/>
          <p:cNvSpPr>
            <a:spLocks noGrp="1"/>
          </p:cNvSpPr>
          <p:nvPr>
            <p:ph type="body" sz="quarter" idx="12"/>
          </p:nvPr>
        </p:nvSpPr>
        <p:spPr/>
        <p:txBody>
          <a:bodyPr/>
          <a:lstStyle/>
          <a:p>
            <a:r>
              <a:rPr lang="en-US" dirty="0"/>
              <a:t>6:4</a:t>
            </a:r>
          </a:p>
        </p:txBody>
      </p:sp>
      <p:sp>
        <p:nvSpPr>
          <p:cNvPr id="4" name="Title 3"/>
          <p:cNvSpPr>
            <a:spLocks noGrp="1"/>
          </p:cNvSpPr>
          <p:nvPr>
            <p:ph type="title"/>
          </p:nvPr>
        </p:nvSpPr>
        <p:spPr/>
        <p:txBody>
          <a:bodyPr/>
          <a:lstStyle/>
          <a:p>
            <a:r>
              <a:rPr lang="en-US" dirty="0"/>
              <a:t>I sent Moses, Aaron, and Miriam before you</a:t>
            </a:r>
          </a:p>
        </p:txBody>
      </p:sp>
    </p:spTree>
    <p:extLst>
      <p:ext uri="{BB962C8B-B14F-4D97-AF65-F5344CB8AC3E}">
        <p14:creationId xmlns:p14="http://schemas.microsoft.com/office/powerpoint/2010/main" val="2595396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5E8DCA-49D2-5549-87C1-2778968E5C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0990"/>
            <a:ext cx="9144000" cy="6256020"/>
          </a:xfrm>
          <a:prstGeom prst="rect">
            <a:avLst/>
          </a:prstGeom>
        </p:spPr>
      </p:pic>
      <p:sp>
        <p:nvSpPr>
          <p:cNvPr id="2" name="Text Placeholder 1"/>
          <p:cNvSpPr>
            <a:spLocks noGrp="1"/>
          </p:cNvSpPr>
          <p:nvPr>
            <p:ph type="body" sz="quarter" idx="10"/>
          </p:nvPr>
        </p:nvSpPr>
        <p:spPr/>
        <p:txBody>
          <a:bodyPr/>
          <a:lstStyle/>
          <a:p>
            <a:r>
              <a:rPr lang="en-US" dirty="0"/>
              <a:t>Relief of female worshipers and tambourine players, circa 1350 BC </a:t>
            </a:r>
          </a:p>
        </p:txBody>
      </p:sp>
      <p:sp>
        <p:nvSpPr>
          <p:cNvPr id="3" name="Text Placeholder 2"/>
          <p:cNvSpPr>
            <a:spLocks noGrp="1"/>
          </p:cNvSpPr>
          <p:nvPr>
            <p:ph type="body" sz="quarter" idx="12"/>
          </p:nvPr>
        </p:nvSpPr>
        <p:spPr/>
        <p:txBody>
          <a:bodyPr/>
          <a:lstStyle/>
          <a:p>
            <a:r>
              <a:rPr lang="en-US" dirty="0"/>
              <a:t>6:4</a:t>
            </a:r>
          </a:p>
        </p:txBody>
      </p:sp>
      <p:sp>
        <p:nvSpPr>
          <p:cNvPr id="4" name="Title 3"/>
          <p:cNvSpPr>
            <a:spLocks noGrp="1"/>
          </p:cNvSpPr>
          <p:nvPr>
            <p:ph type="title"/>
          </p:nvPr>
        </p:nvSpPr>
        <p:spPr/>
        <p:txBody>
          <a:bodyPr/>
          <a:lstStyle/>
          <a:p>
            <a:r>
              <a:rPr lang="en-US" dirty="0"/>
              <a:t>I sent Moses, Aaron, and Miriam before you</a:t>
            </a:r>
          </a:p>
        </p:txBody>
      </p:sp>
    </p:spTree>
    <p:extLst>
      <p:ext uri="{BB962C8B-B14F-4D97-AF65-F5344CB8AC3E}">
        <p14:creationId xmlns:p14="http://schemas.microsoft.com/office/powerpoint/2010/main" val="521611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CAA180-EA0A-4690-FEBD-57FBAE6338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Statuette of queen Ahmose </a:t>
            </a:r>
            <a:r>
              <a:rPr lang="en-US" dirty="0" err="1"/>
              <a:t>Nefertari</a:t>
            </a:r>
            <a:r>
              <a:rPr lang="en-US" dirty="0"/>
              <a:t>, circa 1300–1100 BC</a:t>
            </a:r>
          </a:p>
        </p:txBody>
      </p:sp>
      <p:sp>
        <p:nvSpPr>
          <p:cNvPr id="3" name="Text Placeholder 2"/>
          <p:cNvSpPr>
            <a:spLocks noGrp="1"/>
          </p:cNvSpPr>
          <p:nvPr>
            <p:ph type="body" sz="quarter" idx="12"/>
          </p:nvPr>
        </p:nvSpPr>
        <p:spPr/>
        <p:txBody>
          <a:bodyPr/>
          <a:lstStyle/>
          <a:p>
            <a:r>
              <a:rPr lang="en-US" dirty="0"/>
              <a:t>6:4</a:t>
            </a:r>
          </a:p>
        </p:txBody>
      </p:sp>
      <p:sp>
        <p:nvSpPr>
          <p:cNvPr id="4" name="Title 3"/>
          <p:cNvSpPr>
            <a:spLocks noGrp="1"/>
          </p:cNvSpPr>
          <p:nvPr>
            <p:ph type="title"/>
          </p:nvPr>
        </p:nvSpPr>
        <p:spPr/>
        <p:txBody>
          <a:bodyPr/>
          <a:lstStyle/>
          <a:p>
            <a:r>
              <a:rPr lang="en-US" dirty="0"/>
              <a:t>I sent Moses, Aaron, and Miriam before you</a:t>
            </a:r>
          </a:p>
        </p:txBody>
      </p:sp>
    </p:spTree>
    <p:extLst>
      <p:ext uri="{BB962C8B-B14F-4D97-AF65-F5344CB8AC3E}">
        <p14:creationId xmlns:p14="http://schemas.microsoft.com/office/powerpoint/2010/main" val="1569788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5C1B98-FFF5-4576-B868-B76285D120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6D1E3213-2896-40BE-A4E8-55A63044A281}"/>
              </a:ext>
            </a:extLst>
          </p:cNvPr>
          <p:cNvSpPr>
            <a:spLocks noGrp="1"/>
          </p:cNvSpPr>
          <p:nvPr>
            <p:ph type="body" sz="quarter" idx="10"/>
          </p:nvPr>
        </p:nvSpPr>
        <p:spPr/>
        <p:txBody>
          <a:bodyPr/>
          <a:lstStyle/>
          <a:p>
            <a:r>
              <a:rPr lang="en-US" i="1" dirty="0"/>
              <a:t>The Seven Altars of Balaam</a:t>
            </a:r>
            <a:r>
              <a:rPr lang="en-US" dirty="0"/>
              <a:t>, by James Tissot, circa 1899</a:t>
            </a:r>
          </a:p>
        </p:txBody>
      </p:sp>
      <p:sp>
        <p:nvSpPr>
          <p:cNvPr id="3" name="Text Placeholder 2">
            <a:extLst>
              <a:ext uri="{FF2B5EF4-FFF2-40B4-BE49-F238E27FC236}">
                <a16:creationId xmlns:a16="http://schemas.microsoft.com/office/drawing/2014/main" id="{12C8F4C5-2C67-4114-925F-30BDCB410812}"/>
              </a:ext>
            </a:extLst>
          </p:cNvPr>
          <p:cNvSpPr>
            <a:spLocks noGrp="1"/>
          </p:cNvSpPr>
          <p:nvPr>
            <p:ph type="body" sz="quarter" idx="12"/>
          </p:nvPr>
        </p:nvSpPr>
        <p:spPr/>
        <p:txBody>
          <a:bodyPr/>
          <a:lstStyle/>
          <a:p>
            <a:r>
              <a:rPr lang="en-US" dirty="0"/>
              <a:t>6:5</a:t>
            </a:r>
          </a:p>
        </p:txBody>
      </p:sp>
      <p:sp>
        <p:nvSpPr>
          <p:cNvPr id="4" name="Title 3">
            <a:extLst>
              <a:ext uri="{FF2B5EF4-FFF2-40B4-BE49-F238E27FC236}">
                <a16:creationId xmlns:a16="http://schemas.microsoft.com/office/drawing/2014/main" id="{BE727E96-B845-4977-9EA5-20BC0F9140CB}"/>
              </a:ext>
            </a:extLst>
          </p:cNvPr>
          <p:cNvSpPr>
            <a:spLocks noGrp="1"/>
          </p:cNvSpPr>
          <p:nvPr>
            <p:ph type="title"/>
          </p:nvPr>
        </p:nvSpPr>
        <p:spPr/>
        <p:txBody>
          <a:bodyPr/>
          <a:lstStyle/>
          <a:p>
            <a:r>
              <a:rPr lang="en-US" dirty="0"/>
              <a:t>Remember what </a:t>
            </a:r>
            <a:r>
              <a:rPr lang="en-US" dirty="0" err="1"/>
              <a:t>Balak</a:t>
            </a:r>
            <a:r>
              <a:rPr lang="en-US" dirty="0"/>
              <a:t> the king of Moab proposed, and what Balaam son of </a:t>
            </a:r>
            <a:r>
              <a:rPr lang="en-US" dirty="0" err="1"/>
              <a:t>Beor</a:t>
            </a:r>
            <a:r>
              <a:rPr lang="en-US" dirty="0"/>
              <a:t> answered him</a:t>
            </a:r>
          </a:p>
        </p:txBody>
      </p:sp>
    </p:spTree>
    <p:extLst>
      <p:ext uri="{BB962C8B-B14F-4D97-AF65-F5344CB8AC3E}">
        <p14:creationId xmlns:p14="http://schemas.microsoft.com/office/powerpoint/2010/main" val="2474988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View from Mount Nebo to the plains of Moab (from the east)</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Remember what </a:t>
            </a:r>
            <a:r>
              <a:rPr lang="en-US" dirty="0" err="1"/>
              <a:t>Balak</a:t>
            </a:r>
            <a:r>
              <a:rPr lang="en-US" dirty="0"/>
              <a:t> the king of Moab proposed, and what Balaam son of </a:t>
            </a:r>
            <a:r>
              <a:rPr lang="en-US" dirty="0" err="1"/>
              <a:t>Beor</a:t>
            </a:r>
            <a:r>
              <a:rPr lang="en-US" dirty="0"/>
              <a:t> answered him</a:t>
            </a:r>
          </a:p>
        </p:txBody>
      </p:sp>
      <p:pic>
        <p:nvPicPr>
          <p:cNvPr id="7" name="Picture 6">
            <a:extLst>
              <a:ext uri="{FF2B5EF4-FFF2-40B4-BE49-F238E27FC236}">
                <a16:creationId xmlns:a16="http://schemas.microsoft.com/office/drawing/2014/main" id="{5E4EEF9B-FF82-BEF9-3E08-C7251E6D1F8C}"/>
              </a:ext>
            </a:extLst>
          </p:cNvPr>
          <p:cNvPicPr>
            <a:picLocks noChangeAspect="1"/>
          </p:cNvPicPr>
          <p:nvPr/>
        </p:nvPicPr>
        <p:blipFill>
          <a:blip r:embed="rId3">
            <a:extLst>
              <a:ext uri="{28A0092B-C50C-407E-A947-70E740481C1C}">
                <a14:useLocalDpi xmlns:a14="http://schemas.microsoft.com/office/drawing/2010/main" val="0"/>
              </a:ext>
            </a:extLst>
          </a:blip>
          <a:srcRect r="1639"/>
          <a:stretch/>
        </p:blipFill>
        <p:spPr>
          <a:xfrm>
            <a:off x="-1" y="365455"/>
            <a:ext cx="9144001" cy="6154217"/>
          </a:xfrm>
          <a:prstGeom prst="rect">
            <a:avLst/>
          </a:prstGeom>
        </p:spPr>
      </p:pic>
    </p:spTree>
    <p:extLst>
      <p:ext uri="{BB962C8B-B14F-4D97-AF65-F5344CB8AC3E}">
        <p14:creationId xmlns:p14="http://schemas.microsoft.com/office/powerpoint/2010/main" val="242856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View from Mount Nebo to the plains of Moab (from the east)</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Remember what </a:t>
            </a:r>
            <a:r>
              <a:rPr lang="en-US" dirty="0" err="1"/>
              <a:t>Balak</a:t>
            </a:r>
            <a:r>
              <a:rPr lang="en-US" dirty="0"/>
              <a:t> the king of Moab proposed, and what Balaam son of </a:t>
            </a:r>
            <a:r>
              <a:rPr lang="en-US" dirty="0" err="1"/>
              <a:t>Beor</a:t>
            </a:r>
            <a:r>
              <a:rPr lang="en-US" dirty="0"/>
              <a:t> answered him</a:t>
            </a:r>
          </a:p>
        </p:txBody>
      </p:sp>
      <p:pic>
        <p:nvPicPr>
          <p:cNvPr id="7" name="Picture 6">
            <a:extLst>
              <a:ext uri="{FF2B5EF4-FFF2-40B4-BE49-F238E27FC236}">
                <a16:creationId xmlns:a16="http://schemas.microsoft.com/office/drawing/2014/main" id="{5E4EEF9B-FF82-BEF9-3E08-C7251E6D1F8C}"/>
              </a:ext>
            </a:extLst>
          </p:cNvPr>
          <p:cNvPicPr>
            <a:picLocks noChangeAspect="1"/>
          </p:cNvPicPr>
          <p:nvPr/>
        </p:nvPicPr>
        <p:blipFill>
          <a:blip r:embed="rId3">
            <a:extLst>
              <a:ext uri="{28A0092B-C50C-407E-A947-70E740481C1C}">
                <a14:useLocalDpi xmlns:a14="http://schemas.microsoft.com/office/drawing/2010/main" val="0"/>
              </a:ext>
            </a:extLst>
          </a:blip>
          <a:srcRect r="1639"/>
          <a:stretch/>
        </p:blipFill>
        <p:spPr>
          <a:xfrm>
            <a:off x="-1" y="365455"/>
            <a:ext cx="9144001" cy="6154217"/>
          </a:xfrm>
          <a:prstGeom prst="rect">
            <a:avLst/>
          </a:prstGeom>
        </p:spPr>
      </p:pic>
      <p:sp>
        <p:nvSpPr>
          <p:cNvPr id="9" name="Text Box 12">
            <a:extLst>
              <a:ext uri="{FF2B5EF4-FFF2-40B4-BE49-F238E27FC236}">
                <a16:creationId xmlns:a16="http://schemas.microsoft.com/office/drawing/2014/main" id="{EF7E4528-0934-8632-8CE1-8002616E753F}"/>
              </a:ext>
            </a:extLst>
          </p:cNvPr>
          <p:cNvSpPr txBox="1">
            <a:spLocks noChangeArrowheads="1"/>
          </p:cNvSpPr>
          <p:nvPr/>
        </p:nvSpPr>
        <p:spPr bwMode="auto">
          <a:xfrm>
            <a:off x="228600" y="2646174"/>
            <a:ext cx="1059906" cy="369332"/>
          </a:xfrm>
          <a:prstGeom prst="rect">
            <a:avLst/>
          </a:prstGeom>
        </p:spPr>
        <p:txBody>
          <a:bodyPr wrap="none">
            <a:spAutoFit/>
          </a:bodyPr>
          <a:lstStyle>
            <a:defPPr>
              <a:defRPr lang="en-US"/>
            </a:defPPr>
            <a:lvl1pPr>
              <a:defRPr sz="2000">
                <a:solidFill>
                  <a:schemeClr val="bg1"/>
                </a:solidFill>
                <a:effectLst>
                  <a:glow rad="76200">
                    <a:schemeClr val="tx1">
                      <a:alpha val="60000"/>
                    </a:schemeClr>
                  </a:glow>
                </a:effectLst>
                <a:latin typeface="Calibri" pitchFamily="34" charset="0"/>
                <a:cs typeface="Calibri" pitchFamily="34" charset="0"/>
              </a:defRPr>
            </a:lvl1pPr>
          </a:lstStyle>
          <a:p>
            <a:pPr marL="0" marR="0" lvl="0" indent="0" defTabSz="914400" eaLnBrk="1" fontAlgn="base" latinLnBrk="0" hangingPunct="1">
              <a:lnSpc>
                <a:spcPct val="100000"/>
              </a:lnSpc>
              <a:spcBef>
                <a:spcPct val="0"/>
              </a:spcBef>
              <a:spcAft>
                <a:spcPct val="0"/>
              </a:spcAft>
              <a:buClrTx/>
              <a:buSzTx/>
              <a:buFontTx/>
              <a:buNone/>
              <a:tabLst/>
              <a:defRPr/>
            </a:pPr>
            <a:r>
              <a:rPr lang="en-US" sz="1800" kern="0" dirty="0">
                <a:solidFill>
                  <a:srgbClr val="FFFFFF"/>
                </a:solidFill>
                <a:effectLst>
                  <a:glow rad="127000">
                    <a:srgbClr val="000000">
                      <a:alpha val="80000"/>
                    </a:srgbClr>
                  </a:glow>
                </a:effectLst>
              </a:rPr>
              <a:t>Dead Sea</a:t>
            </a:r>
            <a:endParaRPr kumimoji="0" lang="en-US" sz="1800" b="0" i="0" u="none" strike="noStrike" kern="0" cap="none" spc="0" normalizeH="0" baseline="0" noProof="0" dirty="0">
              <a:ln>
                <a:noFill/>
              </a:ln>
              <a:solidFill>
                <a:srgbClr val="FFFFFF"/>
              </a:solidFill>
              <a:effectLst>
                <a:glow rad="127000">
                  <a:srgbClr val="000000">
                    <a:alpha val="80000"/>
                  </a:srgbClr>
                </a:glow>
              </a:effectLst>
              <a:uLnTx/>
              <a:uFillTx/>
            </a:endParaRPr>
          </a:p>
        </p:txBody>
      </p:sp>
      <p:sp>
        <p:nvSpPr>
          <p:cNvPr id="10" name="Text Box 12">
            <a:extLst>
              <a:ext uri="{FF2B5EF4-FFF2-40B4-BE49-F238E27FC236}">
                <a16:creationId xmlns:a16="http://schemas.microsoft.com/office/drawing/2014/main" id="{3EC72755-6DC4-73E3-8ADF-5893451E8F45}"/>
              </a:ext>
            </a:extLst>
          </p:cNvPr>
          <p:cNvSpPr txBox="1">
            <a:spLocks noChangeArrowheads="1"/>
          </p:cNvSpPr>
          <p:nvPr/>
        </p:nvSpPr>
        <p:spPr bwMode="auto">
          <a:xfrm>
            <a:off x="6729412" y="3352800"/>
            <a:ext cx="1736373" cy="400110"/>
          </a:xfrm>
          <a:prstGeom prst="rect">
            <a:avLst/>
          </a:prstGeom>
        </p:spPr>
        <p:txBody>
          <a:bodyPr wrap="none">
            <a:spAutoFit/>
          </a:bodyPr>
          <a:lstStyle>
            <a:defPPr>
              <a:defRPr lang="en-US"/>
            </a:defPPr>
            <a:lvl1pPr>
              <a:defRPr sz="2000">
                <a:solidFill>
                  <a:schemeClr val="bg1"/>
                </a:solidFill>
                <a:effectLst>
                  <a:glow rad="76200">
                    <a:schemeClr val="tx1">
                      <a:alpha val="60000"/>
                    </a:schemeClr>
                  </a:glow>
                </a:effectLst>
                <a:latin typeface="Calibri" pitchFamily="34" charset="0"/>
                <a:cs typeface="Calibri" pitchFamily="34" charset="0"/>
              </a:defRPr>
            </a:lvl1pPr>
          </a:lstStyle>
          <a:p>
            <a:pPr marL="0" marR="0" lvl="0" indent="0" defTabSz="914400" eaLnBrk="1" fontAlgn="base" latinLnBrk="0" hangingPunct="1">
              <a:lnSpc>
                <a:spcPct val="100000"/>
              </a:lnSpc>
              <a:spcBef>
                <a:spcPct val="0"/>
              </a:spcBef>
              <a:spcAft>
                <a:spcPct val="0"/>
              </a:spcAft>
              <a:buClrTx/>
              <a:buSzTx/>
              <a:buFontTx/>
              <a:buNone/>
              <a:tabLst/>
              <a:defRPr/>
            </a:pPr>
            <a:r>
              <a:rPr lang="en-US" kern="0" dirty="0">
                <a:solidFill>
                  <a:srgbClr val="FFFFFF"/>
                </a:solidFill>
                <a:effectLst>
                  <a:glow rad="127000">
                    <a:srgbClr val="000000">
                      <a:alpha val="80000"/>
                    </a:srgbClr>
                  </a:glow>
                </a:effectLst>
              </a:rPr>
              <a:t>Plains of Moab</a:t>
            </a:r>
            <a:endParaRPr kumimoji="0" lang="en-US" sz="2000" b="0" i="0" u="none" strike="noStrike" kern="0" cap="none" spc="0" normalizeH="0" baseline="0" noProof="0" dirty="0">
              <a:ln>
                <a:noFill/>
              </a:ln>
              <a:solidFill>
                <a:srgbClr val="FFFFFF"/>
              </a:solidFill>
              <a:effectLst>
                <a:glow rad="127000">
                  <a:srgbClr val="000000">
                    <a:alpha val="80000"/>
                  </a:srgbClr>
                </a:glow>
              </a:effectLst>
              <a:uLnTx/>
              <a:uFillTx/>
            </a:endParaRPr>
          </a:p>
        </p:txBody>
      </p:sp>
      <p:sp>
        <p:nvSpPr>
          <p:cNvPr id="11" name="Text Box 12">
            <a:extLst>
              <a:ext uri="{FF2B5EF4-FFF2-40B4-BE49-F238E27FC236}">
                <a16:creationId xmlns:a16="http://schemas.microsoft.com/office/drawing/2014/main" id="{D966E816-541B-420F-C315-30A9C1F2195C}"/>
              </a:ext>
            </a:extLst>
          </p:cNvPr>
          <p:cNvSpPr txBox="1">
            <a:spLocks noChangeArrowheads="1"/>
          </p:cNvSpPr>
          <p:nvPr/>
        </p:nvSpPr>
        <p:spPr bwMode="auto">
          <a:xfrm>
            <a:off x="3276600" y="2438400"/>
            <a:ext cx="1366080" cy="369332"/>
          </a:xfrm>
          <a:prstGeom prst="rect">
            <a:avLst/>
          </a:prstGeom>
        </p:spPr>
        <p:txBody>
          <a:bodyPr wrap="none">
            <a:spAutoFit/>
          </a:bodyPr>
          <a:lstStyle>
            <a:defPPr>
              <a:defRPr lang="en-US"/>
            </a:defPPr>
            <a:lvl1pPr>
              <a:defRPr sz="2000">
                <a:solidFill>
                  <a:schemeClr val="bg1"/>
                </a:solidFill>
                <a:effectLst>
                  <a:glow rad="76200">
                    <a:schemeClr val="tx1">
                      <a:alpha val="60000"/>
                    </a:schemeClr>
                  </a:glow>
                </a:effectLst>
                <a:latin typeface="Calibri" pitchFamily="34" charset="0"/>
                <a:cs typeface="Calibri" pitchFamily="34" charset="0"/>
              </a:defRPr>
            </a:lvl1pPr>
          </a:lstStyle>
          <a:p>
            <a:pPr marL="0" marR="0" lvl="0" indent="0" defTabSz="914400" eaLnBrk="1" fontAlgn="base" latinLnBrk="0" hangingPunct="1">
              <a:lnSpc>
                <a:spcPct val="100000"/>
              </a:lnSpc>
              <a:spcBef>
                <a:spcPct val="0"/>
              </a:spcBef>
              <a:spcAft>
                <a:spcPct val="0"/>
              </a:spcAft>
              <a:buClrTx/>
              <a:buSzTx/>
              <a:buFontTx/>
              <a:buNone/>
              <a:tabLst/>
              <a:defRPr/>
            </a:pPr>
            <a:r>
              <a:rPr lang="en-US" sz="1800" kern="0" dirty="0">
                <a:solidFill>
                  <a:srgbClr val="FFFFFF"/>
                </a:solidFill>
                <a:effectLst>
                  <a:glow rad="127000">
                    <a:srgbClr val="000000">
                      <a:alpha val="80000"/>
                    </a:srgbClr>
                  </a:glow>
                </a:effectLst>
              </a:rPr>
              <a:t>Jericho oasis</a:t>
            </a:r>
          </a:p>
        </p:txBody>
      </p:sp>
      <p:sp>
        <p:nvSpPr>
          <p:cNvPr id="12" name="Line 1037">
            <a:extLst>
              <a:ext uri="{FF2B5EF4-FFF2-40B4-BE49-F238E27FC236}">
                <a16:creationId xmlns:a16="http://schemas.microsoft.com/office/drawing/2014/main" id="{6DBFFD48-2F15-0CDA-5703-DA4C750D1827}"/>
              </a:ext>
            </a:extLst>
          </p:cNvPr>
          <p:cNvSpPr>
            <a:spLocks noChangeShapeType="1"/>
          </p:cNvSpPr>
          <p:nvPr/>
        </p:nvSpPr>
        <p:spPr bwMode="auto">
          <a:xfrm>
            <a:off x="3734889" y="2776954"/>
            <a:ext cx="0" cy="284543"/>
          </a:xfrm>
          <a:prstGeom prst="line">
            <a:avLst/>
          </a:prstGeom>
          <a:noFill/>
          <a:ln w="22225" cap="flat" cmpd="sng" algn="ctr">
            <a:solidFill>
              <a:srgbClr val="FEFFFF"/>
            </a:solidFill>
            <a:prstDash val="solid"/>
            <a:round/>
            <a:headEnd type="none" w="med" len="med"/>
            <a:tailEnd type="triangle" w="med" len="med"/>
          </a:ln>
          <a:effectLst>
            <a:glow rad="50800">
              <a:srgbClr val="010000">
                <a:alpha val="60000"/>
              </a:srgbClr>
            </a:glow>
            <a:outerShdw blurRad="40000" dist="20000" dir="5400000" rotWithShape="0">
              <a:srgbClr val="000000">
                <a:alpha val="38000"/>
              </a:srgbClr>
            </a:outerShdw>
          </a:effectLst>
        </p:spPr>
        <p:txBody>
          <a:bodyPr/>
          <a:lstStyle/>
          <a:p>
            <a:pPr fontAlgn="base">
              <a:spcBef>
                <a:spcPct val="0"/>
              </a:spcBef>
              <a:spcAft>
                <a:spcPct val="0"/>
              </a:spcAft>
            </a:pPr>
            <a:endParaRPr lang="en-US" sz="2400" kern="0" dirty="0">
              <a:solidFill>
                <a:srgbClr val="000000"/>
              </a:solidFill>
              <a:latin typeface="Arial"/>
            </a:endParaRPr>
          </a:p>
        </p:txBody>
      </p:sp>
      <p:sp>
        <p:nvSpPr>
          <p:cNvPr id="15" name="Line 1037">
            <a:extLst>
              <a:ext uri="{FF2B5EF4-FFF2-40B4-BE49-F238E27FC236}">
                <a16:creationId xmlns:a16="http://schemas.microsoft.com/office/drawing/2014/main" id="{FA6F49CA-B17B-C7A1-2EF7-9ECE08A95DC4}"/>
              </a:ext>
            </a:extLst>
          </p:cNvPr>
          <p:cNvSpPr>
            <a:spLocks noChangeShapeType="1"/>
          </p:cNvSpPr>
          <p:nvPr/>
        </p:nvSpPr>
        <p:spPr bwMode="auto">
          <a:xfrm flipH="1">
            <a:off x="198119" y="2971800"/>
            <a:ext cx="268173" cy="282516"/>
          </a:xfrm>
          <a:prstGeom prst="line">
            <a:avLst/>
          </a:prstGeom>
          <a:noFill/>
          <a:ln w="22225" cap="flat" cmpd="sng" algn="ctr">
            <a:solidFill>
              <a:srgbClr val="FEFFFF"/>
            </a:solidFill>
            <a:prstDash val="solid"/>
            <a:round/>
            <a:headEnd type="none" w="med" len="med"/>
            <a:tailEnd type="triangle" w="med" len="med"/>
          </a:ln>
          <a:effectLst>
            <a:glow rad="50800">
              <a:srgbClr val="010000">
                <a:alpha val="60000"/>
              </a:srgbClr>
            </a:glow>
            <a:outerShdw blurRad="40000" dist="20000" dir="5400000" rotWithShape="0">
              <a:srgbClr val="000000">
                <a:alpha val="38000"/>
              </a:srgbClr>
            </a:outerShdw>
          </a:effectLst>
        </p:spPr>
        <p:txBody>
          <a:bodyPr/>
          <a:lstStyle/>
          <a:p>
            <a:pPr fontAlgn="base">
              <a:spcBef>
                <a:spcPct val="0"/>
              </a:spcBef>
              <a:spcAft>
                <a:spcPct val="0"/>
              </a:spcAft>
            </a:pPr>
            <a:endParaRPr lang="en-US" sz="2400" kern="0" dirty="0">
              <a:solidFill>
                <a:srgbClr val="000000"/>
              </a:solidFill>
              <a:latin typeface="Arial"/>
            </a:endParaRPr>
          </a:p>
        </p:txBody>
      </p:sp>
    </p:spTree>
    <p:extLst>
      <p:ext uri="{BB962C8B-B14F-4D97-AF65-F5344CB8AC3E}">
        <p14:creationId xmlns:p14="http://schemas.microsoft.com/office/powerpoint/2010/main" val="1923390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Plains of Moab, from Mount Nebo</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Remember what </a:t>
            </a:r>
            <a:r>
              <a:rPr lang="en-US" dirty="0" err="1"/>
              <a:t>Balak</a:t>
            </a:r>
            <a:r>
              <a:rPr lang="en-US" dirty="0"/>
              <a:t> the king of Moab proposed, and what Balaam son of </a:t>
            </a:r>
            <a:r>
              <a:rPr lang="en-US" dirty="0" err="1"/>
              <a:t>Beor</a:t>
            </a:r>
            <a:r>
              <a:rPr lang="en-US" dirty="0"/>
              <a:t> answered him</a:t>
            </a:r>
          </a:p>
        </p:txBody>
      </p:sp>
      <p:pic>
        <p:nvPicPr>
          <p:cNvPr id="5" name="Picture 4" descr="Mount Nebo view of plains of Moab and Dead Sea, tbs9134970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108192"/>
          </a:xfrm>
          <a:prstGeom prst="rect">
            <a:avLst/>
          </a:prstGeom>
        </p:spPr>
      </p:pic>
    </p:spTree>
    <p:extLst>
      <p:ext uri="{BB962C8B-B14F-4D97-AF65-F5344CB8AC3E}">
        <p14:creationId xmlns:p14="http://schemas.microsoft.com/office/powerpoint/2010/main" val="2859821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Plains of Moab, from Mount Nebo</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Remember what </a:t>
            </a:r>
            <a:r>
              <a:rPr lang="en-US" dirty="0" err="1"/>
              <a:t>Balak</a:t>
            </a:r>
            <a:r>
              <a:rPr lang="en-US" dirty="0"/>
              <a:t> the king of Moab proposed, and what Balaam son of </a:t>
            </a:r>
            <a:r>
              <a:rPr lang="en-US" dirty="0" err="1"/>
              <a:t>Beor</a:t>
            </a:r>
            <a:r>
              <a:rPr lang="en-US" dirty="0"/>
              <a:t> answered him</a:t>
            </a:r>
          </a:p>
        </p:txBody>
      </p:sp>
      <p:pic>
        <p:nvPicPr>
          <p:cNvPr id="5" name="Picture 4" descr="Mount Nebo view of plains of Moab and Dead Sea, tbs9134970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108192"/>
          </a:xfrm>
          <a:prstGeom prst="rect">
            <a:avLst/>
          </a:prstGeom>
        </p:spPr>
      </p:pic>
      <p:sp>
        <p:nvSpPr>
          <p:cNvPr id="6" name="Text Box 12"/>
          <p:cNvSpPr txBox="1">
            <a:spLocks noChangeArrowheads="1"/>
          </p:cNvSpPr>
          <p:nvPr/>
        </p:nvSpPr>
        <p:spPr bwMode="auto">
          <a:xfrm>
            <a:off x="6198963" y="3649376"/>
            <a:ext cx="1345240" cy="369332"/>
          </a:xfrm>
          <a:prstGeom prst="rect">
            <a:avLst/>
          </a:prstGeom>
        </p:spPr>
        <p:txBody>
          <a:bodyPr wrap="none">
            <a:spAutoFit/>
          </a:bodyPr>
          <a:lstStyle>
            <a:defPPr>
              <a:defRPr lang="en-US"/>
            </a:defPPr>
            <a:lvl1pPr>
              <a:defRPr sz="2000">
                <a:solidFill>
                  <a:schemeClr val="bg1"/>
                </a:solidFill>
                <a:effectLst>
                  <a:glow rad="76200">
                    <a:schemeClr val="tx1">
                      <a:alpha val="60000"/>
                    </a:schemeClr>
                  </a:glow>
                </a:effectLst>
                <a:latin typeface="Calibri" pitchFamily="34" charset="0"/>
                <a:cs typeface="Calibri" pitchFamily="34" charset="0"/>
              </a:defRPr>
            </a:lvl1pPr>
          </a:lstStyle>
          <a:p>
            <a:pPr marL="0" marR="0" lvl="0" indent="0" defTabSz="914400" eaLnBrk="1" fontAlgn="base" latinLnBrk="0" hangingPunct="1">
              <a:lnSpc>
                <a:spcPct val="100000"/>
              </a:lnSpc>
              <a:spcBef>
                <a:spcPct val="0"/>
              </a:spcBef>
              <a:spcAft>
                <a:spcPct val="0"/>
              </a:spcAft>
              <a:buClrTx/>
              <a:buSzTx/>
              <a:buFontTx/>
              <a:buNone/>
              <a:tabLst/>
              <a:defRPr/>
            </a:pPr>
            <a:r>
              <a:rPr lang="en-US" sz="1800" kern="0" dirty="0">
                <a:solidFill>
                  <a:srgbClr val="FFFFFF"/>
                </a:solidFill>
                <a:effectLst>
                  <a:glow rad="127000">
                    <a:srgbClr val="000000">
                      <a:alpha val="80000"/>
                    </a:srgbClr>
                  </a:glow>
                </a:effectLst>
              </a:rPr>
              <a:t>Jordan River</a:t>
            </a:r>
            <a:endParaRPr kumimoji="0" lang="en-US" sz="1800" b="0" i="0" u="none" strike="noStrike" kern="0" cap="none" spc="0" normalizeH="0" baseline="0" noProof="0" dirty="0">
              <a:ln>
                <a:noFill/>
              </a:ln>
              <a:solidFill>
                <a:srgbClr val="FFFFFF"/>
              </a:solidFill>
              <a:effectLst>
                <a:glow rad="127000">
                  <a:srgbClr val="000000">
                    <a:alpha val="80000"/>
                  </a:srgbClr>
                </a:glow>
              </a:effectLst>
              <a:uLnTx/>
              <a:uFillTx/>
            </a:endParaRPr>
          </a:p>
        </p:txBody>
      </p:sp>
      <p:sp>
        <p:nvSpPr>
          <p:cNvPr id="7" name="Text Box 12"/>
          <p:cNvSpPr txBox="1">
            <a:spLocks noChangeArrowheads="1"/>
          </p:cNvSpPr>
          <p:nvPr/>
        </p:nvSpPr>
        <p:spPr bwMode="auto">
          <a:xfrm>
            <a:off x="76200" y="2836466"/>
            <a:ext cx="1059906" cy="369332"/>
          </a:xfrm>
          <a:prstGeom prst="rect">
            <a:avLst/>
          </a:prstGeom>
        </p:spPr>
        <p:txBody>
          <a:bodyPr wrap="none">
            <a:spAutoFit/>
          </a:bodyPr>
          <a:lstStyle>
            <a:defPPr>
              <a:defRPr lang="en-US"/>
            </a:defPPr>
            <a:lvl1pPr>
              <a:defRPr sz="2000">
                <a:solidFill>
                  <a:schemeClr val="bg1"/>
                </a:solidFill>
                <a:effectLst>
                  <a:glow rad="76200">
                    <a:schemeClr val="tx1">
                      <a:alpha val="60000"/>
                    </a:schemeClr>
                  </a:glow>
                </a:effectLst>
                <a:latin typeface="Calibri" pitchFamily="34" charset="0"/>
                <a:cs typeface="Calibri" pitchFamily="34" charset="0"/>
              </a:defRPr>
            </a:lvl1pPr>
          </a:lstStyle>
          <a:p>
            <a:pPr marL="0" marR="0" lvl="0" indent="0" defTabSz="914400" eaLnBrk="1" fontAlgn="base" latinLnBrk="0" hangingPunct="1">
              <a:lnSpc>
                <a:spcPct val="100000"/>
              </a:lnSpc>
              <a:spcBef>
                <a:spcPct val="0"/>
              </a:spcBef>
              <a:spcAft>
                <a:spcPct val="0"/>
              </a:spcAft>
              <a:buClrTx/>
              <a:buSzTx/>
              <a:buFontTx/>
              <a:buNone/>
              <a:tabLst/>
              <a:defRPr/>
            </a:pPr>
            <a:r>
              <a:rPr lang="en-US" sz="1800" kern="0" dirty="0">
                <a:solidFill>
                  <a:srgbClr val="FFFFFF"/>
                </a:solidFill>
                <a:effectLst>
                  <a:glow rad="127000">
                    <a:srgbClr val="000000">
                      <a:alpha val="80000"/>
                    </a:srgbClr>
                  </a:glow>
                </a:effectLst>
              </a:rPr>
              <a:t>Dead Sea</a:t>
            </a:r>
            <a:endParaRPr kumimoji="0" lang="en-US" sz="1800" b="0" i="0" u="none" strike="noStrike" kern="0" cap="none" spc="0" normalizeH="0" baseline="0" noProof="0" dirty="0">
              <a:ln>
                <a:noFill/>
              </a:ln>
              <a:solidFill>
                <a:srgbClr val="FFFFFF"/>
              </a:solidFill>
              <a:effectLst>
                <a:glow rad="127000">
                  <a:srgbClr val="000000">
                    <a:alpha val="80000"/>
                  </a:srgbClr>
                </a:glow>
              </a:effectLst>
              <a:uLnTx/>
              <a:uFillTx/>
            </a:endParaRPr>
          </a:p>
        </p:txBody>
      </p:sp>
      <p:sp>
        <p:nvSpPr>
          <p:cNvPr id="8" name="Text Box 12"/>
          <p:cNvSpPr txBox="1">
            <a:spLocks noChangeArrowheads="1"/>
          </p:cNvSpPr>
          <p:nvPr/>
        </p:nvSpPr>
        <p:spPr bwMode="auto">
          <a:xfrm>
            <a:off x="4462590" y="4241800"/>
            <a:ext cx="1736373" cy="400110"/>
          </a:xfrm>
          <a:prstGeom prst="rect">
            <a:avLst/>
          </a:prstGeom>
        </p:spPr>
        <p:txBody>
          <a:bodyPr wrap="none">
            <a:spAutoFit/>
          </a:bodyPr>
          <a:lstStyle>
            <a:defPPr>
              <a:defRPr lang="en-US"/>
            </a:defPPr>
            <a:lvl1pPr>
              <a:defRPr sz="2000">
                <a:solidFill>
                  <a:schemeClr val="bg1"/>
                </a:solidFill>
                <a:effectLst>
                  <a:glow rad="76200">
                    <a:schemeClr val="tx1">
                      <a:alpha val="60000"/>
                    </a:schemeClr>
                  </a:glow>
                </a:effectLst>
                <a:latin typeface="Calibri" pitchFamily="34" charset="0"/>
                <a:cs typeface="Calibri" pitchFamily="34" charset="0"/>
              </a:defRPr>
            </a:lvl1pPr>
          </a:lstStyle>
          <a:p>
            <a:pPr marL="0" marR="0" lvl="0" indent="0" defTabSz="914400" eaLnBrk="1" fontAlgn="base" latinLnBrk="0" hangingPunct="1">
              <a:lnSpc>
                <a:spcPct val="100000"/>
              </a:lnSpc>
              <a:spcBef>
                <a:spcPct val="0"/>
              </a:spcBef>
              <a:spcAft>
                <a:spcPct val="0"/>
              </a:spcAft>
              <a:buClrTx/>
              <a:buSzTx/>
              <a:buFontTx/>
              <a:buNone/>
              <a:tabLst/>
              <a:defRPr/>
            </a:pPr>
            <a:r>
              <a:rPr lang="en-US" kern="0" dirty="0">
                <a:solidFill>
                  <a:srgbClr val="FFFFFF"/>
                </a:solidFill>
                <a:effectLst>
                  <a:glow rad="127000">
                    <a:srgbClr val="000000">
                      <a:alpha val="80000"/>
                    </a:srgbClr>
                  </a:glow>
                </a:effectLst>
              </a:rPr>
              <a:t>Plains of Moab</a:t>
            </a:r>
            <a:endParaRPr kumimoji="0" lang="en-US" sz="2000" b="0" i="0" u="none" strike="noStrike" kern="0" cap="none" spc="0" normalizeH="0" baseline="0" noProof="0" dirty="0">
              <a:ln>
                <a:noFill/>
              </a:ln>
              <a:solidFill>
                <a:srgbClr val="FFFFFF"/>
              </a:solidFill>
              <a:effectLst>
                <a:glow rad="127000">
                  <a:srgbClr val="000000">
                    <a:alpha val="80000"/>
                  </a:srgbClr>
                </a:glow>
              </a:effectLst>
              <a:uLnTx/>
              <a:uFillTx/>
            </a:endParaRPr>
          </a:p>
        </p:txBody>
      </p:sp>
      <p:sp>
        <p:nvSpPr>
          <p:cNvPr id="9" name="Text Box 12"/>
          <p:cNvSpPr txBox="1">
            <a:spLocks noChangeArrowheads="1"/>
          </p:cNvSpPr>
          <p:nvPr/>
        </p:nvSpPr>
        <p:spPr bwMode="auto">
          <a:xfrm>
            <a:off x="5881160" y="2497912"/>
            <a:ext cx="1366080" cy="369332"/>
          </a:xfrm>
          <a:prstGeom prst="rect">
            <a:avLst/>
          </a:prstGeom>
        </p:spPr>
        <p:txBody>
          <a:bodyPr wrap="none">
            <a:spAutoFit/>
          </a:bodyPr>
          <a:lstStyle>
            <a:defPPr>
              <a:defRPr lang="en-US"/>
            </a:defPPr>
            <a:lvl1pPr>
              <a:defRPr sz="2000">
                <a:solidFill>
                  <a:schemeClr val="bg1"/>
                </a:solidFill>
                <a:effectLst>
                  <a:glow rad="76200">
                    <a:schemeClr val="tx1">
                      <a:alpha val="60000"/>
                    </a:schemeClr>
                  </a:glow>
                </a:effectLst>
                <a:latin typeface="Calibri" pitchFamily="34" charset="0"/>
                <a:cs typeface="Calibri" pitchFamily="34" charset="0"/>
              </a:defRPr>
            </a:lvl1pPr>
          </a:lstStyle>
          <a:p>
            <a:pPr marL="0" marR="0" lvl="0" indent="0" defTabSz="914400" eaLnBrk="1" fontAlgn="base" latinLnBrk="0" hangingPunct="1">
              <a:lnSpc>
                <a:spcPct val="100000"/>
              </a:lnSpc>
              <a:spcBef>
                <a:spcPct val="0"/>
              </a:spcBef>
              <a:spcAft>
                <a:spcPct val="0"/>
              </a:spcAft>
              <a:buClrTx/>
              <a:buSzTx/>
              <a:buFontTx/>
              <a:buNone/>
              <a:tabLst/>
              <a:defRPr/>
            </a:pPr>
            <a:r>
              <a:rPr lang="en-US" sz="1800" kern="0" dirty="0">
                <a:solidFill>
                  <a:srgbClr val="FFFFFF"/>
                </a:solidFill>
                <a:effectLst>
                  <a:glow rad="127000">
                    <a:srgbClr val="000000">
                      <a:alpha val="80000"/>
                    </a:srgbClr>
                  </a:glow>
                </a:effectLst>
              </a:rPr>
              <a:t>Jericho oasis</a:t>
            </a:r>
          </a:p>
        </p:txBody>
      </p:sp>
      <p:sp>
        <p:nvSpPr>
          <p:cNvPr id="11" name="Line 1037"/>
          <p:cNvSpPr>
            <a:spLocks noChangeShapeType="1"/>
          </p:cNvSpPr>
          <p:nvPr/>
        </p:nvSpPr>
        <p:spPr bwMode="auto">
          <a:xfrm>
            <a:off x="6339449" y="2836466"/>
            <a:ext cx="0" cy="284543"/>
          </a:xfrm>
          <a:prstGeom prst="line">
            <a:avLst/>
          </a:prstGeom>
          <a:noFill/>
          <a:ln w="22225" cap="flat" cmpd="sng" algn="ctr">
            <a:solidFill>
              <a:srgbClr val="FEFFFF"/>
            </a:solidFill>
            <a:prstDash val="solid"/>
            <a:round/>
            <a:headEnd type="none" w="med" len="med"/>
            <a:tailEnd type="triangle" w="med" len="med"/>
          </a:ln>
          <a:effectLst>
            <a:glow rad="50800">
              <a:srgbClr val="010000">
                <a:alpha val="60000"/>
              </a:srgbClr>
            </a:glow>
            <a:outerShdw blurRad="40000" dist="20000" dir="5400000" rotWithShape="0">
              <a:srgbClr val="000000">
                <a:alpha val="38000"/>
              </a:srgbClr>
            </a:outerShdw>
          </a:effectLst>
        </p:spPr>
        <p:txBody>
          <a:bodyPr/>
          <a:lstStyle/>
          <a:p>
            <a:pPr fontAlgn="base">
              <a:spcBef>
                <a:spcPct val="0"/>
              </a:spcBef>
              <a:spcAft>
                <a:spcPct val="0"/>
              </a:spcAft>
            </a:pPr>
            <a:endParaRPr lang="en-US" sz="2400" kern="0" dirty="0">
              <a:solidFill>
                <a:srgbClr val="000000"/>
              </a:solidFill>
              <a:latin typeface="Arial"/>
            </a:endParaRPr>
          </a:p>
        </p:txBody>
      </p:sp>
      <p:sp>
        <p:nvSpPr>
          <p:cNvPr id="12" name="Line 1037"/>
          <p:cNvSpPr>
            <a:spLocks noChangeShapeType="1"/>
          </p:cNvSpPr>
          <p:nvPr/>
        </p:nvSpPr>
        <p:spPr bwMode="auto">
          <a:xfrm flipH="1" flipV="1">
            <a:off x="5795581" y="3435096"/>
            <a:ext cx="403382" cy="222504"/>
          </a:xfrm>
          <a:prstGeom prst="line">
            <a:avLst/>
          </a:prstGeom>
          <a:noFill/>
          <a:ln w="22225" cap="flat" cmpd="sng" algn="ctr">
            <a:solidFill>
              <a:srgbClr val="FEFFFF"/>
            </a:solidFill>
            <a:prstDash val="solid"/>
            <a:round/>
            <a:headEnd type="none" w="med" len="med"/>
            <a:tailEnd type="triangle" w="med" len="med"/>
          </a:ln>
          <a:effectLst>
            <a:glow rad="50800">
              <a:srgbClr val="010000">
                <a:alpha val="60000"/>
              </a:srgbClr>
            </a:glow>
            <a:outerShdw blurRad="40000" dist="20000" dir="5400000" rotWithShape="0">
              <a:srgbClr val="000000">
                <a:alpha val="38000"/>
              </a:srgbClr>
            </a:outerShdw>
          </a:effectLst>
        </p:spPr>
        <p:txBody>
          <a:bodyPr/>
          <a:lstStyle/>
          <a:p>
            <a:pPr fontAlgn="base">
              <a:spcBef>
                <a:spcPct val="0"/>
              </a:spcBef>
              <a:spcAft>
                <a:spcPct val="0"/>
              </a:spcAft>
            </a:pPr>
            <a:endParaRPr lang="en-US" sz="2400" kern="0" dirty="0">
              <a:solidFill>
                <a:srgbClr val="000000"/>
              </a:solidFill>
              <a:latin typeface="Arial"/>
            </a:endParaRPr>
          </a:p>
        </p:txBody>
      </p:sp>
      <p:sp>
        <p:nvSpPr>
          <p:cNvPr id="13" name="Line 1037"/>
          <p:cNvSpPr>
            <a:spLocks noChangeShapeType="1"/>
          </p:cNvSpPr>
          <p:nvPr/>
        </p:nvSpPr>
        <p:spPr bwMode="auto">
          <a:xfrm flipV="1">
            <a:off x="7491526" y="3416704"/>
            <a:ext cx="268173" cy="282516"/>
          </a:xfrm>
          <a:prstGeom prst="line">
            <a:avLst/>
          </a:prstGeom>
          <a:noFill/>
          <a:ln w="22225" cap="flat" cmpd="sng" algn="ctr">
            <a:solidFill>
              <a:srgbClr val="FEFFFF"/>
            </a:solidFill>
            <a:prstDash val="solid"/>
            <a:round/>
            <a:headEnd type="none" w="med" len="med"/>
            <a:tailEnd type="triangle" w="med" len="med"/>
          </a:ln>
          <a:effectLst>
            <a:glow rad="50800">
              <a:srgbClr val="010000">
                <a:alpha val="60000"/>
              </a:srgbClr>
            </a:glow>
            <a:outerShdw blurRad="40000" dist="20000" dir="5400000" rotWithShape="0">
              <a:srgbClr val="000000">
                <a:alpha val="38000"/>
              </a:srgbClr>
            </a:outerShdw>
          </a:effectLst>
        </p:spPr>
        <p:txBody>
          <a:bodyPr/>
          <a:lstStyle/>
          <a:p>
            <a:pPr fontAlgn="base">
              <a:spcBef>
                <a:spcPct val="0"/>
              </a:spcBef>
              <a:spcAft>
                <a:spcPct val="0"/>
              </a:spcAft>
            </a:pPr>
            <a:endParaRPr lang="en-US" sz="2400" kern="0" dirty="0">
              <a:solidFill>
                <a:srgbClr val="000000"/>
              </a:solidFill>
              <a:latin typeface="Arial"/>
            </a:endParaRPr>
          </a:p>
        </p:txBody>
      </p:sp>
      <p:sp>
        <p:nvSpPr>
          <p:cNvPr id="14" name="Line 1037"/>
          <p:cNvSpPr>
            <a:spLocks noChangeShapeType="1"/>
          </p:cNvSpPr>
          <p:nvPr/>
        </p:nvSpPr>
        <p:spPr bwMode="auto">
          <a:xfrm>
            <a:off x="654243" y="3198233"/>
            <a:ext cx="0" cy="284543"/>
          </a:xfrm>
          <a:prstGeom prst="line">
            <a:avLst/>
          </a:prstGeom>
          <a:noFill/>
          <a:ln w="22225" cap="flat" cmpd="sng" algn="ctr">
            <a:solidFill>
              <a:srgbClr val="FEFFFF"/>
            </a:solidFill>
            <a:prstDash val="solid"/>
            <a:round/>
            <a:headEnd type="none" w="med" len="med"/>
            <a:tailEnd type="triangle" w="med" len="med"/>
          </a:ln>
          <a:effectLst>
            <a:glow rad="50800">
              <a:srgbClr val="010000">
                <a:alpha val="60000"/>
              </a:srgbClr>
            </a:glow>
            <a:outerShdw blurRad="40000" dist="20000" dir="5400000" rotWithShape="0">
              <a:srgbClr val="000000">
                <a:alpha val="38000"/>
              </a:srgbClr>
            </a:outerShdw>
          </a:effectLst>
        </p:spPr>
        <p:txBody>
          <a:bodyPr/>
          <a:lstStyle/>
          <a:p>
            <a:pPr fontAlgn="base">
              <a:spcBef>
                <a:spcPct val="0"/>
              </a:spcBef>
              <a:spcAft>
                <a:spcPct val="0"/>
              </a:spcAft>
            </a:pPr>
            <a:endParaRPr lang="en-US" sz="2400" kern="0" dirty="0">
              <a:solidFill>
                <a:srgbClr val="000000"/>
              </a:solidFill>
              <a:latin typeface="Arial"/>
            </a:endParaRPr>
          </a:p>
        </p:txBody>
      </p:sp>
    </p:spTree>
    <p:extLst>
      <p:ext uri="{BB962C8B-B14F-4D97-AF65-F5344CB8AC3E}">
        <p14:creationId xmlns:p14="http://schemas.microsoft.com/office/powerpoint/2010/main" val="865522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food, sitting, half, table&#10;&#10;Description automatically generated">
            <a:extLst>
              <a:ext uri="{FF2B5EF4-FFF2-40B4-BE49-F238E27FC236}">
                <a16:creationId xmlns:a16="http://schemas.microsoft.com/office/drawing/2014/main" id="{C0362485-F33E-45CE-929C-12B054101E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009"/>
            <a:ext cx="9144000" cy="6697981"/>
          </a:xfrm>
          <a:prstGeom prst="rect">
            <a:avLst/>
          </a:prstGeom>
        </p:spPr>
      </p:pic>
      <p:sp>
        <p:nvSpPr>
          <p:cNvPr id="2" name="Text Placeholder 1"/>
          <p:cNvSpPr>
            <a:spLocks noGrp="1"/>
          </p:cNvSpPr>
          <p:nvPr>
            <p:ph type="body" sz="quarter" idx="10"/>
          </p:nvPr>
        </p:nvSpPr>
        <p:spPr/>
        <p:txBody>
          <a:bodyPr/>
          <a:lstStyle/>
          <a:p>
            <a:r>
              <a:rPr lang="en-US" dirty="0"/>
              <a:t>Balaam son of </a:t>
            </a:r>
            <a:r>
              <a:rPr lang="en-US" dirty="0" err="1"/>
              <a:t>Beor</a:t>
            </a:r>
            <a:r>
              <a:rPr lang="en-US" dirty="0"/>
              <a:t> inscription, from Tell Deir Alla, circa 800 BC</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Remember what </a:t>
            </a:r>
            <a:r>
              <a:rPr lang="en-US" dirty="0" err="1"/>
              <a:t>Balak</a:t>
            </a:r>
            <a:r>
              <a:rPr lang="en-US" dirty="0"/>
              <a:t> the king of Moab proposed, and what Balaam son of </a:t>
            </a:r>
            <a:r>
              <a:rPr lang="en-US" dirty="0" err="1"/>
              <a:t>Beor</a:t>
            </a:r>
            <a:r>
              <a:rPr lang="en-US" dirty="0"/>
              <a:t> answered him</a:t>
            </a:r>
          </a:p>
        </p:txBody>
      </p:sp>
    </p:spTree>
    <p:extLst>
      <p:ext uri="{BB962C8B-B14F-4D97-AF65-F5344CB8AC3E}">
        <p14:creationId xmlns:p14="http://schemas.microsoft.com/office/powerpoint/2010/main" val="2710986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CBF539D-BEC6-CB41-A035-FC4BB67E1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3360"/>
            <a:ext cx="9144000" cy="6431280"/>
          </a:xfrm>
          <a:prstGeom prst="rect">
            <a:avLst/>
          </a:prstGeom>
        </p:spPr>
      </p:pic>
      <p:sp>
        <p:nvSpPr>
          <p:cNvPr id="2" name="Text Placeholder 1">
            <a:extLst>
              <a:ext uri="{FF2B5EF4-FFF2-40B4-BE49-F238E27FC236}">
                <a16:creationId xmlns:a16="http://schemas.microsoft.com/office/drawing/2014/main" id="{4BF686CE-AD79-624F-B37B-6C66C4A1CAC4}"/>
              </a:ext>
            </a:extLst>
          </p:cNvPr>
          <p:cNvSpPr>
            <a:spLocks noGrp="1"/>
          </p:cNvSpPr>
          <p:nvPr>
            <p:ph type="body" sz="quarter" idx="10"/>
          </p:nvPr>
        </p:nvSpPr>
        <p:spPr>
          <a:xfrm>
            <a:off x="0" y="6519446"/>
            <a:ext cx="8074152" cy="338554"/>
          </a:xfrm>
        </p:spPr>
        <p:txBody>
          <a:bodyPr/>
          <a:lstStyle/>
          <a:p>
            <a:r>
              <a:rPr lang="en-US" dirty="0"/>
              <a:t>Burial inscription mentioning “YHWH,” from Khirbet el-Qom, 8th century BC</a:t>
            </a:r>
          </a:p>
        </p:txBody>
      </p:sp>
      <p:sp>
        <p:nvSpPr>
          <p:cNvPr id="3" name="Text Placeholder 2">
            <a:extLst>
              <a:ext uri="{FF2B5EF4-FFF2-40B4-BE49-F238E27FC236}">
                <a16:creationId xmlns:a16="http://schemas.microsoft.com/office/drawing/2014/main" id="{FF01A8F0-08A9-B745-AC35-B654C6750817}"/>
              </a:ext>
            </a:extLst>
          </p:cNvPr>
          <p:cNvSpPr>
            <a:spLocks noGrp="1"/>
          </p:cNvSpPr>
          <p:nvPr>
            <p:ph type="body" sz="quarter" idx="12"/>
          </p:nvPr>
        </p:nvSpPr>
        <p:spPr/>
        <p:txBody>
          <a:bodyPr/>
          <a:lstStyle/>
          <a:p>
            <a:r>
              <a:rPr lang="en-US" dirty="0"/>
              <a:t>6:1</a:t>
            </a:r>
          </a:p>
        </p:txBody>
      </p:sp>
      <p:sp>
        <p:nvSpPr>
          <p:cNvPr id="4" name="Title 3">
            <a:extLst>
              <a:ext uri="{FF2B5EF4-FFF2-40B4-BE49-F238E27FC236}">
                <a16:creationId xmlns:a16="http://schemas.microsoft.com/office/drawing/2014/main" id="{DF653107-EE35-684C-A1CB-84676FD6A75F}"/>
              </a:ext>
            </a:extLst>
          </p:cNvPr>
          <p:cNvSpPr>
            <a:spLocks noGrp="1"/>
          </p:cNvSpPr>
          <p:nvPr>
            <p:ph type="title"/>
          </p:nvPr>
        </p:nvSpPr>
        <p:spPr>
          <a:xfrm>
            <a:off x="0" y="0"/>
            <a:ext cx="9144000" cy="369332"/>
          </a:xfrm>
        </p:spPr>
        <p:txBody>
          <a:bodyPr/>
          <a:lstStyle/>
          <a:p>
            <a:r>
              <a:rPr lang="en-US" dirty="0"/>
              <a:t>Hear now what Yahweh says</a:t>
            </a:r>
          </a:p>
        </p:txBody>
      </p:sp>
    </p:spTree>
    <p:extLst>
      <p:ext uri="{BB962C8B-B14F-4D97-AF65-F5344CB8AC3E}">
        <p14:creationId xmlns:p14="http://schemas.microsoft.com/office/powerpoint/2010/main" val="12044882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food, riding, sitting, doughnut&#10;&#10;Description automatically generated">
            <a:extLst>
              <a:ext uri="{FF2B5EF4-FFF2-40B4-BE49-F238E27FC236}">
                <a16:creationId xmlns:a16="http://schemas.microsoft.com/office/drawing/2014/main" id="{C7A0C363-978D-4729-83BC-727B3842D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850"/>
            <a:ext cx="9144000" cy="6698300"/>
          </a:xfrm>
          <a:prstGeom prst="rect">
            <a:avLst/>
          </a:prstGeom>
        </p:spPr>
      </p:pic>
      <p:sp>
        <p:nvSpPr>
          <p:cNvPr id="2" name="Text Placeholder 1"/>
          <p:cNvSpPr>
            <a:spLocks noGrp="1"/>
          </p:cNvSpPr>
          <p:nvPr>
            <p:ph type="body" sz="quarter" idx="10"/>
          </p:nvPr>
        </p:nvSpPr>
        <p:spPr/>
        <p:txBody>
          <a:bodyPr/>
          <a:lstStyle/>
          <a:p>
            <a:r>
              <a:rPr lang="en-US" dirty="0"/>
              <a:t>Balaam son of </a:t>
            </a:r>
            <a:r>
              <a:rPr lang="en-US" dirty="0" err="1"/>
              <a:t>Beor</a:t>
            </a:r>
            <a:r>
              <a:rPr lang="en-US" dirty="0"/>
              <a:t> inscription, from Tell Deir Alla, circa 800 BC</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Remember what </a:t>
            </a:r>
            <a:r>
              <a:rPr lang="en-US" dirty="0" err="1"/>
              <a:t>Balak</a:t>
            </a:r>
            <a:r>
              <a:rPr lang="en-US" dirty="0"/>
              <a:t> the king of Moab proposed, and what Balaam son of </a:t>
            </a:r>
            <a:r>
              <a:rPr lang="en-US" dirty="0" err="1"/>
              <a:t>Beor</a:t>
            </a:r>
            <a:r>
              <a:rPr lang="en-US" dirty="0"/>
              <a:t> answered him</a:t>
            </a:r>
          </a:p>
        </p:txBody>
      </p:sp>
      <p:sp>
        <p:nvSpPr>
          <p:cNvPr id="5" name="Text Box 17">
            <a:extLst>
              <a:ext uri="{FF2B5EF4-FFF2-40B4-BE49-F238E27FC236}">
                <a16:creationId xmlns:a16="http://schemas.microsoft.com/office/drawing/2014/main" id="{04B751CF-E0C6-EDDC-0E51-449F4BEC0985}"/>
              </a:ext>
            </a:extLst>
          </p:cNvPr>
          <p:cNvSpPr txBox="1">
            <a:spLocks noChangeArrowheads="1"/>
          </p:cNvSpPr>
          <p:nvPr/>
        </p:nvSpPr>
        <p:spPr bwMode="auto">
          <a:xfrm>
            <a:off x="4275304" y="408911"/>
            <a:ext cx="4012854" cy="707886"/>
          </a:xfrm>
          <a:prstGeom prst="rect">
            <a:avLst/>
          </a:prstGeom>
          <a:noFill/>
          <a:ln w="9525">
            <a:noFill/>
            <a:miter lim="800000"/>
            <a:headEnd/>
            <a:tailEnd/>
          </a:ln>
        </p:spPr>
        <p:txBody>
          <a:bodyPr wrap="square">
            <a:spAutoFit/>
          </a:bodyPr>
          <a:lstStyle/>
          <a:p>
            <a:pPr algn="ctr">
              <a:defRPr/>
            </a:pPr>
            <a:r>
              <a:rPr lang="en-US" sz="2000" dirty="0">
                <a:solidFill>
                  <a:srgbClr val="010000"/>
                </a:solidFill>
                <a:effectLst/>
                <a:latin typeface="+mj-lt"/>
                <a:cs typeface="Calibri" pitchFamily="34" charset="0"/>
              </a:rPr>
              <a:t>“Book of Balaam son of </a:t>
            </a:r>
            <a:r>
              <a:rPr lang="en-US" sz="2000" dirty="0" err="1">
                <a:solidFill>
                  <a:srgbClr val="010000"/>
                </a:solidFill>
                <a:effectLst/>
                <a:latin typeface="+mj-lt"/>
                <a:cs typeface="Calibri" pitchFamily="34" charset="0"/>
              </a:rPr>
              <a:t>Beor</a:t>
            </a:r>
            <a:r>
              <a:rPr lang="en-US" sz="2000" dirty="0">
                <a:solidFill>
                  <a:srgbClr val="010000"/>
                </a:solidFill>
                <a:effectLst/>
                <a:latin typeface="+mj-lt"/>
                <a:cs typeface="Calibri" pitchFamily="34" charset="0"/>
              </a:rPr>
              <a:t>, the man who was a seer of the gods”</a:t>
            </a:r>
          </a:p>
        </p:txBody>
      </p:sp>
    </p:spTree>
    <p:extLst>
      <p:ext uri="{BB962C8B-B14F-4D97-AF65-F5344CB8AC3E}">
        <p14:creationId xmlns:p14="http://schemas.microsoft.com/office/powerpoint/2010/main" val="2042239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36FB262-3112-6AE9-57FF-95A917255B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9560"/>
            <a:ext cx="9144000" cy="6278880"/>
          </a:xfrm>
          <a:prstGeom prst="rect">
            <a:avLst/>
          </a:prstGeom>
        </p:spPr>
      </p:pic>
      <p:sp>
        <p:nvSpPr>
          <p:cNvPr id="2" name="Text Placeholder 1"/>
          <p:cNvSpPr>
            <a:spLocks noGrp="1"/>
          </p:cNvSpPr>
          <p:nvPr>
            <p:ph type="body" sz="quarter" idx="10"/>
          </p:nvPr>
        </p:nvSpPr>
        <p:spPr/>
        <p:txBody>
          <a:bodyPr/>
          <a:lstStyle/>
          <a:p>
            <a:r>
              <a:rPr lang="en-US" dirty="0"/>
              <a:t>Satellite map of the southern Jordan Valley</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And recall what happened between Shittim and Gilgal</a:t>
            </a:r>
          </a:p>
        </p:txBody>
      </p:sp>
      <p:sp>
        <p:nvSpPr>
          <p:cNvPr id="13" name="Rectangle 12">
            <a:extLst>
              <a:ext uri="{FF2B5EF4-FFF2-40B4-BE49-F238E27FC236}">
                <a16:creationId xmlns:a16="http://schemas.microsoft.com/office/drawing/2014/main" id="{862149A8-F091-0487-130F-F9391A8A7F7C}"/>
              </a:ext>
            </a:extLst>
          </p:cNvPr>
          <p:cNvSpPr/>
          <p:nvPr/>
        </p:nvSpPr>
        <p:spPr>
          <a:xfrm>
            <a:off x="2120500" y="2780099"/>
            <a:ext cx="927500" cy="420301"/>
          </a:xfrm>
          <a:prstGeom prst="rect">
            <a:avLst/>
          </a:prstGeom>
          <a:noFill/>
          <a:ln>
            <a:solidFill>
              <a:srgbClr val="FEFF00"/>
            </a:solidFill>
          </a:ln>
          <a:effectLst>
            <a:glow rad="38100">
              <a:srgbClr val="010000">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DC390FE-B075-570B-A279-411BA4F5AD62}"/>
              </a:ext>
            </a:extLst>
          </p:cNvPr>
          <p:cNvSpPr/>
          <p:nvPr/>
        </p:nvSpPr>
        <p:spPr>
          <a:xfrm>
            <a:off x="4343400" y="2821670"/>
            <a:ext cx="1447800" cy="420301"/>
          </a:xfrm>
          <a:prstGeom prst="rect">
            <a:avLst/>
          </a:prstGeom>
          <a:noFill/>
          <a:ln>
            <a:solidFill>
              <a:srgbClr val="FEFF00"/>
            </a:solidFill>
          </a:ln>
          <a:effectLst>
            <a:glow rad="38100">
              <a:srgbClr val="010000">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6260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Excavations at Tell el-</a:t>
            </a:r>
            <a:r>
              <a:rPr lang="en-US" dirty="0" err="1"/>
              <a:t>Hammam</a:t>
            </a:r>
            <a:r>
              <a:rPr lang="en-US" dirty="0"/>
              <a:t>, possible location of </a:t>
            </a:r>
            <a:r>
              <a:rPr lang="en-US" dirty="0" err="1"/>
              <a:t>Shittim</a:t>
            </a:r>
            <a:endParaRPr lang="en-US" dirty="0"/>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And recall what happened between Shittim and Gilgal</a:t>
            </a:r>
          </a:p>
        </p:txBody>
      </p:sp>
      <p:pic>
        <p:nvPicPr>
          <p:cNvPr id="6" name="Picture 5" descr="Tell el-Hammam excavations, tb06010819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5760"/>
            <a:ext cx="9144000" cy="6126480"/>
          </a:xfrm>
          <a:prstGeom prst="rect">
            <a:avLst/>
          </a:prstGeom>
        </p:spPr>
      </p:pic>
    </p:spTree>
    <p:extLst>
      <p:ext uri="{BB962C8B-B14F-4D97-AF65-F5344CB8AC3E}">
        <p14:creationId xmlns:p14="http://schemas.microsoft.com/office/powerpoint/2010/main" val="19700944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Excavations at Tell el-</a:t>
            </a:r>
            <a:r>
              <a:rPr lang="en-US" dirty="0" err="1"/>
              <a:t>Hammam</a:t>
            </a:r>
            <a:r>
              <a:rPr lang="en-US" dirty="0"/>
              <a:t>, possible location of </a:t>
            </a:r>
            <a:r>
              <a:rPr lang="en-US" dirty="0" err="1"/>
              <a:t>Shittim</a:t>
            </a:r>
            <a:r>
              <a:rPr lang="en-US" dirty="0"/>
              <a:t> (from the south)</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And recall what happened between Shittim and Gilgal</a:t>
            </a:r>
          </a:p>
        </p:txBody>
      </p:sp>
      <p:pic>
        <p:nvPicPr>
          <p:cNvPr id="5" name="Picture 4" descr="Tell el-Hammam view from north, tb06010818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5760"/>
            <a:ext cx="9144000" cy="6126480"/>
          </a:xfrm>
          <a:prstGeom prst="rect">
            <a:avLst/>
          </a:prstGeom>
        </p:spPr>
      </p:pic>
    </p:spTree>
    <p:extLst>
      <p:ext uri="{BB962C8B-B14F-4D97-AF65-F5344CB8AC3E}">
        <p14:creationId xmlns:p14="http://schemas.microsoft.com/office/powerpoint/2010/main" val="376570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Gilgal, Jiljul, mat01029"/>
          <p:cNvPicPr preferRelativeResize="0">
            <a:picLocks noChangeAspect="1" noChangeArrowheads="1"/>
          </p:cNvPicPr>
          <p:nvPr>
            <p:custDataLst>
              <p:tags r:id="rId1"/>
            </p:custDataLst>
          </p:nvPr>
        </p:nvPicPr>
        <p:blipFill rotWithShape="1">
          <a:blip r:embed="rId4">
            <a:extLst>
              <a:ext uri="{28A0092B-C50C-407E-A947-70E740481C1C}">
                <a14:useLocalDpi xmlns:a14="http://schemas.microsoft.com/office/drawing/2010/main" val="0"/>
              </a:ext>
            </a:extLst>
          </a:blip>
          <a:srcRect b="27353"/>
          <a:stretch/>
        </p:blipFill>
        <p:spPr bwMode="auto">
          <a:xfrm>
            <a:off x="0" y="794"/>
            <a:ext cx="9144000" cy="68572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 Placeholder 1"/>
          <p:cNvSpPr>
            <a:spLocks noGrp="1"/>
          </p:cNvSpPr>
          <p:nvPr>
            <p:ph type="body" sz="quarter" idx="10"/>
          </p:nvPr>
        </p:nvSpPr>
        <p:spPr/>
        <p:txBody>
          <a:bodyPr/>
          <a:lstStyle/>
          <a:p>
            <a:r>
              <a:rPr lang="en-US" dirty="0"/>
              <a:t>Tree near the pools of Khirbet en-</a:t>
            </a:r>
            <a:r>
              <a:rPr lang="en-US" dirty="0" err="1"/>
              <a:t>Nitleh</a:t>
            </a:r>
            <a:r>
              <a:rPr lang="en-US" dirty="0"/>
              <a:t>/</a:t>
            </a:r>
            <a:r>
              <a:rPr lang="en-US" dirty="0" err="1"/>
              <a:t>Jiljulieh</a:t>
            </a:r>
            <a:r>
              <a:rPr lang="en-US" dirty="0"/>
              <a:t>, possible location of Gilgal, circa 1910</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And recall what happened between Shittim and Gilgal</a:t>
            </a:r>
          </a:p>
        </p:txBody>
      </p:sp>
    </p:spTree>
    <p:extLst>
      <p:ext uri="{BB962C8B-B14F-4D97-AF65-F5344CB8AC3E}">
        <p14:creationId xmlns:p14="http://schemas.microsoft.com/office/powerpoint/2010/main" val="36636221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395F71-0ED5-3D80-2294-EAE63DD508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447870"/>
            <a:ext cx="7431517" cy="5884171"/>
          </a:xfrm>
          <a:prstGeom prst="rect">
            <a:avLst/>
          </a:prstGeom>
        </p:spPr>
      </p:pic>
      <p:pic>
        <p:nvPicPr>
          <p:cNvPr id="10" name="Picture 9">
            <a:extLst>
              <a:ext uri="{FF2B5EF4-FFF2-40B4-BE49-F238E27FC236}">
                <a16:creationId xmlns:a16="http://schemas.microsoft.com/office/drawing/2014/main" id="{F0EB2F7E-31FD-81B2-D2EA-E78B27738E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7942"/>
            <a:ext cx="9144000" cy="6248400"/>
          </a:xfrm>
          <a:prstGeom prst="rect">
            <a:avLst/>
          </a:prstGeom>
        </p:spPr>
      </p:pic>
      <p:sp>
        <p:nvSpPr>
          <p:cNvPr id="2" name="Text Placeholder 1"/>
          <p:cNvSpPr>
            <a:spLocks noGrp="1"/>
          </p:cNvSpPr>
          <p:nvPr>
            <p:ph type="body" sz="quarter" idx="10"/>
          </p:nvPr>
        </p:nvSpPr>
        <p:spPr/>
        <p:txBody>
          <a:bodyPr/>
          <a:lstStyle/>
          <a:p>
            <a:r>
              <a:rPr lang="en-US" i="1" dirty="0"/>
              <a:t>The Ark Passes Over the Jordan</a:t>
            </a:r>
            <a:r>
              <a:rPr lang="en-US" dirty="0"/>
              <a:t>, by James Tissot, circa 1899</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And recall what happened between Shittim and Gilgal</a:t>
            </a:r>
          </a:p>
        </p:txBody>
      </p:sp>
    </p:spTree>
    <p:extLst>
      <p:ext uri="{BB962C8B-B14F-4D97-AF65-F5344CB8AC3E}">
        <p14:creationId xmlns:p14="http://schemas.microsoft.com/office/powerpoint/2010/main" val="337756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Jordan River, flooding far above banks, mat0434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3439"/>
            <a:ext cx="9144000" cy="6364224"/>
          </a:xfrm>
          <a:prstGeom prst="rect">
            <a:avLst/>
          </a:prstGeom>
        </p:spPr>
      </p:pic>
      <p:sp>
        <p:nvSpPr>
          <p:cNvPr id="2" name="Text Placeholder 1"/>
          <p:cNvSpPr>
            <a:spLocks noGrp="1"/>
          </p:cNvSpPr>
          <p:nvPr>
            <p:ph type="body" sz="quarter" idx="10"/>
          </p:nvPr>
        </p:nvSpPr>
        <p:spPr/>
        <p:txBody>
          <a:bodyPr/>
          <a:lstStyle/>
          <a:p>
            <a:r>
              <a:rPr lang="en-US" dirty="0"/>
              <a:t>The Jordan River with flooded banks, 1935</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And recall what happened between Shittim and Gilgal</a:t>
            </a:r>
          </a:p>
        </p:txBody>
      </p:sp>
    </p:spTree>
    <p:extLst>
      <p:ext uri="{BB962C8B-B14F-4D97-AF65-F5344CB8AC3E}">
        <p14:creationId xmlns:p14="http://schemas.microsoft.com/office/powerpoint/2010/main" val="16299101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257" y="0"/>
            <a:ext cx="7645485" cy="6858000"/>
          </a:xfrm>
          <a:prstGeom prst="rect">
            <a:avLst/>
          </a:prstGeom>
        </p:spPr>
      </p:pic>
      <p:sp>
        <p:nvSpPr>
          <p:cNvPr id="2" name="Text Placeholder 1"/>
          <p:cNvSpPr>
            <a:spLocks noGrp="1"/>
          </p:cNvSpPr>
          <p:nvPr>
            <p:ph type="body" sz="quarter" idx="10"/>
          </p:nvPr>
        </p:nvSpPr>
        <p:spPr/>
        <p:txBody>
          <a:bodyPr/>
          <a:lstStyle/>
          <a:p>
            <a:r>
              <a:rPr lang="en-US" dirty="0"/>
              <a:t>Egyptian soldiers shown honoring their commander, from Egypt, 14th century BC</a:t>
            </a:r>
          </a:p>
        </p:txBody>
      </p:sp>
      <p:sp>
        <p:nvSpPr>
          <p:cNvPr id="3" name="Text Placeholder 2"/>
          <p:cNvSpPr>
            <a:spLocks noGrp="1"/>
          </p:cNvSpPr>
          <p:nvPr>
            <p:ph type="body" sz="quarter" idx="12"/>
          </p:nvPr>
        </p:nvSpPr>
        <p:spPr/>
        <p:txBody>
          <a:bodyPr/>
          <a:lstStyle/>
          <a:p>
            <a:r>
              <a:rPr lang="en-US" dirty="0"/>
              <a:t>6:5</a:t>
            </a:r>
          </a:p>
        </p:txBody>
      </p:sp>
      <p:sp>
        <p:nvSpPr>
          <p:cNvPr id="4" name="Title 3"/>
          <p:cNvSpPr>
            <a:spLocks noGrp="1"/>
          </p:cNvSpPr>
          <p:nvPr>
            <p:ph type="title"/>
          </p:nvPr>
        </p:nvSpPr>
        <p:spPr/>
        <p:txBody>
          <a:bodyPr/>
          <a:lstStyle/>
          <a:p>
            <a:r>
              <a:rPr lang="en-US" dirty="0"/>
              <a:t>So that you may know the righteous acts of Yahweh</a:t>
            </a:r>
          </a:p>
        </p:txBody>
      </p:sp>
    </p:spTree>
    <p:extLst>
      <p:ext uri="{BB962C8B-B14F-4D97-AF65-F5344CB8AC3E}">
        <p14:creationId xmlns:p14="http://schemas.microsoft.com/office/powerpoint/2010/main" val="4028225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A0E856-F539-4890-21CD-C57E117F37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4790"/>
            <a:ext cx="9144000" cy="6408420"/>
          </a:xfrm>
          <a:prstGeom prst="rect">
            <a:avLst/>
          </a:prstGeom>
        </p:spPr>
      </p:pic>
      <p:sp>
        <p:nvSpPr>
          <p:cNvPr id="9" name="Text Placeholder 8">
            <a:extLst>
              <a:ext uri="{FF2B5EF4-FFF2-40B4-BE49-F238E27FC236}">
                <a16:creationId xmlns:a16="http://schemas.microsoft.com/office/drawing/2014/main" id="{5ACFE4A2-8931-4861-BE6C-B38647E6EC1B}"/>
              </a:ext>
            </a:extLst>
          </p:cNvPr>
          <p:cNvSpPr>
            <a:spLocks noGrp="1"/>
          </p:cNvSpPr>
          <p:nvPr>
            <p:ph type="body" sz="quarter" idx="10"/>
          </p:nvPr>
        </p:nvSpPr>
        <p:spPr/>
        <p:txBody>
          <a:bodyPr/>
          <a:lstStyle/>
          <a:p>
            <a:r>
              <a:rPr lang="en-US" dirty="0"/>
              <a:t>Egyptian sandstone relief with bowing courtiers, 14th century BC</a:t>
            </a:r>
          </a:p>
        </p:txBody>
      </p:sp>
      <p:sp>
        <p:nvSpPr>
          <p:cNvPr id="10" name="Text Placeholder 9">
            <a:extLst>
              <a:ext uri="{FF2B5EF4-FFF2-40B4-BE49-F238E27FC236}">
                <a16:creationId xmlns:a16="http://schemas.microsoft.com/office/drawing/2014/main" id="{4D13DF15-6F20-4341-9A04-C9170132BA76}"/>
              </a:ext>
            </a:extLst>
          </p:cNvPr>
          <p:cNvSpPr>
            <a:spLocks noGrp="1"/>
          </p:cNvSpPr>
          <p:nvPr>
            <p:ph type="body" sz="quarter" idx="12"/>
          </p:nvPr>
        </p:nvSpPr>
        <p:spPr/>
        <p:txBody>
          <a:bodyPr/>
          <a:lstStyle/>
          <a:p>
            <a:r>
              <a:rPr lang="en-US" dirty="0"/>
              <a:t>6:5</a:t>
            </a:r>
          </a:p>
        </p:txBody>
      </p:sp>
      <p:sp>
        <p:nvSpPr>
          <p:cNvPr id="8" name="Title 7">
            <a:extLst>
              <a:ext uri="{FF2B5EF4-FFF2-40B4-BE49-F238E27FC236}">
                <a16:creationId xmlns:a16="http://schemas.microsoft.com/office/drawing/2014/main" id="{F819A8BC-B369-4F67-8840-34928534EB21}"/>
              </a:ext>
            </a:extLst>
          </p:cNvPr>
          <p:cNvSpPr>
            <a:spLocks noGrp="1"/>
          </p:cNvSpPr>
          <p:nvPr>
            <p:ph type="title"/>
          </p:nvPr>
        </p:nvSpPr>
        <p:spPr/>
        <p:txBody>
          <a:bodyPr/>
          <a:lstStyle/>
          <a:p>
            <a:r>
              <a:rPr lang="en-US" dirty="0"/>
              <a:t>So that you may know the righteous acts of Yahweh</a:t>
            </a:r>
          </a:p>
        </p:txBody>
      </p:sp>
    </p:spTree>
    <p:extLst>
      <p:ext uri="{BB962C8B-B14F-4D97-AF65-F5344CB8AC3E}">
        <p14:creationId xmlns:p14="http://schemas.microsoft.com/office/powerpoint/2010/main" val="37586189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7D403D-B6F3-0FDF-02B3-457081AA56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3860"/>
            <a:ext cx="9144000" cy="6050280"/>
          </a:xfrm>
          <a:prstGeom prst="rect">
            <a:avLst/>
          </a:prstGeom>
        </p:spPr>
      </p:pic>
      <p:sp>
        <p:nvSpPr>
          <p:cNvPr id="2" name="Text Placeholder 1"/>
          <p:cNvSpPr>
            <a:spLocks noGrp="1"/>
          </p:cNvSpPr>
          <p:nvPr>
            <p:ph type="body" sz="quarter" idx="10"/>
          </p:nvPr>
        </p:nvSpPr>
        <p:spPr/>
        <p:txBody>
          <a:bodyPr/>
          <a:lstStyle/>
          <a:p>
            <a:r>
              <a:rPr lang="en-US" dirty="0"/>
              <a:t>Fat bull led to sacrifice, from the tomb of a high-ranking officer, 14th century BC</a:t>
            </a:r>
          </a:p>
        </p:txBody>
      </p:sp>
      <p:sp>
        <p:nvSpPr>
          <p:cNvPr id="3" name="Text Placeholder 2"/>
          <p:cNvSpPr>
            <a:spLocks noGrp="1"/>
          </p:cNvSpPr>
          <p:nvPr>
            <p:ph type="body" sz="quarter" idx="12"/>
          </p:nvPr>
        </p:nvSpPr>
        <p:spPr/>
        <p:txBody>
          <a:bodyPr/>
          <a:lstStyle/>
          <a:p>
            <a:r>
              <a:rPr lang="en-US" dirty="0"/>
              <a:t>6:6</a:t>
            </a:r>
          </a:p>
        </p:txBody>
      </p:sp>
      <p:sp>
        <p:nvSpPr>
          <p:cNvPr id="4" name="Title 3"/>
          <p:cNvSpPr>
            <a:spLocks noGrp="1"/>
          </p:cNvSpPr>
          <p:nvPr>
            <p:ph type="title"/>
          </p:nvPr>
        </p:nvSpPr>
        <p:spPr/>
        <p:txBody>
          <a:bodyPr/>
          <a:lstStyle/>
          <a:p>
            <a:r>
              <a:rPr lang="en-US" dirty="0"/>
              <a:t>With what shall I come before Yahweh, and bow myself before the God on high?</a:t>
            </a:r>
          </a:p>
        </p:txBody>
      </p:sp>
    </p:spTree>
    <p:extLst>
      <p:ext uri="{BB962C8B-B14F-4D97-AF65-F5344CB8AC3E}">
        <p14:creationId xmlns:p14="http://schemas.microsoft.com/office/powerpoint/2010/main" val="1560424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213360"/>
            <a:ext cx="9144000" cy="6431280"/>
            <a:chOff x="0" y="213360"/>
            <a:chExt cx="9144000" cy="6431280"/>
          </a:xfrm>
        </p:grpSpPr>
        <p:pic>
          <p:nvPicPr>
            <p:cNvPr id="7" name="Picture 6">
              <a:extLst>
                <a:ext uri="{FF2B5EF4-FFF2-40B4-BE49-F238E27FC236}">
                  <a16:creationId xmlns:a16="http://schemas.microsoft.com/office/drawing/2014/main" id="{6CBF539D-BEC6-CB41-A035-FC4BB67E1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3360"/>
              <a:ext cx="9144000" cy="6431280"/>
            </a:xfrm>
            <a:prstGeom prst="rect">
              <a:avLst/>
            </a:prstGeom>
          </p:spPr>
        </p:pic>
        <p:grpSp>
          <p:nvGrpSpPr>
            <p:cNvPr id="10" name="Group 9"/>
            <p:cNvGrpSpPr/>
            <p:nvPr/>
          </p:nvGrpSpPr>
          <p:grpSpPr>
            <a:xfrm>
              <a:off x="4523916" y="1803918"/>
              <a:ext cx="969619" cy="490818"/>
              <a:chOff x="4819650" y="1666875"/>
              <a:chExt cx="1016109" cy="514350"/>
            </a:xfrm>
          </p:grpSpPr>
          <p:sp>
            <p:nvSpPr>
              <p:cNvPr id="11" name="Freeform 10"/>
              <p:cNvSpPr/>
              <p:nvPr/>
            </p:nvSpPr>
            <p:spPr>
              <a:xfrm>
                <a:off x="4819650" y="1666875"/>
                <a:ext cx="396875" cy="514350"/>
              </a:xfrm>
              <a:custGeom>
                <a:avLst/>
                <a:gdLst>
                  <a:gd name="connsiteX0" fmla="*/ 396875 w 396875"/>
                  <a:gd name="connsiteY0" fmla="*/ 0 h 514350"/>
                  <a:gd name="connsiteX1" fmla="*/ 314325 w 396875"/>
                  <a:gd name="connsiteY1" fmla="*/ 187325 h 514350"/>
                  <a:gd name="connsiteX2" fmla="*/ 273050 w 396875"/>
                  <a:gd name="connsiteY2" fmla="*/ 3175 h 514350"/>
                  <a:gd name="connsiteX3" fmla="*/ 314325 w 396875"/>
                  <a:gd name="connsiteY3" fmla="*/ 193675 h 514350"/>
                  <a:gd name="connsiteX4" fmla="*/ 288925 w 396875"/>
                  <a:gd name="connsiteY4" fmla="*/ 228600 h 514350"/>
                  <a:gd name="connsiteX5" fmla="*/ 133350 w 396875"/>
                  <a:gd name="connsiteY5" fmla="*/ 34925 h 514350"/>
                  <a:gd name="connsiteX6" fmla="*/ 292100 w 396875"/>
                  <a:gd name="connsiteY6" fmla="*/ 231775 h 514350"/>
                  <a:gd name="connsiteX7" fmla="*/ 0 w 396875"/>
                  <a:gd name="connsiteY7" fmla="*/ 514350 h 514350"/>
                  <a:gd name="connsiteX0" fmla="*/ 396875 w 396875"/>
                  <a:gd name="connsiteY0" fmla="*/ 0 h 514350"/>
                  <a:gd name="connsiteX1" fmla="*/ 314325 w 396875"/>
                  <a:gd name="connsiteY1" fmla="*/ 187325 h 514350"/>
                  <a:gd name="connsiteX2" fmla="*/ 273050 w 396875"/>
                  <a:gd name="connsiteY2" fmla="*/ 3175 h 514350"/>
                  <a:gd name="connsiteX3" fmla="*/ 314325 w 396875"/>
                  <a:gd name="connsiteY3" fmla="*/ 193675 h 514350"/>
                  <a:gd name="connsiteX4" fmla="*/ 288925 w 396875"/>
                  <a:gd name="connsiteY4" fmla="*/ 228600 h 514350"/>
                  <a:gd name="connsiteX5" fmla="*/ 133350 w 396875"/>
                  <a:gd name="connsiteY5" fmla="*/ 34925 h 514350"/>
                  <a:gd name="connsiteX6" fmla="*/ 299244 w 396875"/>
                  <a:gd name="connsiteY6" fmla="*/ 234156 h 514350"/>
                  <a:gd name="connsiteX7" fmla="*/ 0 w 396875"/>
                  <a:gd name="connsiteY7" fmla="*/ 514350 h 514350"/>
                  <a:gd name="connsiteX0" fmla="*/ 396875 w 396875"/>
                  <a:gd name="connsiteY0" fmla="*/ 0 h 514350"/>
                  <a:gd name="connsiteX1" fmla="*/ 314325 w 396875"/>
                  <a:gd name="connsiteY1" fmla="*/ 187325 h 514350"/>
                  <a:gd name="connsiteX2" fmla="*/ 273050 w 396875"/>
                  <a:gd name="connsiteY2" fmla="*/ 3175 h 514350"/>
                  <a:gd name="connsiteX3" fmla="*/ 314325 w 396875"/>
                  <a:gd name="connsiteY3" fmla="*/ 193675 h 514350"/>
                  <a:gd name="connsiteX4" fmla="*/ 288925 w 396875"/>
                  <a:gd name="connsiteY4" fmla="*/ 228600 h 514350"/>
                  <a:gd name="connsiteX5" fmla="*/ 133350 w 396875"/>
                  <a:gd name="connsiteY5" fmla="*/ 34925 h 514350"/>
                  <a:gd name="connsiteX6" fmla="*/ 289719 w 396875"/>
                  <a:gd name="connsiteY6" fmla="*/ 227013 h 514350"/>
                  <a:gd name="connsiteX7" fmla="*/ 0 w 396875"/>
                  <a:gd name="connsiteY7" fmla="*/ 514350 h 514350"/>
                  <a:gd name="connsiteX0" fmla="*/ 396875 w 396875"/>
                  <a:gd name="connsiteY0" fmla="*/ 0 h 514350"/>
                  <a:gd name="connsiteX1" fmla="*/ 314325 w 396875"/>
                  <a:gd name="connsiteY1" fmla="*/ 187325 h 514350"/>
                  <a:gd name="connsiteX2" fmla="*/ 273050 w 396875"/>
                  <a:gd name="connsiteY2" fmla="*/ 3175 h 514350"/>
                  <a:gd name="connsiteX3" fmla="*/ 314325 w 396875"/>
                  <a:gd name="connsiteY3" fmla="*/ 193675 h 514350"/>
                  <a:gd name="connsiteX4" fmla="*/ 288925 w 396875"/>
                  <a:gd name="connsiteY4" fmla="*/ 228600 h 514350"/>
                  <a:gd name="connsiteX5" fmla="*/ 133350 w 396875"/>
                  <a:gd name="connsiteY5" fmla="*/ 34925 h 514350"/>
                  <a:gd name="connsiteX6" fmla="*/ 289719 w 396875"/>
                  <a:gd name="connsiteY6" fmla="*/ 227013 h 514350"/>
                  <a:gd name="connsiteX7" fmla="*/ 0 w 396875"/>
                  <a:gd name="connsiteY7" fmla="*/ 514350 h 514350"/>
                  <a:gd name="connsiteX0" fmla="*/ 396875 w 396875"/>
                  <a:gd name="connsiteY0" fmla="*/ 0 h 514350"/>
                  <a:gd name="connsiteX1" fmla="*/ 314325 w 396875"/>
                  <a:gd name="connsiteY1" fmla="*/ 187325 h 514350"/>
                  <a:gd name="connsiteX2" fmla="*/ 273050 w 396875"/>
                  <a:gd name="connsiteY2" fmla="*/ 3175 h 514350"/>
                  <a:gd name="connsiteX3" fmla="*/ 314325 w 396875"/>
                  <a:gd name="connsiteY3" fmla="*/ 193675 h 514350"/>
                  <a:gd name="connsiteX4" fmla="*/ 288925 w 396875"/>
                  <a:gd name="connsiteY4" fmla="*/ 228600 h 514350"/>
                  <a:gd name="connsiteX5" fmla="*/ 133350 w 396875"/>
                  <a:gd name="connsiteY5" fmla="*/ 34925 h 514350"/>
                  <a:gd name="connsiteX6" fmla="*/ 289719 w 396875"/>
                  <a:gd name="connsiteY6" fmla="*/ 227013 h 514350"/>
                  <a:gd name="connsiteX7" fmla="*/ 0 w 396875"/>
                  <a:gd name="connsiteY7" fmla="*/ 514350 h 514350"/>
                  <a:gd name="connsiteX0" fmla="*/ 396875 w 396875"/>
                  <a:gd name="connsiteY0" fmla="*/ 0 h 514350"/>
                  <a:gd name="connsiteX1" fmla="*/ 314325 w 396875"/>
                  <a:gd name="connsiteY1" fmla="*/ 187325 h 514350"/>
                  <a:gd name="connsiteX2" fmla="*/ 273050 w 396875"/>
                  <a:gd name="connsiteY2" fmla="*/ 3175 h 514350"/>
                  <a:gd name="connsiteX3" fmla="*/ 314325 w 396875"/>
                  <a:gd name="connsiteY3" fmla="*/ 200818 h 514350"/>
                  <a:gd name="connsiteX4" fmla="*/ 288925 w 396875"/>
                  <a:gd name="connsiteY4" fmla="*/ 228600 h 514350"/>
                  <a:gd name="connsiteX5" fmla="*/ 133350 w 396875"/>
                  <a:gd name="connsiteY5" fmla="*/ 34925 h 514350"/>
                  <a:gd name="connsiteX6" fmla="*/ 289719 w 396875"/>
                  <a:gd name="connsiteY6" fmla="*/ 227013 h 514350"/>
                  <a:gd name="connsiteX7" fmla="*/ 0 w 396875"/>
                  <a:gd name="connsiteY7" fmla="*/ 514350 h 514350"/>
                  <a:gd name="connsiteX0" fmla="*/ 396875 w 396875"/>
                  <a:gd name="connsiteY0" fmla="*/ 0 h 514350"/>
                  <a:gd name="connsiteX1" fmla="*/ 314325 w 396875"/>
                  <a:gd name="connsiteY1" fmla="*/ 187325 h 514350"/>
                  <a:gd name="connsiteX2" fmla="*/ 273050 w 396875"/>
                  <a:gd name="connsiteY2" fmla="*/ 3175 h 514350"/>
                  <a:gd name="connsiteX3" fmla="*/ 314325 w 396875"/>
                  <a:gd name="connsiteY3" fmla="*/ 179386 h 514350"/>
                  <a:gd name="connsiteX4" fmla="*/ 288925 w 396875"/>
                  <a:gd name="connsiteY4" fmla="*/ 228600 h 514350"/>
                  <a:gd name="connsiteX5" fmla="*/ 133350 w 396875"/>
                  <a:gd name="connsiteY5" fmla="*/ 34925 h 514350"/>
                  <a:gd name="connsiteX6" fmla="*/ 289719 w 396875"/>
                  <a:gd name="connsiteY6" fmla="*/ 227013 h 514350"/>
                  <a:gd name="connsiteX7" fmla="*/ 0 w 396875"/>
                  <a:gd name="connsiteY7" fmla="*/ 5143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6875" h="514350">
                    <a:moveTo>
                      <a:pt x="396875" y="0"/>
                    </a:moveTo>
                    <a:lnTo>
                      <a:pt x="314325" y="187325"/>
                    </a:lnTo>
                    <a:lnTo>
                      <a:pt x="273050" y="3175"/>
                    </a:lnTo>
                    <a:lnTo>
                      <a:pt x="314325" y="179386"/>
                    </a:lnTo>
                    <a:lnTo>
                      <a:pt x="288925" y="228600"/>
                    </a:lnTo>
                    <a:lnTo>
                      <a:pt x="133350" y="34925"/>
                    </a:lnTo>
                    <a:lnTo>
                      <a:pt x="289719" y="227013"/>
                    </a:lnTo>
                    <a:cubicBezTo>
                      <a:pt x="297921" y="353748"/>
                      <a:pt x="256117" y="409046"/>
                      <a:pt x="0" y="514350"/>
                    </a:cubicBezTo>
                  </a:path>
                </a:pathLst>
              </a:custGeom>
              <a:noFill/>
              <a:ln w="19050" cap="rnd">
                <a:solidFill>
                  <a:srgbClr val="C000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5306720" y="1706110"/>
                <a:ext cx="161925" cy="346075"/>
              </a:xfrm>
              <a:custGeom>
                <a:avLst/>
                <a:gdLst>
                  <a:gd name="connsiteX0" fmla="*/ 161925 w 161925"/>
                  <a:gd name="connsiteY0" fmla="*/ 346075 h 346075"/>
                  <a:gd name="connsiteX1" fmla="*/ 133350 w 161925"/>
                  <a:gd name="connsiteY1" fmla="*/ 0 h 346075"/>
                  <a:gd name="connsiteX2" fmla="*/ 0 w 161925"/>
                  <a:gd name="connsiteY2" fmla="*/ 57150 h 346075"/>
                  <a:gd name="connsiteX3" fmla="*/ 133350 w 161925"/>
                  <a:gd name="connsiteY3" fmla="*/ 60325 h 346075"/>
                  <a:gd name="connsiteX0" fmla="*/ 161925 w 161925"/>
                  <a:gd name="connsiteY0" fmla="*/ 346075 h 346075"/>
                  <a:gd name="connsiteX1" fmla="*/ 133350 w 161925"/>
                  <a:gd name="connsiteY1" fmla="*/ 0 h 346075"/>
                  <a:gd name="connsiteX2" fmla="*/ 0 w 161925"/>
                  <a:gd name="connsiteY2" fmla="*/ 57150 h 346075"/>
                  <a:gd name="connsiteX3" fmla="*/ 133350 w 161925"/>
                  <a:gd name="connsiteY3" fmla="*/ 60325 h 346075"/>
                  <a:gd name="connsiteX0" fmla="*/ 161925 w 161925"/>
                  <a:gd name="connsiteY0" fmla="*/ 346075 h 346075"/>
                  <a:gd name="connsiteX1" fmla="*/ 133350 w 161925"/>
                  <a:gd name="connsiteY1" fmla="*/ 0 h 346075"/>
                  <a:gd name="connsiteX2" fmla="*/ 0 w 161925"/>
                  <a:gd name="connsiteY2" fmla="*/ 57150 h 346075"/>
                  <a:gd name="connsiteX3" fmla="*/ 133350 w 161925"/>
                  <a:gd name="connsiteY3" fmla="*/ 60325 h 346075"/>
                </a:gdLst>
                <a:ahLst/>
                <a:cxnLst>
                  <a:cxn ang="0">
                    <a:pos x="connsiteX0" y="connsiteY0"/>
                  </a:cxn>
                  <a:cxn ang="0">
                    <a:pos x="connsiteX1" y="connsiteY1"/>
                  </a:cxn>
                  <a:cxn ang="0">
                    <a:pos x="connsiteX2" y="connsiteY2"/>
                  </a:cxn>
                  <a:cxn ang="0">
                    <a:pos x="connsiteX3" y="connsiteY3"/>
                  </a:cxn>
                </a:cxnLst>
                <a:rect l="l" t="t" r="r" b="b"/>
                <a:pathLst>
                  <a:path w="161925" h="346075">
                    <a:moveTo>
                      <a:pt x="161925" y="346075"/>
                    </a:moveTo>
                    <a:lnTo>
                      <a:pt x="133350" y="0"/>
                    </a:lnTo>
                    <a:cubicBezTo>
                      <a:pt x="88900" y="19050"/>
                      <a:pt x="37306" y="23812"/>
                      <a:pt x="0" y="57150"/>
                    </a:cubicBezTo>
                    <a:cubicBezTo>
                      <a:pt x="27781" y="67733"/>
                      <a:pt x="88900" y="59267"/>
                      <a:pt x="133350" y="60325"/>
                    </a:cubicBezTo>
                  </a:path>
                </a:pathLst>
              </a:custGeom>
              <a:noFill/>
              <a:ln w="19050" cap="rnd">
                <a:solidFill>
                  <a:srgbClr val="C000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5655578" y="1730375"/>
                <a:ext cx="131763" cy="57150"/>
              </a:xfrm>
              <a:custGeom>
                <a:avLst/>
                <a:gdLst>
                  <a:gd name="connsiteX0" fmla="*/ 101600 w 107950"/>
                  <a:gd name="connsiteY0" fmla="*/ 57150 h 57150"/>
                  <a:gd name="connsiteX1" fmla="*/ 0 w 107950"/>
                  <a:gd name="connsiteY1" fmla="*/ 41275 h 57150"/>
                  <a:gd name="connsiteX2" fmla="*/ 107950 w 107950"/>
                  <a:gd name="connsiteY2" fmla="*/ 0 h 57150"/>
                  <a:gd name="connsiteX0" fmla="*/ 125412 w 131762"/>
                  <a:gd name="connsiteY0" fmla="*/ 57150 h 57150"/>
                  <a:gd name="connsiteX1" fmla="*/ 0 w 131762"/>
                  <a:gd name="connsiteY1" fmla="*/ 36512 h 57150"/>
                  <a:gd name="connsiteX2" fmla="*/ 131762 w 131762"/>
                  <a:gd name="connsiteY2" fmla="*/ 0 h 57150"/>
                  <a:gd name="connsiteX0" fmla="*/ 125412 w 131762"/>
                  <a:gd name="connsiteY0" fmla="*/ 57150 h 57150"/>
                  <a:gd name="connsiteX1" fmla="*/ 0 w 131762"/>
                  <a:gd name="connsiteY1" fmla="*/ 36512 h 57150"/>
                  <a:gd name="connsiteX2" fmla="*/ 131762 w 131762"/>
                  <a:gd name="connsiteY2" fmla="*/ 0 h 57150"/>
                  <a:gd name="connsiteX0" fmla="*/ 125412 w 131762"/>
                  <a:gd name="connsiteY0" fmla="*/ 57150 h 57150"/>
                  <a:gd name="connsiteX1" fmla="*/ 0 w 131762"/>
                  <a:gd name="connsiteY1" fmla="*/ 36512 h 57150"/>
                  <a:gd name="connsiteX2" fmla="*/ 131762 w 131762"/>
                  <a:gd name="connsiteY2" fmla="*/ 0 h 57150"/>
                </a:gdLst>
                <a:ahLst/>
                <a:cxnLst>
                  <a:cxn ang="0">
                    <a:pos x="connsiteX0" y="connsiteY0"/>
                  </a:cxn>
                  <a:cxn ang="0">
                    <a:pos x="connsiteX1" y="connsiteY1"/>
                  </a:cxn>
                  <a:cxn ang="0">
                    <a:pos x="connsiteX2" y="connsiteY2"/>
                  </a:cxn>
                </a:cxnLst>
                <a:rect l="l" t="t" r="r" b="b"/>
                <a:pathLst>
                  <a:path w="131762" h="57150">
                    <a:moveTo>
                      <a:pt x="125412" y="57150"/>
                    </a:moveTo>
                    <a:cubicBezTo>
                      <a:pt x="83608" y="50271"/>
                      <a:pt x="41804" y="50535"/>
                      <a:pt x="0" y="36512"/>
                    </a:cubicBezTo>
                    <a:cubicBezTo>
                      <a:pt x="60590" y="12435"/>
                      <a:pt x="87841" y="12171"/>
                      <a:pt x="131762" y="0"/>
                    </a:cubicBezTo>
                  </a:path>
                </a:pathLst>
              </a:custGeom>
              <a:noFill/>
              <a:ln w="19050" cap="rnd">
                <a:solidFill>
                  <a:srgbClr val="C000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5682565" y="1920875"/>
                <a:ext cx="114301" cy="6349"/>
              </a:xfrm>
              <a:custGeom>
                <a:avLst/>
                <a:gdLst>
                  <a:gd name="connsiteX0" fmla="*/ 0 w 114300"/>
                  <a:gd name="connsiteY0" fmla="*/ 0 h 6350"/>
                  <a:gd name="connsiteX1" fmla="*/ 114300 w 114300"/>
                  <a:gd name="connsiteY1" fmla="*/ 6350 h 6350"/>
                </a:gdLst>
                <a:ahLst/>
                <a:cxnLst>
                  <a:cxn ang="0">
                    <a:pos x="connsiteX0" y="connsiteY0"/>
                  </a:cxn>
                  <a:cxn ang="0">
                    <a:pos x="connsiteX1" y="connsiteY1"/>
                  </a:cxn>
                </a:cxnLst>
                <a:rect l="l" t="t" r="r" b="b"/>
                <a:pathLst>
                  <a:path w="114300" h="6350">
                    <a:moveTo>
                      <a:pt x="0" y="0"/>
                    </a:moveTo>
                    <a:lnTo>
                      <a:pt x="114300" y="6350"/>
                    </a:lnTo>
                  </a:path>
                </a:pathLst>
              </a:custGeom>
              <a:noFill/>
              <a:ln w="19050" cap="rnd">
                <a:solidFill>
                  <a:srgbClr val="C000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5799246" y="1720850"/>
                <a:ext cx="36513" cy="203200"/>
              </a:xfrm>
              <a:custGeom>
                <a:avLst/>
                <a:gdLst>
                  <a:gd name="connsiteX0" fmla="*/ 19050 w 73025"/>
                  <a:gd name="connsiteY0" fmla="*/ 206375 h 206375"/>
                  <a:gd name="connsiteX1" fmla="*/ 69850 w 73025"/>
                  <a:gd name="connsiteY1" fmla="*/ 203200 h 206375"/>
                  <a:gd name="connsiteX2" fmla="*/ 69850 w 73025"/>
                  <a:gd name="connsiteY2" fmla="*/ 73025 h 206375"/>
                  <a:gd name="connsiteX3" fmla="*/ 0 w 73025"/>
                  <a:gd name="connsiteY3" fmla="*/ 66675 h 206375"/>
                  <a:gd name="connsiteX4" fmla="*/ 73025 w 73025"/>
                  <a:gd name="connsiteY4" fmla="*/ 69850 h 206375"/>
                  <a:gd name="connsiteX5" fmla="*/ 69850 w 73025"/>
                  <a:gd name="connsiteY5" fmla="*/ 0 h 206375"/>
                  <a:gd name="connsiteX6" fmla="*/ 12700 w 73025"/>
                  <a:gd name="connsiteY6" fmla="*/ 6350 h 206375"/>
                  <a:gd name="connsiteX0" fmla="*/ 6350 w 60325"/>
                  <a:gd name="connsiteY0" fmla="*/ 206375 h 206375"/>
                  <a:gd name="connsiteX1" fmla="*/ 57150 w 60325"/>
                  <a:gd name="connsiteY1" fmla="*/ 203200 h 206375"/>
                  <a:gd name="connsiteX2" fmla="*/ 57150 w 60325"/>
                  <a:gd name="connsiteY2" fmla="*/ 73025 h 206375"/>
                  <a:gd name="connsiteX3" fmla="*/ 25400 w 60325"/>
                  <a:gd name="connsiteY3" fmla="*/ 66675 h 206375"/>
                  <a:gd name="connsiteX4" fmla="*/ 60325 w 60325"/>
                  <a:gd name="connsiteY4" fmla="*/ 69850 h 206375"/>
                  <a:gd name="connsiteX5" fmla="*/ 57150 w 60325"/>
                  <a:gd name="connsiteY5" fmla="*/ 0 h 206375"/>
                  <a:gd name="connsiteX6" fmla="*/ 0 w 60325"/>
                  <a:gd name="connsiteY6" fmla="*/ 6350 h 206375"/>
                  <a:gd name="connsiteX0" fmla="*/ 0 w 53975"/>
                  <a:gd name="connsiteY0" fmla="*/ 206375 h 206375"/>
                  <a:gd name="connsiteX1" fmla="*/ 50800 w 53975"/>
                  <a:gd name="connsiteY1" fmla="*/ 203200 h 206375"/>
                  <a:gd name="connsiteX2" fmla="*/ 50800 w 53975"/>
                  <a:gd name="connsiteY2" fmla="*/ 73025 h 206375"/>
                  <a:gd name="connsiteX3" fmla="*/ 19050 w 53975"/>
                  <a:gd name="connsiteY3" fmla="*/ 66675 h 206375"/>
                  <a:gd name="connsiteX4" fmla="*/ 53975 w 53975"/>
                  <a:gd name="connsiteY4" fmla="*/ 69850 h 206375"/>
                  <a:gd name="connsiteX5" fmla="*/ 50800 w 53975"/>
                  <a:gd name="connsiteY5" fmla="*/ 0 h 206375"/>
                  <a:gd name="connsiteX6" fmla="*/ 17463 w 53975"/>
                  <a:gd name="connsiteY6" fmla="*/ 6350 h 206375"/>
                  <a:gd name="connsiteX0" fmla="*/ 15875 w 36512"/>
                  <a:gd name="connsiteY0" fmla="*/ 201613 h 203200"/>
                  <a:gd name="connsiteX1" fmla="*/ 33337 w 36512"/>
                  <a:gd name="connsiteY1" fmla="*/ 203200 h 203200"/>
                  <a:gd name="connsiteX2" fmla="*/ 33337 w 36512"/>
                  <a:gd name="connsiteY2" fmla="*/ 73025 h 203200"/>
                  <a:gd name="connsiteX3" fmla="*/ 1587 w 36512"/>
                  <a:gd name="connsiteY3" fmla="*/ 66675 h 203200"/>
                  <a:gd name="connsiteX4" fmla="*/ 36512 w 36512"/>
                  <a:gd name="connsiteY4" fmla="*/ 69850 h 203200"/>
                  <a:gd name="connsiteX5" fmla="*/ 33337 w 36512"/>
                  <a:gd name="connsiteY5" fmla="*/ 0 h 203200"/>
                  <a:gd name="connsiteX6" fmla="*/ 0 w 36512"/>
                  <a:gd name="connsiteY6" fmla="*/ 6350 h 20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12" h="203200">
                    <a:moveTo>
                      <a:pt x="15875" y="201613"/>
                    </a:moveTo>
                    <a:lnTo>
                      <a:pt x="33337" y="203200"/>
                    </a:lnTo>
                    <a:lnTo>
                      <a:pt x="33337" y="73025"/>
                    </a:lnTo>
                    <a:lnTo>
                      <a:pt x="1587" y="66675"/>
                    </a:lnTo>
                    <a:lnTo>
                      <a:pt x="36512" y="69850"/>
                    </a:lnTo>
                    <a:lnTo>
                      <a:pt x="33337" y="0"/>
                    </a:lnTo>
                    <a:lnTo>
                      <a:pt x="0" y="6350"/>
                    </a:lnTo>
                  </a:path>
                </a:pathLst>
              </a:custGeom>
              <a:noFill/>
              <a:ln w="19050" cap="rnd">
                <a:solidFill>
                  <a:srgbClr val="C00000">
                    <a:alpha val="60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3352798" y="1706349"/>
              <a:ext cx="1185864" cy="655851"/>
              <a:chOff x="3505200" y="1558925"/>
              <a:chExt cx="1242722" cy="687296"/>
            </a:xfrm>
          </p:grpSpPr>
          <p:sp>
            <p:nvSpPr>
              <p:cNvPr id="17" name="Freeform 16"/>
              <p:cNvSpPr/>
              <p:nvPr/>
            </p:nvSpPr>
            <p:spPr>
              <a:xfrm>
                <a:off x="4449948" y="1665724"/>
                <a:ext cx="297974" cy="400050"/>
              </a:xfrm>
              <a:custGeom>
                <a:avLst/>
                <a:gdLst>
                  <a:gd name="connsiteX0" fmla="*/ 314325 w 377825"/>
                  <a:gd name="connsiteY0" fmla="*/ 38100 h 431800"/>
                  <a:gd name="connsiteX1" fmla="*/ 0 w 377825"/>
                  <a:gd name="connsiteY1" fmla="*/ 98425 h 431800"/>
                  <a:gd name="connsiteX2" fmla="*/ 377825 w 377825"/>
                  <a:gd name="connsiteY2" fmla="*/ 120650 h 431800"/>
                  <a:gd name="connsiteX3" fmla="*/ 193675 w 377825"/>
                  <a:gd name="connsiteY3" fmla="*/ 107950 h 431800"/>
                  <a:gd name="connsiteX4" fmla="*/ 168275 w 377825"/>
                  <a:gd name="connsiteY4" fmla="*/ 0 h 431800"/>
                  <a:gd name="connsiteX5" fmla="*/ 200025 w 377825"/>
                  <a:gd name="connsiteY5" fmla="*/ 111125 h 431800"/>
                  <a:gd name="connsiteX6" fmla="*/ 247650 w 377825"/>
                  <a:gd name="connsiteY6" fmla="*/ 431800 h 431800"/>
                  <a:gd name="connsiteX0" fmla="*/ 314325 w 377825"/>
                  <a:gd name="connsiteY0" fmla="*/ 38100 h 431800"/>
                  <a:gd name="connsiteX1" fmla="*/ 0 w 377825"/>
                  <a:gd name="connsiteY1" fmla="*/ 98425 h 431800"/>
                  <a:gd name="connsiteX2" fmla="*/ 377825 w 377825"/>
                  <a:gd name="connsiteY2" fmla="*/ 120650 h 431800"/>
                  <a:gd name="connsiteX3" fmla="*/ 193675 w 377825"/>
                  <a:gd name="connsiteY3" fmla="*/ 107950 h 431800"/>
                  <a:gd name="connsiteX4" fmla="*/ 168275 w 377825"/>
                  <a:gd name="connsiteY4" fmla="*/ 0 h 431800"/>
                  <a:gd name="connsiteX5" fmla="*/ 200025 w 377825"/>
                  <a:gd name="connsiteY5" fmla="*/ 111125 h 431800"/>
                  <a:gd name="connsiteX6" fmla="*/ 247650 w 377825"/>
                  <a:gd name="connsiteY6" fmla="*/ 431800 h 431800"/>
                  <a:gd name="connsiteX0" fmla="*/ 323850 w 377825"/>
                  <a:gd name="connsiteY0" fmla="*/ 45244 h 431800"/>
                  <a:gd name="connsiteX1" fmla="*/ 0 w 377825"/>
                  <a:gd name="connsiteY1" fmla="*/ 98425 h 431800"/>
                  <a:gd name="connsiteX2" fmla="*/ 377825 w 377825"/>
                  <a:gd name="connsiteY2" fmla="*/ 120650 h 431800"/>
                  <a:gd name="connsiteX3" fmla="*/ 193675 w 377825"/>
                  <a:gd name="connsiteY3" fmla="*/ 107950 h 431800"/>
                  <a:gd name="connsiteX4" fmla="*/ 168275 w 377825"/>
                  <a:gd name="connsiteY4" fmla="*/ 0 h 431800"/>
                  <a:gd name="connsiteX5" fmla="*/ 200025 w 377825"/>
                  <a:gd name="connsiteY5" fmla="*/ 111125 h 431800"/>
                  <a:gd name="connsiteX6" fmla="*/ 247650 w 377825"/>
                  <a:gd name="connsiteY6" fmla="*/ 431800 h 431800"/>
                  <a:gd name="connsiteX0" fmla="*/ 323850 w 377825"/>
                  <a:gd name="connsiteY0" fmla="*/ 45244 h 431800"/>
                  <a:gd name="connsiteX1" fmla="*/ 0 w 377825"/>
                  <a:gd name="connsiteY1" fmla="*/ 98425 h 431800"/>
                  <a:gd name="connsiteX2" fmla="*/ 377825 w 377825"/>
                  <a:gd name="connsiteY2" fmla="*/ 120650 h 431800"/>
                  <a:gd name="connsiteX3" fmla="*/ 193675 w 377825"/>
                  <a:gd name="connsiteY3" fmla="*/ 107950 h 431800"/>
                  <a:gd name="connsiteX4" fmla="*/ 168275 w 377825"/>
                  <a:gd name="connsiteY4" fmla="*/ 0 h 431800"/>
                  <a:gd name="connsiteX5" fmla="*/ 192881 w 377825"/>
                  <a:gd name="connsiteY5" fmla="*/ 106363 h 431800"/>
                  <a:gd name="connsiteX6" fmla="*/ 247650 w 377825"/>
                  <a:gd name="connsiteY6" fmla="*/ 431800 h 43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825" h="431800">
                    <a:moveTo>
                      <a:pt x="323850" y="45244"/>
                    </a:moveTo>
                    <a:cubicBezTo>
                      <a:pt x="219075" y="65352"/>
                      <a:pt x="197644" y="85460"/>
                      <a:pt x="0" y="98425"/>
                    </a:cubicBezTo>
                    <a:lnTo>
                      <a:pt x="377825" y="120650"/>
                    </a:lnTo>
                    <a:lnTo>
                      <a:pt x="193675" y="107950"/>
                    </a:lnTo>
                    <a:lnTo>
                      <a:pt x="168275" y="0"/>
                    </a:lnTo>
                    <a:lnTo>
                      <a:pt x="192881" y="106363"/>
                    </a:lnTo>
                    <a:lnTo>
                      <a:pt x="247650" y="431800"/>
                    </a:lnTo>
                  </a:path>
                </a:pathLst>
              </a:custGeom>
              <a:noFill/>
              <a:ln w="19050" cap="rnd">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4243605" y="1657350"/>
                <a:ext cx="220445" cy="588871"/>
              </a:xfrm>
              <a:custGeom>
                <a:avLst/>
                <a:gdLst>
                  <a:gd name="connsiteX0" fmla="*/ 250825 w 250825"/>
                  <a:gd name="connsiteY0" fmla="*/ 590550 h 590550"/>
                  <a:gd name="connsiteX1" fmla="*/ 149225 w 250825"/>
                  <a:gd name="connsiteY1" fmla="*/ 0 h 590550"/>
                  <a:gd name="connsiteX2" fmla="*/ 0 w 250825"/>
                  <a:gd name="connsiteY2" fmla="*/ 63500 h 590550"/>
                  <a:gd name="connsiteX3" fmla="*/ 161925 w 250825"/>
                  <a:gd name="connsiteY3" fmla="*/ 104775 h 590550"/>
                  <a:gd name="connsiteX0" fmla="*/ 250825 w 250825"/>
                  <a:gd name="connsiteY0" fmla="*/ 590550 h 590550"/>
                  <a:gd name="connsiteX1" fmla="*/ 149225 w 250825"/>
                  <a:gd name="connsiteY1" fmla="*/ 0 h 590550"/>
                  <a:gd name="connsiteX2" fmla="*/ 0 w 250825"/>
                  <a:gd name="connsiteY2" fmla="*/ 63500 h 590550"/>
                  <a:gd name="connsiteX3" fmla="*/ 161925 w 250825"/>
                  <a:gd name="connsiteY3" fmla="*/ 104775 h 590550"/>
                  <a:gd name="connsiteX0" fmla="*/ 250825 w 250825"/>
                  <a:gd name="connsiteY0" fmla="*/ 590550 h 590550"/>
                  <a:gd name="connsiteX1" fmla="*/ 149225 w 250825"/>
                  <a:gd name="connsiteY1" fmla="*/ 0 h 590550"/>
                  <a:gd name="connsiteX2" fmla="*/ 0 w 250825"/>
                  <a:gd name="connsiteY2" fmla="*/ 63500 h 590550"/>
                  <a:gd name="connsiteX3" fmla="*/ 161925 w 250825"/>
                  <a:gd name="connsiteY3" fmla="*/ 104775 h 590550"/>
                </a:gdLst>
                <a:ahLst/>
                <a:cxnLst>
                  <a:cxn ang="0">
                    <a:pos x="connsiteX0" y="connsiteY0"/>
                  </a:cxn>
                  <a:cxn ang="0">
                    <a:pos x="connsiteX1" y="connsiteY1"/>
                  </a:cxn>
                  <a:cxn ang="0">
                    <a:pos x="connsiteX2" y="connsiteY2"/>
                  </a:cxn>
                  <a:cxn ang="0">
                    <a:pos x="connsiteX3" y="connsiteY3"/>
                  </a:cxn>
                </a:cxnLst>
                <a:rect l="l" t="t" r="r" b="b"/>
                <a:pathLst>
                  <a:path w="250825" h="590550">
                    <a:moveTo>
                      <a:pt x="250825" y="590550"/>
                    </a:moveTo>
                    <a:lnTo>
                      <a:pt x="149225" y="0"/>
                    </a:lnTo>
                    <a:cubicBezTo>
                      <a:pt x="99483" y="21167"/>
                      <a:pt x="71173" y="20902"/>
                      <a:pt x="0" y="63500"/>
                    </a:cubicBezTo>
                    <a:cubicBezTo>
                      <a:pt x="46831" y="96308"/>
                      <a:pt x="107950" y="91017"/>
                      <a:pt x="161925" y="104775"/>
                    </a:cubicBezTo>
                  </a:path>
                </a:pathLst>
              </a:custGeom>
              <a:noFill/>
              <a:ln w="19050" cap="rnd">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3994150" y="1682750"/>
                <a:ext cx="249455" cy="200248"/>
              </a:xfrm>
              <a:custGeom>
                <a:avLst/>
                <a:gdLst>
                  <a:gd name="connsiteX0" fmla="*/ 279400 w 279400"/>
                  <a:gd name="connsiteY0" fmla="*/ 174625 h 212725"/>
                  <a:gd name="connsiteX1" fmla="*/ 31750 w 279400"/>
                  <a:gd name="connsiteY1" fmla="*/ 212725 h 212725"/>
                  <a:gd name="connsiteX2" fmla="*/ 92075 w 279400"/>
                  <a:gd name="connsiteY2" fmla="*/ 60325 h 212725"/>
                  <a:gd name="connsiteX3" fmla="*/ 0 w 279400"/>
                  <a:gd name="connsiteY3" fmla="*/ 53975 h 212725"/>
                  <a:gd name="connsiteX4" fmla="*/ 95250 w 279400"/>
                  <a:gd name="connsiteY4" fmla="*/ 57150 h 212725"/>
                  <a:gd name="connsiteX5" fmla="*/ 107950 w 279400"/>
                  <a:gd name="connsiteY5" fmla="*/ 12700 h 212725"/>
                  <a:gd name="connsiteX6" fmla="*/ 9525 w 279400"/>
                  <a:gd name="connsiteY6" fmla="*/ 0 h 212725"/>
                  <a:gd name="connsiteX0" fmla="*/ 279400 w 279400"/>
                  <a:gd name="connsiteY0" fmla="*/ 174625 h 212725"/>
                  <a:gd name="connsiteX1" fmla="*/ 31750 w 279400"/>
                  <a:gd name="connsiteY1" fmla="*/ 212725 h 212725"/>
                  <a:gd name="connsiteX2" fmla="*/ 92075 w 279400"/>
                  <a:gd name="connsiteY2" fmla="*/ 60325 h 212725"/>
                  <a:gd name="connsiteX3" fmla="*/ 0 w 279400"/>
                  <a:gd name="connsiteY3" fmla="*/ 53975 h 212725"/>
                  <a:gd name="connsiteX4" fmla="*/ 95250 w 279400"/>
                  <a:gd name="connsiteY4" fmla="*/ 57150 h 212725"/>
                  <a:gd name="connsiteX5" fmla="*/ 107950 w 279400"/>
                  <a:gd name="connsiteY5" fmla="*/ 12700 h 212725"/>
                  <a:gd name="connsiteX6" fmla="*/ 9525 w 279400"/>
                  <a:gd name="connsiteY6" fmla="*/ 0 h 212725"/>
                  <a:gd name="connsiteX0" fmla="*/ 279400 w 279400"/>
                  <a:gd name="connsiteY0" fmla="*/ 174625 h 212725"/>
                  <a:gd name="connsiteX1" fmla="*/ 31750 w 279400"/>
                  <a:gd name="connsiteY1" fmla="*/ 212725 h 212725"/>
                  <a:gd name="connsiteX2" fmla="*/ 92075 w 279400"/>
                  <a:gd name="connsiteY2" fmla="*/ 60325 h 212725"/>
                  <a:gd name="connsiteX3" fmla="*/ 0 w 279400"/>
                  <a:gd name="connsiteY3" fmla="*/ 53975 h 212725"/>
                  <a:gd name="connsiteX4" fmla="*/ 95250 w 279400"/>
                  <a:gd name="connsiteY4" fmla="*/ 57150 h 212725"/>
                  <a:gd name="connsiteX5" fmla="*/ 107950 w 279400"/>
                  <a:gd name="connsiteY5" fmla="*/ 12700 h 212725"/>
                  <a:gd name="connsiteX6" fmla="*/ 9525 w 279400"/>
                  <a:gd name="connsiteY6" fmla="*/ 0 h 212725"/>
                  <a:gd name="connsiteX0" fmla="*/ 279400 w 279400"/>
                  <a:gd name="connsiteY0" fmla="*/ 174625 h 200248"/>
                  <a:gd name="connsiteX1" fmla="*/ 31750 w 279400"/>
                  <a:gd name="connsiteY1" fmla="*/ 200248 h 200248"/>
                  <a:gd name="connsiteX2" fmla="*/ 92075 w 279400"/>
                  <a:gd name="connsiteY2" fmla="*/ 60325 h 200248"/>
                  <a:gd name="connsiteX3" fmla="*/ 0 w 279400"/>
                  <a:gd name="connsiteY3" fmla="*/ 53975 h 200248"/>
                  <a:gd name="connsiteX4" fmla="*/ 95250 w 279400"/>
                  <a:gd name="connsiteY4" fmla="*/ 57150 h 200248"/>
                  <a:gd name="connsiteX5" fmla="*/ 107950 w 279400"/>
                  <a:gd name="connsiteY5" fmla="*/ 12700 h 200248"/>
                  <a:gd name="connsiteX6" fmla="*/ 9525 w 279400"/>
                  <a:gd name="connsiteY6" fmla="*/ 0 h 200248"/>
                  <a:gd name="connsiteX0" fmla="*/ 249455 w 249455"/>
                  <a:gd name="connsiteY0" fmla="*/ 162147 h 200248"/>
                  <a:gd name="connsiteX1" fmla="*/ 31750 w 249455"/>
                  <a:gd name="connsiteY1" fmla="*/ 200248 h 200248"/>
                  <a:gd name="connsiteX2" fmla="*/ 92075 w 249455"/>
                  <a:gd name="connsiteY2" fmla="*/ 60325 h 200248"/>
                  <a:gd name="connsiteX3" fmla="*/ 0 w 249455"/>
                  <a:gd name="connsiteY3" fmla="*/ 53975 h 200248"/>
                  <a:gd name="connsiteX4" fmla="*/ 95250 w 249455"/>
                  <a:gd name="connsiteY4" fmla="*/ 57150 h 200248"/>
                  <a:gd name="connsiteX5" fmla="*/ 107950 w 249455"/>
                  <a:gd name="connsiteY5" fmla="*/ 12700 h 200248"/>
                  <a:gd name="connsiteX6" fmla="*/ 9525 w 249455"/>
                  <a:gd name="connsiteY6" fmla="*/ 0 h 200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455" h="200248">
                    <a:moveTo>
                      <a:pt x="249455" y="162147"/>
                    </a:moveTo>
                    <a:cubicBezTo>
                      <a:pt x="166905" y="174847"/>
                      <a:pt x="183356" y="189929"/>
                      <a:pt x="31750" y="200248"/>
                    </a:cubicBezTo>
                    <a:lnTo>
                      <a:pt x="92075" y="60325"/>
                    </a:lnTo>
                    <a:lnTo>
                      <a:pt x="0" y="53975"/>
                    </a:lnTo>
                    <a:lnTo>
                      <a:pt x="95250" y="57150"/>
                    </a:lnTo>
                    <a:lnTo>
                      <a:pt x="107950" y="12700"/>
                    </a:lnTo>
                    <a:cubicBezTo>
                      <a:pt x="63236" y="-1058"/>
                      <a:pt x="42333" y="4233"/>
                      <a:pt x="9525" y="0"/>
                    </a:cubicBezTo>
                  </a:path>
                </a:pathLst>
              </a:custGeom>
              <a:noFill/>
              <a:ln w="19050" cap="rnd">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3702050" y="1625600"/>
                <a:ext cx="317500" cy="330200"/>
              </a:xfrm>
              <a:custGeom>
                <a:avLst/>
                <a:gdLst>
                  <a:gd name="connsiteX0" fmla="*/ 317500 w 317500"/>
                  <a:gd name="connsiteY0" fmla="*/ 330200 h 330200"/>
                  <a:gd name="connsiteX1" fmla="*/ 171450 w 317500"/>
                  <a:gd name="connsiteY1" fmla="*/ 114300 h 330200"/>
                  <a:gd name="connsiteX2" fmla="*/ 28575 w 317500"/>
                  <a:gd name="connsiteY2" fmla="*/ 187325 h 330200"/>
                  <a:gd name="connsiteX3" fmla="*/ 171450 w 317500"/>
                  <a:gd name="connsiteY3" fmla="*/ 117475 h 330200"/>
                  <a:gd name="connsiteX4" fmla="*/ 152400 w 317500"/>
                  <a:gd name="connsiteY4" fmla="*/ 82550 h 330200"/>
                  <a:gd name="connsiteX5" fmla="*/ 0 w 317500"/>
                  <a:gd name="connsiteY5" fmla="*/ 155575 h 330200"/>
                  <a:gd name="connsiteX6" fmla="*/ 149225 w 317500"/>
                  <a:gd name="connsiteY6" fmla="*/ 88900 h 330200"/>
                  <a:gd name="connsiteX7" fmla="*/ 117475 w 317500"/>
                  <a:gd name="connsiteY7" fmla="*/ 22225 h 330200"/>
                  <a:gd name="connsiteX8" fmla="*/ 149225 w 317500"/>
                  <a:gd name="connsiteY8" fmla="*/ 0 h 330200"/>
                  <a:gd name="connsiteX9" fmla="*/ 22225 w 317500"/>
                  <a:gd name="connsiteY9" fmla="*/ 111125 h 330200"/>
                  <a:gd name="connsiteX0" fmla="*/ 317500 w 317500"/>
                  <a:gd name="connsiteY0" fmla="*/ 330200 h 330200"/>
                  <a:gd name="connsiteX1" fmla="*/ 171450 w 317500"/>
                  <a:gd name="connsiteY1" fmla="*/ 114300 h 330200"/>
                  <a:gd name="connsiteX2" fmla="*/ 28575 w 317500"/>
                  <a:gd name="connsiteY2" fmla="*/ 187325 h 330200"/>
                  <a:gd name="connsiteX3" fmla="*/ 171450 w 317500"/>
                  <a:gd name="connsiteY3" fmla="*/ 117475 h 330200"/>
                  <a:gd name="connsiteX4" fmla="*/ 152400 w 317500"/>
                  <a:gd name="connsiteY4" fmla="*/ 82550 h 330200"/>
                  <a:gd name="connsiteX5" fmla="*/ 0 w 317500"/>
                  <a:gd name="connsiteY5" fmla="*/ 155575 h 330200"/>
                  <a:gd name="connsiteX6" fmla="*/ 149225 w 317500"/>
                  <a:gd name="connsiteY6" fmla="*/ 88900 h 330200"/>
                  <a:gd name="connsiteX7" fmla="*/ 117475 w 317500"/>
                  <a:gd name="connsiteY7" fmla="*/ 22225 h 330200"/>
                  <a:gd name="connsiteX8" fmla="*/ 149225 w 317500"/>
                  <a:gd name="connsiteY8" fmla="*/ 0 h 330200"/>
                  <a:gd name="connsiteX9" fmla="*/ 3175 w 317500"/>
                  <a:gd name="connsiteY9" fmla="*/ 134937 h 330200"/>
                  <a:gd name="connsiteX0" fmla="*/ 317500 w 317500"/>
                  <a:gd name="connsiteY0" fmla="*/ 330200 h 330200"/>
                  <a:gd name="connsiteX1" fmla="*/ 171450 w 317500"/>
                  <a:gd name="connsiteY1" fmla="*/ 114300 h 330200"/>
                  <a:gd name="connsiteX2" fmla="*/ 28575 w 317500"/>
                  <a:gd name="connsiteY2" fmla="*/ 187325 h 330200"/>
                  <a:gd name="connsiteX3" fmla="*/ 171450 w 317500"/>
                  <a:gd name="connsiteY3" fmla="*/ 117475 h 330200"/>
                  <a:gd name="connsiteX4" fmla="*/ 152400 w 317500"/>
                  <a:gd name="connsiteY4" fmla="*/ 82550 h 330200"/>
                  <a:gd name="connsiteX5" fmla="*/ 0 w 317500"/>
                  <a:gd name="connsiteY5" fmla="*/ 155575 h 330200"/>
                  <a:gd name="connsiteX6" fmla="*/ 149225 w 317500"/>
                  <a:gd name="connsiteY6" fmla="*/ 88900 h 330200"/>
                  <a:gd name="connsiteX7" fmla="*/ 117475 w 317500"/>
                  <a:gd name="connsiteY7" fmla="*/ 22225 h 330200"/>
                  <a:gd name="connsiteX8" fmla="*/ 149225 w 317500"/>
                  <a:gd name="connsiteY8" fmla="*/ 0 h 330200"/>
                  <a:gd name="connsiteX9" fmla="*/ 3175 w 317500"/>
                  <a:gd name="connsiteY9" fmla="*/ 134937 h 330200"/>
                  <a:gd name="connsiteX0" fmla="*/ 317500 w 317500"/>
                  <a:gd name="connsiteY0" fmla="*/ 330200 h 330200"/>
                  <a:gd name="connsiteX1" fmla="*/ 171450 w 317500"/>
                  <a:gd name="connsiteY1" fmla="*/ 114300 h 330200"/>
                  <a:gd name="connsiteX2" fmla="*/ 16669 w 317500"/>
                  <a:gd name="connsiteY2" fmla="*/ 187325 h 330200"/>
                  <a:gd name="connsiteX3" fmla="*/ 171450 w 317500"/>
                  <a:gd name="connsiteY3" fmla="*/ 117475 h 330200"/>
                  <a:gd name="connsiteX4" fmla="*/ 152400 w 317500"/>
                  <a:gd name="connsiteY4" fmla="*/ 82550 h 330200"/>
                  <a:gd name="connsiteX5" fmla="*/ 0 w 317500"/>
                  <a:gd name="connsiteY5" fmla="*/ 155575 h 330200"/>
                  <a:gd name="connsiteX6" fmla="*/ 149225 w 317500"/>
                  <a:gd name="connsiteY6" fmla="*/ 88900 h 330200"/>
                  <a:gd name="connsiteX7" fmla="*/ 117475 w 317500"/>
                  <a:gd name="connsiteY7" fmla="*/ 22225 h 330200"/>
                  <a:gd name="connsiteX8" fmla="*/ 149225 w 317500"/>
                  <a:gd name="connsiteY8" fmla="*/ 0 h 330200"/>
                  <a:gd name="connsiteX9" fmla="*/ 3175 w 317500"/>
                  <a:gd name="connsiteY9" fmla="*/ 134937 h 33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7500" h="330200">
                    <a:moveTo>
                      <a:pt x="317500" y="330200"/>
                    </a:moveTo>
                    <a:lnTo>
                      <a:pt x="171450" y="114300"/>
                    </a:lnTo>
                    <a:lnTo>
                      <a:pt x="16669" y="187325"/>
                    </a:lnTo>
                    <a:lnTo>
                      <a:pt x="171450" y="117475"/>
                    </a:lnTo>
                    <a:lnTo>
                      <a:pt x="152400" y="82550"/>
                    </a:lnTo>
                    <a:lnTo>
                      <a:pt x="0" y="155575"/>
                    </a:lnTo>
                    <a:lnTo>
                      <a:pt x="149225" y="88900"/>
                    </a:lnTo>
                    <a:lnTo>
                      <a:pt x="117475" y="22225"/>
                    </a:lnTo>
                    <a:lnTo>
                      <a:pt x="149225" y="0"/>
                    </a:lnTo>
                    <a:cubicBezTo>
                      <a:pt x="100542" y="44979"/>
                      <a:pt x="70908" y="54240"/>
                      <a:pt x="3175" y="134937"/>
                    </a:cubicBezTo>
                  </a:path>
                </a:pathLst>
              </a:custGeom>
              <a:noFill/>
              <a:ln w="19050" cap="rnd">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505200" y="1558925"/>
                <a:ext cx="209550" cy="498475"/>
              </a:xfrm>
              <a:custGeom>
                <a:avLst/>
                <a:gdLst>
                  <a:gd name="connsiteX0" fmla="*/ 209550 w 209550"/>
                  <a:gd name="connsiteY0" fmla="*/ 498475 h 498475"/>
                  <a:gd name="connsiteX1" fmla="*/ 79375 w 209550"/>
                  <a:gd name="connsiteY1" fmla="*/ 98425 h 498475"/>
                  <a:gd name="connsiteX2" fmla="*/ 161925 w 209550"/>
                  <a:gd name="connsiteY2" fmla="*/ 44450 h 498475"/>
                  <a:gd name="connsiteX3" fmla="*/ 73025 w 209550"/>
                  <a:gd name="connsiteY3" fmla="*/ 104775 h 498475"/>
                  <a:gd name="connsiteX4" fmla="*/ 19050 w 209550"/>
                  <a:gd name="connsiteY4" fmla="*/ 165100 h 498475"/>
                  <a:gd name="connsiteX5" fmla="*/ 142875 w 209550"/>
                  <a:gd name="connsiteY5" fmla="*/ 9525 h 498475"/>
                  <a:gd name="connsiteX6" fmla="*/ 60325 w 209550"/>
                  <a:gd name="connsiteY6" fmla="*/ 63500 h 498475"/>
                  <a:gd name="connsiteX7" fmla="*/ 0 w 209550"/>
                  <a:gd name="connsiteY7" fmla="*/ 34925 h 498475"/>
                  <a:gd name="connsiteX8" fmla="*/ 31750 w 209550"/>
                  <a:gd name="connsiteY8" fmla="*/ 0 h 498475"/>
                  <a:gd name="connsiteX0" fmla="*/ 209550 w 209550"/>
                  <a:gd name="connsiteY0" fmla="*/ 498475 h 498475"/>
                  <a:gd name="connsiteX1" fmla="*/ 79375 w 209550"/>
                  <a:gd name="connsiteY1" fmla="*/ 98425 h 498475"/>
                  <a:gd name="connsiteX2" fmla="*/ 161925 w 209550"/>
                  <a:gd name="connsiteY2" fmla="*/ 44450 h 498475"/>
                  <a:gd name="connsiteX3" fmla="*/ 73025 w 209550"/>
                  <a:gd name="connsiteY3" fmla="*/ 104775 h 498475"/>
                  <a:gd name="connsiteX4" fmla="*/ 19050 w 209550"/>
                  <a:gd name="connsiteY4" fmla="*/ 165100 h 498475"/>
                  <a:gd name="connsiteX5" fmla="*/ 142875 w 209550"/>
                  <a:gd name="connsiteY5" fmla="*/ 9525 h 498475"/>
                  <a:gd name="connsiteX6" fmla="*/ 60325 w 209550"/>
                  <a:gd name="connsiteY6" fmla="*/ 63500 h 498475"/>
                  <a:gd name="connsiteX7" fmla="*/ 0 w 209550"/>
                  <a:gd name="connsiteY7" fmla="*/ 34925 h 498475"/>
                  <a:gd name="connsiteX8" fmla="*/ 31750 w 209550"/>
                  <a:gd name="connsiteY8" fmla="*/ 0 h 49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 h="498475">
                    <a:moveTo>
                      <a:pt x="209550" y="498475"/>
                    </a:moveTo>
                    <a:cubicBezTo>
                      <a:pt x="180445" y="360363"/>
                      <a:pt x="122767" y="231775"/>
                      <a:pt x="79375" y="98425"/>
                    </a:cubicBezTo>
                    <a:lnTo>
                      <a:pt x="161925" y="44450"/>
                    </a:lnTo>
                    <a:lnTo>
                      <a:pt x="73025" y="104775"/>
                    </a:lnTo>
                    <a:lnTo>
                      <a:pt x="19050" y="165100"/>
                    </a:lnTo>
                    <a:lnTo>
                      <a:pt x="142875" y="9525"/>
                    </a:lnTo>
                    <a:lnTo>
                      <a:pt x="60325" y="63500"/>
                    </a:lnTo>
                    <a:lnTo>
                      <a:pt x="0" y="34925"/>
                    </a:lnTo>
                    <a:lnTo>
                      <a:pt x="31750" y="0"/>
                    </a:lnTo>
                  </a:path>
                </a:pathLst>
              </a:custGeom>
              <a:noFill/>
              <a:ln w="19050" cap="rnd">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p:cNvGrpSpPr/>
            <p:nvPr/>
          </p:nvGrpSpPr>
          <p:grpSpPr>
            <a:xfrm>
              <a:off x="1914682" y="1664528"/>
              <a:ext cx="1364300" cy="430987"/>
              <a:chOff x="1940394" y="1553150"/>
              <a:chExt cx="1429712" cy="451648"/>
            </a:xfrm>
          </p:grpSpPr>
          <p:sp>
            <p:nvSpPr>
              <p:cNvPr id="27" name="Freeform 26"/>
              <p:cNvSpPr/>
              <p:nvPr/>
            </p:nvSpPr>
            <p:spPr>
              <a:xfrm>
                <a:off x="2824956" y="1661217"/>
                <a:ext cx="315119" cy="173490"/>
              </a:xfrm>
              <a:custGeom>
                <a:avLst/>
                <a:gdLst>
                  <a:gd name="connsiteX0" fmla="*/ 257175 w 257175"/>
                  <a:gd name="connsiteY0" fmla="*/ 114300 h 171450"/>
                  <a:gd name="connsiteX1" fmla="*/ 15875 w 257175"/>
                  <a:gd name="connsiteY1" fmla="*/ 171450 h 171450"/>
                  <a:gd name="connsiteX2" fmla="*/ 114300 w 257175"/>
                  <a:gd name="connsiteY2" fmla="*/ 53975 h 171450"/>
                  <a:gd name="connsiteX3" fmla="*/ 0 w 257175"/>
                  <a:gd name="connsiteY3" fmla="*/ 50800 h 171450"/>
                  <a:gd name="connsiteX4" fmla="*/ 111125 w 257175"/>
                  <a:gd name="connsiteY4" fmla="*/ 50800 h 171450"/>
                  <a:gd name="connsiteX5" fmla="*/ 149225 w 257175"/>
                  <a:gd name="connsiteY5" fmla="*/ 12700 h 171450"/>
                  <a:gd name="connsiteX6" fmla="*/ 15875 w 257175"/>
                  <a:gd name="connsiteY6" fmla="*/ 0 h 171450"/>
                  <a:gd name="connsiteX0" fmla="*/ 315119 w 315119"/>
                  <a:gd name="connsiteY0" fmla="*/ 114300 h 171450"/>
                  <a:gd name="connsiteX1" fmla="*/ 73819 w 315119"/>
                  <a:gd name="connsiteY1" fmla="*/ 171450 h 171450"/>
                  <a:gd name="connsiteX2" fmla="*/ 172244 w 315119"/>
                  <a:gd name="connsiteY2" fmla="*/ 53975 h 171450"/>
                  <a:gd name="connsiteX3" fmla="*/ 57944 w 315119"/>
                  <a:gd name="connsiteY3" fmla="*/ 50800 h 171450"/>
                  <a:gd name="connsiteX4" fmla="*/ 169069 w 315119"/>
                  <a:gd name="connsiteY4" fmla="*/ 50800 h 171450"/>
                  <a:gd name="connsiteX5" fmla="*/ 207169 w 315119"/>
                  <a:gd name="connsiteY5" fmla="*/ 12700 h 171450"/>
                  <a:gd name="connsiteX6" fmla="*/ 0 w 315119"/>
                  <a:gd name="connsiteY6" fmla="*/ 0 h 171450"/>
                  <a:gd name="connsiteX0" fmla="*/ 315119 w 315119"/>
                  <a:gd name="connsiteY0" fmla="*/ 116340 h 173490"/>
                  <a:gd name="connsiteX1" fmla="*/ 73819 w 315119"/>
                  <a:gd name="connsiteY1" fmla="*/ 173490 h 173490"/>
                  <a:gd name="connsiteX2" fmla="*/ 172244 w 315119"/>
                  <a:gd name="connsiteY2" fmla="*/ 56015 h 173490"/>
                  <a:gd name="connsiteX3" fmla="*/ 57944 w 315119"/>
                  <a:gd name="connsiteY3" fmla="*/ 52840 h 173490"/>
                  <a:gd name="connsiteX4" fmla="*/ 169069 w 315119"/>
                  <a:gd name="connsiteY4" fmla="*/ 52840 h 173490"/>
                  <a:gd name="connsiteX5" fmla="*/ 207169 w 315119"/>
                  <a:gd name="connsiteY5" fmla="*/ 14740 h 173490"/>
                  <a:gd name="connsiteX6" fmla="*/ 0 w 315119"/>
                  <a:gd name="connsiteY6" fmla="*/ 2040 h 173490"/>
                  <a:gd name="connsiteX0" fmla="*/ 315119 w 315119"/>
                  <a:gd name="connsiteY0" fmla="*/ 116340 h 173490"/>
                  <a:gd name="connsiteX1" fmla="*/ 73819 w 315119"/>
                  <a:gd name="connsiteY1" fmla="*/ 173490 h 173490"/>
                  <a:gd name="connsiteX2" fmla="*/ 172244 w 315119"/>
                  <a:gd name="connsiteY2" fmla="*/ 56015 h 173490"/>
                  <a:gd name="connsiteX3" fmla="*/ 12700 w 315119"/>
                  <a:gd name="connsiteY3" fmla="*/ 52840 h 173490"/>
                  <a:gd name="connsiteX4" fmla="*/ 169069 w 315119"/>
                  <a:gd name="connsiteY4" fmla="*/ 52840 h 173490"/>
                  <a:gd name="connsiteX5" fmla="*/ 207169 w 315119"/>
                  <a:gd name="connsiteY5" fmla="*/ 14740 h 173490"/>
                  <a:gd name="connsiteX6" fmla="*/ 0 w 315119"/>
                  <a:gd name="connsiteY6" fmla="*/ 2040 h 173490"/>
                  <a:gd name="connsiteX0" fmla="*/ 315119 w 315119"/>
                  <a:gd name="connsiteY0" fmla="*/ 116340 h 173490"/>
                  <a:gd name="connsiteX1" fmla="*/ 73819 w 315119"/>
                  <a:gd name="connsiteY1" fmla="*/ 173490 h 173490"/>
                  <a:gd name="connsiteX2" fmla="*/ 172244 w 315119"/>
                  <a:gd name="connsiteY2" fmla="*/ 56015 h 173490"/>
                  <a:gd name="connsiteX3" fmla="*/ 12700 w 315119"/>
                  <a:gd name="connsiteY3" fmla="*/ 52840 h 173490"/>
                  <a:gd name="connsiteX4" fmla="*/ 169069 w 315119"/>
                  <a:gd name="connsiteY4" fmla="*/ 52840 h 173490"/>
                  <a:gd name="connsiteX5" fmla="*/ 207169 w 315119"/>
                  <a:gd name="connsiteY5" fmla="*/ 14740 h 173490"/>
                  <a:gd name="connsiteX6" fmla="*/ 0 w 315119"/>
                  <a:gd name="connsiteY6" fmla="*/ 2040 h 173490"/>
                  <a:gd name="connsiteX0" fmla="*/ 315119 w 315119"/>
                  <a:gd name="connsiteY0" fmla="*/ 116340 h 173490"/>
                  <a:gd name="connsiteX1" fmla="*/ 73819 w 315119"/>
                  <a:gd name="connsiteY1" fmla="*/ 173490 h 173490"/>
                  <a:gd name="connsiteX2" fmla="*/ 172244 w 315119"/>
                  <a:gd name="connsiteY2" fmla="*/ 56015 h 173490"/>
                  <a:gd name="connsiteX3" fmla="*/ 12700 w 315119"/>
                  <a:gd name="connsiteY3" fmla="*/ 52840 h 173490"/>
                  <a:gd name="connsiteX4" fmla="*/ 173832 w 315119"/>
                  <a:gd name="connsiteY4" fmla="*/ 55221 h 173490"/>
                  <a:gd name="connsiteX5" fmla="*/ 207169 w 315119"/>
                  <a:gd name="connsiteY5" fmla="*/ 14740 h 173490"/>
                  <a:gd name="connsiteX6" fmla="*/ 0 w 315119"/>
                  <a:gd name="connsiteY6" fmla="*/ 2040 h 17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119" h="173490">
                    <a:moveTo>
                      <a:pt x="315119" y="116340"/>
                    </a:moveTo>
                    <a:cubicBezTo>
                      <a:pt x="234686" y="135390"/>
                      <a:pt x="170920" y="166346"/>
                      <a:pt x="73819" y="173490"/>
                    </a:cubicBezTo>
                    <a:lnTo>
                      <a:pt x="172244" y="56015"/>
                    </a:lnTo>
                    <a:lnTo>
                      <a:pt x="12700" y="52840"/>
                    </a:lnTo>
                    <a:lnTo>
                      <a:pt x="173832" y="55221"/>
                    </a:lnTo>
                    <a:lnTo>
                      <a:pt x="207169" y="14740"/>
                    </a:lnTo>
                    <a:cubicBezTo>
                      <a:pt x="138113" y="10507"/>
                      <a:pt x="104774" y="-5634"/>
                      <a:pt x="0" y="2040"/>
                    </a:cubicBezTo>
                  </a:path>
                </a:pathLst>
              </a:custGeom>
              <a:noFill/>
              <a:ln w="19050" cap="rnd">
                <a:solidFill>
                  <a:srgbClr val="C000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2509184" y="1596976"/>
                <a:ext cx="296857" cy="230638"/>
              </a:xfrm>
              <a:custGeom>
                <a:avLst/>
                <a:gdLst>
                  <a:gd name="connsiteX0" fmla="*/ 314325 w 314325"/>
                  <a:gd name="connsiteY0" fmla="*/ 238125 h 238125"/>
                  <a:gd name="connsiteX1" fmla="*/ 190500 w 314325"/>
                  <a:gd name="connsiteY1" fmla="*/ 104775 h 238125"/>
                  <a:gd name="connsiteX2" fmla="*/ 9525 w 314325"/>
                  <a:gd name="connsiteY2" fmla="*/ 222250 h 238125"/>
                  <a:gd name="connsiteX3" fmla="*/ 190500 w 314325"/>
                  <a:gd name="connsiteY3" fmla="*/ 104775 h 238125"/>
                  <a:gd name="connsiteX4" fmla="*/ 168275 w 314325"/>
                  <a:gd name="connsiteY4" fmla="*/ 82550 h 238125"/>
                  <a:gd name="connsiteX5" fmla="*/ 44450 w 314325"/>
                  <a:gd name="connsiteY5" fmla="*/ 149225 h 238125"/>
                  <a:gd name="connsiteX6" fmla="*/ 171450 w 314325"/>
                  <a:gd name="connsiteY6" fmla="*/ 82550 h 238125"/>
                  <a:gd name="connsiteX7" fmla="*/ 146050 w 314325"/>
                  <a:gd name="connsiteY7" fmla="*/ 41275 h 238125"/>
                  <a:gd name="connsiteX8" fmla="*/ 212725 w 314325"/>
                  <a:gd name="connsiteY8" fmla="*/ 0 h 238125"/>
                  <a:gd name="connsiteX9" fmla="*/ 136525 w 314325"/>
                  <a:gd name="connsiteY9" fmla="*/ 47625 h 238125"/>
                  <a:gd name="connsiteX10" fmla="*/ 104775 w 314325"/>
                  <a:gd name="connsiteY10" fmla="*/ 15875 h 238125"/>
                  <a:gd name="connsiteX11" fmla="*/ 149225 w 314325"/>
                  <a:gd name="connsiteY11" fmla="*/ 44450 h 238125"/>
                  <a:gd name="connsiteX12" fmla="*/ 0 w 314325"/>
                  <a:gd name="connsiteY12" fmla="*/ 136525 h 238125"/>
                  <a:gd name="connsiteX0" fmla="*/ 314325 w 314325"/>
                  <a:gd name="connsiteY0" fmla="*/ 238125 h 238125"/>
                  <a:gd name="connsiteX1" fmla="*/ 190500 w 314325"/>
                  <a:gd name="connsiteY1" fmla="*/ 104775 h 238125"/>
                  <a:gd name="connsiteX2" fmla="*/ 9525 w 314325"/>
                  <a:gd name="connsiteY2" fmla="*/ 222250 h 238125"/>
                  <a:gd name="connsiteX3" fmla="*/ 190500 w 314325"/>
                  <a:gd name="connsiteY3" fmla="*/ 104775 h 238125"/>
                  <a:gd name="connsiteX4" fmla="*/ 168275 w 314325"/>
                  <a:gd name="connsiteY4" fmla="*/ 82550 h 238125"/>
                  <a:gd name="connsiteX5" fmla="*/ 44450 w 314325"/>
                  <a:gd name="connsiteY5" fmla="*/ 149225 h 238125"/>
                  <a:gd name="connsiteX6" fmla="*/ 171450 w 314325"/>
                  <a:gd name="connsiteY6" fmla="*/ 82550 h 238125"/>
                  <a:gd name="connsiteX7" fmla="*/ 146050 w 314325"/>
                  <a:gd name="connsiteY7" fmla="*/ 41275 h 238125"/>
                  <a:gd name="connsiteX8" fmla="*/ 212725 w 314325"/>
                  <a:gd name="connsiteY8" fmla="*/ 0 h 238125"/>
                  <a:gd name="connsiteX9" fmla="*/ 136525 w 314325"/>
                  <a:gd name="connsiteY9" fmla="*/ 47625 h 238125"/>
                  <a:gd name="connsiteX10" fmla="*/ 104775 w 314325"/>
                  <a:gd name="connsiteY10" fmla="*/ 15875 h 238125"/>
                  <a:gd name="connsiteX11" fmla="*/ 149225 w 314325"/>
                  <a:gd name="connsiteY11" fmla="*/ 44450 h 238125"/>
                  <a:gd name="connsiteX12" fmla="*/ 0 w 314325"/>
                  <a:gd name="connsiteY12" fmla="*/ 136525 h 238125"/>
                  <a:gd name="connsiteX0" fmla="*/ 314325 w 314325"/>
                  <a:gd name="connsiteY0" fmla="*/ 238125 h 238125"/>
                  <a:gd name="connsiteX1" fmla="*/ 190500 w 314325"/>
                  <a:gd name="connsiteY1" fmla="*/ 104775 h 238125"/>
                  <a:gd name="connsiteX2" fmla="*/ 9525 w 314325"/>
                  <a:gd name="connsiteY2" fmla="*/ 222250 h 238125"/>
                  <a:gd name="connsiteX3" fmla="*/ 190500 w 314325"/>
                  <a:gd name="connsiteY3" fmla="*/ 104775 h 238125"/>
                  <a:gd name="connsiteX4" fmla="*/ 168275 w 314325"/>
                  <a:gd name="connsiteY4" fmla="*/ 82550 h 238125"/>
                  <a:gd name="connsiteX5" fmla="*/ 44450 w 314325"/>
                  <a:gd name="connsiteY5" fmla="*/ 149225 h 238125"/>
                  <a:gd name="connsiteX6" fmla="*/ 171450 w 314325"/>
                  <a:gd name="connsiteY6" fmla="*/ 82550 h 238125"/>
                  <a:gd name="connsiteX7" fmla="*/ 146050 w 314325"/>
                  <a:gd name="connsiteY7" fmla="*/ 41275 h 238125"/>
                  <a:gd name="connsiteX8" fmla="*/ 212725 w 314325"/>
                  <a:gd name="connsiteY8" fmla="*/ 0 h 238125"/>
                  <a:gd name="connsiteX9" fmla="*/ 141287 w 314325"/>
                  <a:gd name="connsiteY9" fmla="*/ 47625 h 238125"/>
                  <a:gd name="connsiteX10" fmla="*/ 104775 w 314325"/>
                  <a:gd name="connsiteY10" fmla="*/ 15875 h 238125"/>
                  <a:gd name="connsiteX11" fmla="*/ 149225 w 314325"/>
                  <a:gd name="connsiteY11" fmla="*/ 44450 h 238125"/>
                  <a:gd name="connsiteX12" fmla="*/ 0 w 314325"/>
                  <a:gd name="connsiteY12" fmla="*/ 136525 h 238125"/>
                  <a:gd name="connsiteX0" fmla="*/ 284380 w 284380"/>
                  <a:gd name="connsiteY0" fmla="*/ 258088 h 258088"/>
                  <a:gd name="connsiteX1" fmla="*/ 190500 w 284380"/>
                  <a:gd name="connsiteY1" fmla="*/ 104775 h 258088"/>
                  <a:gd name="connsiteX2" fmla="*/ 9525 w 284380"/>
                  <a:gd name="connsiteY2" fmla="*/ 222250 h 258088"/>
                  <a:gd name="connsiteX3" fmla="*/ 190500 w 284380"/>
                  <a:gd name="connsiteY3" fmla="*/ 104775 h 258088"/>
                  <a:gd name="connsiteX4" fmla="*/ 168275 w 284380"/>
                  <a:gd name="connsiteY4" fmla="*/ 82550 h 258088"/>
                  <a:gd name="connsiteX5" fmla="*/ 44450 w 284380"/>
                  <a:gd name="connsiteY5" fmla="*/ 149225 h 258088"/>
                  <a:gd name="connsiteX6" fmla="*/ 171450 w 284380"/>
                  <a:gd name="connsiteY6" fmla="*/ 82550 h 258088"/>
                  <a:gd name="connsiteX7" fmla="*/ 146050 w 284380"/>
                  <a:gd name="connsiteY7" fmla="*/ 41275 h 258088"/>
                  <a:gd name="connsiteX8" fmla="*/ 212725 w 284380"/>
                  <a:gd name="connsiteY8" fmla="*/ 0 h 258088"/>
                  <a:gd name="connsiteX9" fmla="*/ 141287 w 284380"/>
                  <a:gd name="connsiteY9" fmla="*/ 47625 h 258088"/>
                  <a:gd name="connsiteX10" fmla="*/ 104775 w 284380"/>
                  <a:gd name="connsiteY10" fmla="*/ 15875 h 258088"/>
                  <a:gd name="connsiteX11" fmla="*/ 149225 w 284380"/>
                  <a:gd name="connsiteY11" fmla="*/ 44450 h 258088"/>
                  <a:gd name="connsiteX12" fmla="*/ 0 w 284380"/>
                  <a:gd name="connsiteY12" fmla="*/ 136525 h 258088"/>
                  <a:gd name="connsiteX0" fmla="*/ 284380 w 284380"/>
                  <a:gd name="connsiteY0" fmla="*/ 258088 h 258088"/>
                  <a:gd name="connsiteX1" fmla="*/ 190500 w 284380"/>
                  <a:gd name="connsiteY1" fmla="*/ 104775 h 258088"/>
                  <a:gd name="connsiteX2" fmla="*/ 9525 w 284380"/>
                  <a:gd name="connsiteY2" fmla="*/ 222250 h 258088"/>
                  <a:gd name="connsiteX3" fmla="*/ 190500 w 284380"/>
                  <a:gd name="connsiteY3" fmla="*/ 104775 h 258088"/>
                  <a:gd name="connsiteX4" fmla="*/ 168275 w 284380"/>
                  <a:gd name="connsiteY4" fmla="*/ 82550 h 258088"/>
                  <a:gd name="connsiteX5" fmla="*/ 44450 w 284380"/>
                  <a:gd name="connsiteY5" fmla="*/ 149225 h 258088"/>
                  <a:gd name="connsiteX6" fmla="*/ 171450 w 284380"/>
                  <a:gd name="connsiteY6" fmla="*/ 82550 h 258088"/>
                  <a:gd name="connsiteX7" fmla="*/ 146050 w 284380"/>
                  <a:gd name="connsiteY7" fmla="*/ 41275 h 258088"/>
                  <a:gd name="connsiteX8" fmla="*/ 212725 w 284380"/>
                  <a:gd name="connsiteY8" fmla="*/ 0 h 258088"/>
                  <a:gd name="connsiteX9" fmla="*/ 141287 w 284380"/>
                  <a:gd name="connsiteY9" fmla="*/ 47625 h 258088"/>
                  <a:gd name="connsiteX10" fmla="*/ 104775 w 284380"/>
                  <a:gd name="connsiteY10" fmla="*/ 15875 h 258088"/>
                  <a:gd name="connsiteX11" fmla="*/ 149225 w 284380"/>
                  <a:gd name="connsiteY11" fmla="*/ 44450 h 258088"/>
                  <a:gd name="connsiteX12" fmla="*/ 0 w 284380"/>
                  <a:gd name="connsiteY12" fmla="*/ 136525 h 258088"/>
                  <a:gd name="connsiteX0" fmla="*/ 296857 w 296857"/>
                  <a:gd name="connsiteY0" fmla="*/ 230638 h 230638"/>
                  <a:gd name="connsiteX1" fmla="*/ 190500 w 296857"/>
                  <a:gd name="connsiteY1" fmla="*/ 104775 h 230638"/>
                  <a:gd name="connsiteX2" fmla="*/ 9525 w 296857"/>
                  <a:gd name="connsiteY2" fmla="*/ 222250 h 230638"/>
                  <a:gd name="connsiteX3" fmla="*/ 190500 w 296857"/>
                  <a:gd name="connsiteY3" fmla="*/ 104775 h 230638"/>
                  <a:gd name="connsiteX4" fmla="*/ 168275 w 296857"/>
                  <a:gd name="connsiteY4" fmla="*/ 82550 h 230638"/>
                  <a:gd name="connsiteX5" fmla="*/ 44450 w 296857"/>
                  <a:gd name="connsiteY5" fmla="*/ 149225 h 230638"/>
                  <a:gd name="connsiteX6" fmla="*/ 171450 w 296857"/>
                  <a:gd name="connsiteY6" fmla="*/ 82550 h 230638"/>
                  <a:gd name="connsiteX7" fmla="*/ 146050 w 296857"/>
                  <a:gd name="connsiteY7" fmla="*/ 41275 h 230638"/>
                  <a:gd name="connsiteX8" fmla="*/ 212725 w 296857"/>
                  <a:gd name="connsiteY8" fmla="*/ 0 h 230638"/>
                  <a:gd name="connsiteX9" fmla="*/ 141287 w 296857"/>
                  <a:gd name="connsiteY9" fmla="*/ 47625 h 230638"/>
                  <a:gd name="connsiteX10" fmla="*/ 104775 w 296857"/>
                  <a:gd name="connsiteY10" fmla="*/ 15875 h 230638"/>
                  <a:gd name="connsiteX11" fmla="*/ 149225 w 296857"/>
                  <a:gd name="connsiteY11" fmla="*/ 44450 h 230638"/>
                  <a:gd name="connsiteX12" fmla="*/ 0 w 296857"/>
                  <a:gd name="connsiteY12" fmla="*/ 136525 h 23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6857" h="230638">
                    <a:moveTo>
                      <a:pt x="296857" y="230638"/>
                    </a:moveTo>
                    <a:cubicBezTo>
                      <a:pt x="250820" y="172911"/>
                      <a:pt x="231775" y="149225"/>
                      <a:pt x="190500" y="104775"/>
                    </a:cubicBezTo>
                    <a:lnTo>
                      <a:pt x="9525" y="222250"/>
                    </a:lnTo>
                    <a:lnTo>
                      <a:pt x="190500" y="104775"/>
                    </a:lnTo>
                    <a:lnTo>
                      <a:pt x="168275" y="82550"/>
                    </a:lnTo>
                    <a:lnTo>
                      <a:pt x="44450" y="149225"/>
                    </a:lnTo>
                    <a:lnTo>
                      <a:pt x="171450" y="82550"/>
                    </a:lnTo>
                    <a:lnTo>
                      <a:pt x="146050" y="41275"/>
                    </a:lnTo>
                    <a:lnTo>
                      <a:pt x="212725" y="0"/>
                    </a:lnTo>
                    <a:lnTo>
                      <a:pt x="141287" y="47625"/>
                    </a:lnTo>
                    <a:lnTo>
                      <a:pt x="104775" y="15875"/>
                    </a:lnTo>
                    <a:lnTo>
                      <a:pt x="149225" y="44450"/>
                    </a:lnTo>
                    <a:lnTo>
                      <a:pt x="0" y="136525"/>
                    </a:lnTo>
                  </a:path>
                </a:pathLst>
              </a:custGeom>
              <a:noFill/>
              <a:ln w="19050" cap="rnd">
                <a:solidFill>
                  <a:srgbClr val="C000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2349957" y="1620624"/>
                <a:ext cx="222250" cy="384174"/>
              </a:xfrm>
              <a:custGeom>
                <a:avLst/>
                <a:gdLst>
                  <a:gd name="connsiteX0" fmla="*/ 222250 w 222250"/>
                  <a:gd name="connsiteY0" fmla="*/ 384175 h 384175"/>
                  <a:gd name="connsiteX1" fmla="*/ 101600 w 222250"/>
                  <a:gd name="connsiteY1" fmla="*/ 66675 h 384175"/>
                  <a:gd name="connsiteX2" fmla="*/ 155575 w 222250"/>
                  <a:gd name="connsiteY2" fmla="*/ 19050 h 384175"/>
                  <a:gd name="connsiteX3" fmla="*/ 98425 w 222250"/>
                  <a:gd name="connsiteY3" fmla="*/ 60325 h 384175"/>
                  <a:gd name="connsiteX4" fmla="*/ 0 w 222250"/>
                  <a:gd name="connsiteY4" fmla="*/ 22225 h 384175"/>
                  <a:gd name="connsiteX5" fmla="*/ 31750 w 222250"/>
                  <a:gd name="connsiteY5" fmla="*/ 0 h 384175"/>
                  <a:gd name="connsiteX0" fmla="*/ 222250 w 222250"/>
                  <a:gd name="connsiteY0" fmla="*/ 384175 h 384175"/>
                  <a:gd name="connsiteX1" fmla="*/ 101600 w 222250"/>
                  <a:gd name="connsiteY1" fmla="*/ 66675 h 384175"/>
                  <a:gd name="connsiteX2" fmla="*/ 155575 w 222250"/>
                  <a:gd name="connsiteY2" fmla="*/ 19050 h 384175"/>
                  <a:gd name="connsiteX3" fmla="*/ 98425 w 222250"/>
                  <a:gd name="connsiteY3" fmla="*/ 60325 h 384175"/>
                  <a:gd name="connsiteX4" fmla="*/ 0 w 222250"/>
                  <a:gd name="connsiteY4" fmla="*/ 22225 h 384175"/>
                  <a:gd name="connsiteX5" fmla="*/ 31750 w 222250"/>
                  <a:gd name="connsiteY5" fmla="*/ 0 h 38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250" h="384175">
                    <a:moveTo>
                      <a:pt x="222250" y="384175"/>
                    </a:moveTo>
                    <a:lnTo>
                      <a:pt x="101600" y="66675"/>
                    </a:lnTo>
                    <a:lnTo>
                      <a:pt x="155575" y="19050"/>
                    </a:lnTo>
                    <a:lnTo>
                      <a:pt x="98425" y="60325"/>
                    </a:lnTo>
                    <a:cubicBezTo>
                      <a:pt x="65617" y="47625"/>
                      <a:pt x="28045" y="49212"/>
                      <a:pt x="0" y="22225"/>
                    </a:cubicBezTo>
                    <a:lnTo>
                      <a:pt x="31750" y="0"/>
                    </a:lnTo>
                  </a:path>
                </a:pathLst>
              </a:custGeom>
              <a:noFill/>
              <a:ln w="19050" cap="rnd">
                <a:solidFill>
                  <a:srgbClr val="C000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1940394" y="1631964"/>
                <a:ext cx="474657" cy="279622"/>
              </a:xfrm>
              <a:custGeom>
                <a:avLst/>
                <a:gdLst>
                  <a:gd name="connsiteX0" fmla="*/ 492125 w 492125"/>
                  <a:gd name="connsiteY0" fmla="*/ 292100 h 292100"/>
                  <a:gd name="connsiteX1" fmla="*/ 381000 w 492125"/>
                  <a:gd name="connsiteY1" fmla="*/ 152400 h 292100"/>
                  <a:gd name="connsiteX2" fmla="*/ 250825 w 492125"/>
                  <a:gd name="connsiteY2" fmla="*/ 222250 h 292100"/>
                  <a:gd name="connsiteX3" fmla="*/ 371475 w 492125"/>
                  <a:gd name="connsiteY3" fmla="*/ 146050 h 292100"/>
                  <a:gd name="connsiteX4" fmla="*/ 339725 w 492125"/>
                  <a:gd name="connsiteY4" fmla="*/ 88900 h 292100"/>
                  <a:gd name="connsiteX5" fmla="*/ 196850 w 492125"/>
                  <a:gd name="connsiteY5" fmla="*/ 184150 h 292100"/>
                  <a:gd name="connsiteX6" fmla="*/ 339725 w 492125"/>
                  <a:gd name="connsiteY6" fmla="*/ 88900 h 292100"/>
                  <a:gd name="connsiteX7" fmla="*/ 298450 w 492125"/>
                  <a:gd name="connsiteY7" fmla="*/ 34925 h 292100"/>
                  <a:gd name="connsiteX8" fmla="*/ 342900 w 492125"/>
                  <a:gd name="connsiteY8" fmla="*/ 0 h 292100"/>
                  <a:gd name="connsiteX9" fmla="*/ 0 w 492125"/>
                  <a:gd name="connsiteY9" fmla="*/ 257175 h 292100"/>
                  <a:gd name="connsiteX0" fmla="*/ 492125 w 492125"/>
                  <a:gd name="connsiteY0" fmla="*/ 292100 h 292100"/>
                  <a:gd name="connsiteX1" fmla="*/ 371475 w 492125"/>
                  <a:gd name="connsiteY1" fmla="*/ 145256 h 292100"/>
                  <a:gd name="connsiteX2" fmla="*/ 250825 w 492125"/>
                  <a:gd name="connsiteY2" fmla="*/ 222250 h 292100"/>
                  <a:gd name="connsiteX3" fmla="*/ 371475 w 492125"/>
                  <a:gd name="connsiteY3" fmla="*/ 146050 h 292100"/>
                  <a:gd name="connsiteX4" fmla="*/ 339725 w 492125"/>
                  <a:gd name="connsiteY4" fmla="*/ 88900 h 292100"/>
                  <a:gd name="connsiteX5" fmla="*/ 196850 w 492125"/>
                  <a:gd name="connsiteY5" fmla="*/ 184150 h 292100"/>
                  <a:gd name="connsiteX6" fmla="*/ 339725 w 492125"/>
                  <a:gd name="connsiteY6" fmla="*/ 88900 h 292100"/>
                  <a:gd name="connsiteX7" fmla="*/ 298450 w 492125"/>
                  <a:gd name="connsiteY7" fmla="*/ 34925 h 292100"/>
                  <a:gd name="connsiteX8" fmla="*/ 342900 w 492125"/>
                  <a:gd name="connsiteY8" fmla="*/ 0 h 292100"/>
                  <a:gd name="connsiteX9" fmla="*/ 0 w 492125"/>
                  <a:gd name="connsiteY9" fmla="*/ 257175 h 292100"/>
                  <a:gd name="connsiteX0" fmla="*/ 462180 w 462180"/>
                  <a:gd name="connsiteY0" fmla="*/ 292100 h 292100"/>
                  <a:gd name="connsiteX1" fmla="*/ 341530 w 462180"/>
                  <a:gd name="connsiteY1" fmla="*/ 145256 h 292100"/>
                  <a:gd name="connsiteX2" fmla="*/ 220880 w 462180"/>
                  <a:gd name="connsiteY2" fmla="*/ 222250 h 292100"/>
                  <a:gd name="connsiteX3" fmla="*/ 341530 w 462180"/>
                  <a:gd name="connsiteY3" fmla="*/ 146050 h 292100"/>
                  <a:gd name="connsiteX4" fmla="*/ 309780 w 462180"/>
                  <a:gd name="connsiteY4" fmla="*/ 88900 h 292100"/>
                  <a:gd name="connsiteX5" fmla="*/ 166905 w 462180"/>
                  <a:gd name="connsiteY5" fmla="*/ 184150 h 292100"/>
                  <a:gd name="connsiteX6" fmla="*/ 309780 w 462180"/>
                  <a:gd name="connsiteY6" fmla="*/ 88900 h 292100"/>
                  <a:gd name="connsiteX7" fmla="*/ 268505 w 462180"/>
                  <a:gd name="connsiteY7" fmla="*/ 34925 h 292100"/>
                  <a:gd name="connsiteX8" fmla="*/ 312955 w 462180"/>
                  <a:gd name="connsiteY8" fmla="*/ 0 h 292100"/>
                  <a:gd name="connsiteX9" fmla="*/ 0 w 462180"/>
                  <a:gd name="connsiteY9" fmla="*/ 237212 h 292100"/>
                  <a:gd name="connsiteX0" fmla="*/ 462180 w 462180"/>
                  <a:gd name="connsiteY0" fmla="*/ 292100 h 292100"/>
                  <a:gd name="connsiteX1" fmla="*/ 341530 w 462180"/>
                  <a:gd name="connsiteY1" fmla="*/ 145256 h 292100"/>
                  <a:gd name="connsiteX2" fmla="*/ 220880 w 462180"/>
                  <a:gd name="connsiteY2" fmla="*/ 222250 h 292100"/>
                  <a:gd name="connsiteX3" fmla="*/ 341530 w 462180"/>
                  <a:gd name="connsiteY3" fmla="*/ 146050 h 292100"/>
                  <a:gd name="connsiteX4" fmla="*/ 309780 w 462180"/>
                  <a:gd name="connsiteY4" fmla="*/ 88900 h 292100"/>
                  <a:gd name="connsiteX5" fmla="*/ 166905 w 462180"/>
                  <a:gd name="connsiteY5" fmla="*/ 184150 h 292100"/>
                  <a:gd name="connsiteX6" fmla="*/ 309780 w 462180"/>
                  <a:gd name="connsiteY6" fmla="*/ 88900 h 292100"/>
                  <a:gd name="connsiteX7" fmla="*/ 268505 w 462180"/>
                  <a:gd name="connsiteY7" fmla="*/ 34925 h 292100"/>
                  <a:gd name="connsiteX8" fmla="*/ 312955 w 462180"/>
                  <a:gd name="connsiteY8" fmla="*/ 0 h 292100"/>
                  <a:gd name="connsiteX9" fmla="*/ 0 w 462180"/>
                  <a:gd name="connsiteY9" fmla="*/ 237212 h 292100"/>
                  <a:gd name="connsiteX0" fmla="*/ 474657 w 474657"/>
                  <a:gd name="connsiteY0" fmla="*/ 279622 h 279622"/>
                  <a:gd name="connsiteX1" fmla="*/ 341530 w 474657"/>
                  <a:gd name="connsiteY1" fmla="*/ 145256 h 279622"/>
                  <a:gd name="connsiteX2" fmla="*/ 220880 w 474657"/>
                  <a:gd name="connsiteY2" fmla="*/ 222250 h 279622"/>
                  <a:gd name="connsiteX3" fmla="*/ 341530 w 474657"/>
                  <a:gd name="connsiteY3" fmla="*/ 146050 h 279622"/>
                  <a:gd name="connsiteX4" fmla="*/ 309780 w 474657"/>
                  <a:gd name="connsiteY4" fmla="*/ 88900 h 279622"/>
                  <a:gd name="connsiteX5" fmla="*/ 166905 w 474657"/>
                  <a:gd name="connsiteY5" fmla="*/ 184150 h 279622"/>
                  <a:gd name="connsiteX6" fmla="*/ 309780 w 474657"/>
                  <a:gd name="connsiteY6" fmla="*/ 88900 h 279622"/>
                  <a:gd name="connsiteX7" fmla="*/ 268505 w 474657"/>
                  <a:gd name="connsiteY7" fmla="*/ 34925 h 279622"/>
                  <a:gd name="connsiteX8" fmla="*/ 312955 w 474657"/>
                  <a:gd name="connsiteY8" fmla="*/ 0 h 279622"/>
                  <a:gd name="connsiteX9" fmla="*/ 0 w 474657"/>
                  <a:gd name="connsiteY9" fmla="*/ 237212 h 279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4657" h="279622">
                    <a:moveTo>
                      <a:pt x="474657" y="279622"/>
                    </a:moveTo>
                    <a:lnTo>
                      <a:pt x="341530" y="145256"/>
                    </a:lnTo>
                    <a:lnTo>
                      <a:pt x="220880" y="222250"/>
                    </a:lnTo>
                    <a:lnTo>
                      <a:pt x="341530" y="146050"/>
                    </a:lnTo>
                    <a:lnTo>
                      <a:pt x="309780" y="88900"/>
                    </a:lnTo>
                    <a:lnTo>
                      <a:pt x="166905" y="184150"/>
                    </a:lnTo>
                    <a:lnTo>
                      <a:pt x="309780" y="88900"/>
                    </a:lnTo>
                    <a:lnTo>
                      <a:pt x="268505" y="34925"/>
                    </a:lnTo>
                    <a:lnTo>
                      <a:pt x="312955" y="0"/>
                    </a:lnTo>
                    <a:cubicBezTo>
                      <a:pt x="208637" y="79071"/>
                      <a:pt x="116795" y="135681"/>
                      <a:pt x="0" y="237212"/>
                    </a:cubicBezTo>
                  </a:path>
                </a:pathLst>
              </a:custGeom>
              <a:noFill/>
              <a:ln w="19050" cap="rnd">
                <a:solidFill>
                  <a:srgbClr val="C000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3155047" y="1553150"/>
                <a:ext cx="215059" cy="307973"/>
              </a:xfrm>
              <a:custGeom>
                <a:avLst/>
                <a:gdLst>
                  <a:gd name="connsiteX0" fmla="*/ 212725 w 212725"/>
                  <a:gd name="connsiteY0" fmla="*/ 152400 h 368300"/>
                  <a:gd name="connsiteX1" fmla="*/ 212725 w 212725"/>
                  <a:gd name="connsiteY1" fmla="*/ 152400 h 368300"/>
                  <a:gd name="connsiteX2" fmla="*/ 152400 w 212725"/>
                  <a:gd name="connsiteY2" fmla="*/ 155575 h 368300"/>
                  <a:gd name="connsiteX3" fmla="*/ 22225 w 212725"/>
                  <a:gd name="connsiteY3" fmla="*/ 174625 h 368300"/>
                  <a:gd name="connsiteX4" fmla="*/ 203200 w 212725"/>
                  <a:gd name="connsiteY4" fmla="*/ 0 h 368300"/>
                  <a:gd name="connsiteX5" fmla="*/ 209550 w 212725"/>
                  <a:gd name="connsiteY5" fmla="*/ 323850 h 368300"/>
                  <a:gd name="connsiteX6" fmla="*/ 0 w 212725"/>
                  <a:gd name="connsiteY6" fmla="*/ 368300 h 368300"/>
                  <a:gd name="connsiteX0" fmla="*/ 212725 w 212725"/>
                  <a:gd name="connsiteY0" fmla="*/ 152400 h 368300"/>
                  <a:gd name="connsiteX1" fmla="*/ 212725 w 212725"/>
                  <a:gd name="connsiteY1" fmla="*/ 152400 h 368300"/>
                  <a:gd name="connsiteX2" fmla="*/ 22225 w 212725"/>
                  <a:gd name="connsiteY2" fmla="*/ 174625 h 368300"/>
                  <a:gd name="connsiteX3" fmla="*/ 203200 w 212725"/>
                  <a:gd name="connsiteY3" fmla="*/ 0 h 368300"/>
                  <a:gd name="connsiteX4" fmla="*/ 209550 w 212725"/>
                  <a:gd name="connsiteY4" fmla="*/ 323850 h 368300"/>
                  <a:gd name="connsiteX5" fmla="*/ 0 w 212725"/>
                  <a:gd name="connsiteY5" fmla="*/ 368300 h 368300"/>
                  <a:gd name="connsiteX0" fmla="*/ 212725 w 212725"/>
                  <a:gd name="connsiteY0" fmla="*/ 152400 h 368300"/>
                  <a:gd name="connsiteX1" fmla="*/ 212725 w 212725"/>
                  <a:gd name="connsiteY1" fmla="*/ 152400 h 368300"/>
                  <a:gd name="connsiteX2" fmla="*/ 22225 w 212725"/>
                  <a:gd name="connsiteY2" fmla="*/ 174625 h 368300"/>
                  <a:gd name="connsiteX3" fmla="*/ 203200 w 212725"/>
                  <a:gd name="connsiteY3" fmla="*/ 0 h 368300"/>
                  <a:gd name="connsiteX4" fmla="*/ 209550 w 212725"/>
                  <a:gd name="connsiteY4" fmla="*/ 323850 h 368300"/>
                  <a:gd name="connsiteX5" fmla="*/ 0 w 212725"/>
                  <a:gd name="connsiteY5" fmla="*/ 368300 h 368300"/>
                  <a:gd name="connsiteX0" fmla="*/ 212725 w 212725"/>
                  <a:gd name="connsiteY0" fmla="*/ 152400 h 368300"/>
                  <a:gd name="connsiteX1" fmla="*/ 212725 w 212725"/>
                  <a:gd name="connsiteY1" fmla="*/ 152400 h 368300"/>
                  <a:gd name="connsiteX2" fmla="*/ 22225 w 212725"/>
                  <a:gd name="connsiteY2" fmla="*/ 174625 h 368300"/>
                  <a:gd name="connsiteX3" fmla="*/ 203200 w 212725"/>
                  <a:gd name="connsiteY3" fmla="*/ 0 h 368300"/>
                  <a:gd name="connsiteX4" fmla="*/ 209550 w 212725"/>
                  <a:gd name="connsiteY4" fmla="*/ 323850 h 368300"/>
                  <a:gd name="connsiteX5" fmla="*/ 0 w 212725"/>
                  <a:gd name="connsiteY5" fmla="*/ 368300 h 368300"/>
                  <a:gd name="connsiteX0" fmla="*/ 212725 w 216067"/>
                  <a:gd name="connsiteY0" fmla="*/ 152400 h 368300"/>
                  <a:gd name="connsiteX1" fmla="*/ 212725 w 216067"/>
                  <a:gd name="connsiteY1" fmla="*/ 152400 h 368300"/>
                  <a:gd name="connsiteX2" fmla="*/ 22225 w 216067"/>
                  <a:gd name="connsiteY2" fmla="*/ 174625 h 368300"/>
                  <a:gd name="connsiteX3" fmla="*/ 203200 w 216067"/>
                  <a:gd name="connsiteY3" fmla="*/ 0 h 368300"/>
                  <a:gd name="connsiteX4" fmla="*/ 209550 w 216067"/>
                  <a:gd name="connsiteY4" fmla="*/ 323850 h 368300"/>
                  <a:gd name="connsiteX5" fmla="*/ 0 w 216067"/>
                  <a:gd name="connsiteY5" fmla="*/ 368300 h 368300"/>
                  <a:gd name="connsiteX0" fmla="*/ 212725 w 216067"/>
                  <a:gd name="connsiteY0" fmla="*/ 152400 h 368300"/>
                  <a:gd name="connsiteX1" fmla="*/ 212725 w 216067"/>
                  <a:gd name="connsiteY1" fmla="*/ 152400 h 368300"/>
                  <a:gd name="connsiteX2" fmla="*/ 22225 w 216067"/>
                  <a:gd name="connsiteY2" fmla="*/ 174625 h 368300"/>
                  <a:gd name="connsiteX3" fmla="*/ 203200 w 216067"/>
                  <a:gd name="connsiteY3" fmla="*/ 0 h 368300"/>
                  <a:gd name="connsiteX4" fmla="*/ 209550 w 216067"/>
                  <a:gd name="connsiteY4" fmla="*/ 323850 h 368300"/>
                  <a:gd name="connsiteX5" fmla="*/ 0 w 216067"/>
                  <a:gd name="connsiteY5" fmla="*/ 368300 h 368300"/>
                  <a:gd name="connsiteX0" fmla="*/ 212725 w 231361"/>
                  <a:gd name="connsiteY0" fmla="*/ 152400 h 368300"/>
                  <a:gd name="connsiteX1" fmla="*/ 212725 w 231361"/>
                  <a:gd name="connsiteY1" fmla="*/ 152400 h 368300"/>
                  <a:gd name="connsiteX2" fmla="*/ 22225 w 231361"/>
                  <a:gd name="connsiteY2" fmla="*/ 174625 h 368300"/>
                  <a:gd name="connsiteX3" fmla="*/ 203200 w 231361"/>
                  <a:gd name="connsiteY3" fmla="*/ 0 h 368300"/>
                  <a:gd name="connsiteX4" fmla="*/ 209550 w 231361"/>
                  <a:gd name="connsiteY4" fmla="*/ 323850 h 368300"/>
                  <a:gd name="connsiteX5" fmla="*/ 0 w 231361"/>
                  <a:gd name="connsiteY5" fmla="*/ 368300 h 368300"/>
                  <a:gd name="connsiteX0" fmla="*/ 212725 w 223879"/>
                  <a:gd name="connsiteY0" fmla="*/ 152400 h 368300"/>
                  <a:gd name="connsiteX1" fmla="*/ 212725 w 223879"/>
                  <a:gd name="connsiteY1" fmla="*/ 152400 h 368300"/>
                  <a:gd name="connsiteX2" fmla="*/ 22225 w 223879"/>
                  <a:gd name="connsiteY2" fmla="*/ 174625 h 368300"/>
                  <a:gd name="connsiteX3" fmla="*/ 203200 w 223879"/>
                  <a:gd name="connsiteY3" fmla="*/ 0 h 368300"/>
                  <a:gd name="connsiteX4" fmla="*/ 209550 w 223879"/>
                  <a:gd name="connsiteY4" fmla="*/ 323850 h 368300"/>
                  <a:gd name="connsiteX5" fmla="*/ 0 w 223879"/>
                  <a:gd name="connsiteY5" fmla="*/ 36830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879" h="368300">
                    <a:moveTo>
                      <a:pt x="212725" y="152400"/>
                    </a:moveTo>
                    <a:lnTo>
                      <a:pt x="212725" y="152400"/>
                    </a:lnTo>
                    <a:cubicBezTo>
                      <a:pt x="180975" y="156104"/>
                      <a:pt x="23813" y="200025"/>
                      <a:pt x="22225" y="174625"/>
                    </a:cubicBezTo>
                    <a:lnTo>
                      <a:pt x="203200" y="0"/>
                    </a:lnTo>
                    <a:cubicBezTo>
                      <a:pt x="234421" y="24871"/>
                      <a:pt x="224955" y="300895"/>
                      <a:pt x="209550" y="323850"/>
                    </a:cubicBezTo>
                    <a:cubicBezTo>
                      <a:pt x="192451" y="349330"/>
                      <a:pt x="69850" y="353483"/>
                      <a:pt x="0" y="368300"/>
                    </a:cubicBezTo>
                  </a:path>
                </a:pathLst>
              </a:custGeom>
              <a:noFill/>
              <a:ln w="19050" cap="rnd">
                <a:solidFill>
                  <a:srgbClr val="C000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8" name="Picture 7">
            <a:extLst>
              <a:ext uri="{FF2B5EF4-FFF2-40B4-BE49-F238E27FC236}">
                <a16:creationId xmlns:a16="http://schemas.microsoft.com/office/drawing/2014/main" id="{B1B64C66-CD62-46E1-AFFE-417B5DF1BA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14884"/>
            <a:ext cx="9144000" cy="6428232"/>
          </a:xfrm>
          <a:prstGeom prst="rect">
            <a:avLst/>
          </a:prstGeom>
        </p:spPr>
      </p:pic>
      <p:sp>
        <p:nvSpPr>
          <p:cNvPr id="2" name="Text Placeholder 1">
            <a:extLst>
              <a:ext uri="{FF2B5EF4-FFF2-40B4-BE49-F238E27FC236}">
                <a16:creationId xmlns:a16="http://schemas.microsoft.com/office/drawing/2014/main" id="{4BF686CE-AD79-624F-B37B-6C66C4A1CAC4}"/>
              </a:ext>
            </a:extLst>
          </p:cNvPr>
          <p:cNvSpPr>
            <a:spLocks noGrp="1"/>
          </p:cNvSpPr>
          <p:nvPr>
            <p:ph type="body" sz="quarter" idx="10"/>
          </p:nvPr>
        </p:nvSpPr>
        <p:spPr>
          <a:xfrm>
            <a:off x="0" y="6519446"/>
            <a:ext cx="8074152" cy="338554"/>
          </a:xfrm>
        </p:spPr>
        <p:txBody>
          <a:bodyPr/>
          <a:lstStyle/>
          <a:p>
            <a:r>
              <a:rPr lang="en-US" dirty="0"/>
              <a:t>Burial inscription mentioning “YHWH,” from Khirbet el-Qom, 8th century BC</a:t>
            </a:r>
          </a:p>
        </p:txBody>
      </p:sp>
      <p:sp>
        <p:nvSpPr>
          <p:cNvPr id="3" name="Text Placeholder 2">
            <a:extLst>
              <a:ext uri="{FF2B5EF4-FFF2-40B4-BE49-F238E27FC236}">
                <a16:creationId xmlns:a16="http://schemas.microsoft.com/office/drawing/2014/main" id="{FF01A8F0-08A9-B745-AC35-B654C6750817}"/>
              </a:ext>
            </a:extLst>
          </p:cNvPr>
          <p:cNvSpPr>
            <a:spLocks noGrp="1"/>
          </p:cNvSpPr>
          <p:nvPr>
            <p:ph type="body" sz="quarter" idx="12"/>
          </p:nvPr>
        </p:nvSpPr>
        <p:spPr/>
        <p:txBody>
          <a:bodyPr/>
          <a:lstStyle/>
          <a:p>
            <a:r>
              <a:rPr lang="en-US" dirty="0"/>
              <a:t>6:1</a:t>
            </a:r>
          </a:p>
        </p:txBody>
      </p:sp>
      <p:sp>
        <p:nvSpPr>
          <p:cNvPr id="4" name="Title 3">
            <a:extLst>
              <a:ext uri="{FF2B5EF4-FFF2-40B4-BE49-F238E27FC236}">
                <a16:creationId xmlns:a16="http://schemas.microsoft.com/office/drawing/2014/main" id="{DF653107-EE35-684C-A1CB-84676FD6A75F}"/>
              </a:ext>
            </a:extLst>
          </p:cNvPr>
          <p:cNvSpPr>
            <a:spLocks noGrp="1"/>
          </p:cNvSpPr>
          <p:nvPr>
            <p:ph type="title"/>
          </p:nvPr>
        </p:nvSpPr>
        <p:spPr>
          <a:xfrm>
            <a:off x="0" y="0"/>
            <a:ext cx="9144000" cy="369332"/>
          </a:xfrm>
        </p:spPr>
        <p:txBody>
          <a:bodyPr/>
          <a:lstStyle/>
          <a:p>
            <a:r>
              <a:rPr lang="en-US" dirty="0"/>
              <a:t>Hear now what Yahweh says</a:t>
            </a:r>
          </a:p>
        </p:txBody>
      </p:sp>
    </p:spTree>
    <p:extLst>
      <p:ext uri="{BB962C8B-B14F-4D97-AF65-F5344CB8AC3E}">
        <p14:creationId xmlns:p14="http://schemas.microsoft.com/office/powerpoint/2010/main" val="15070538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826A00C-F135-00F6-2FBC-E22D0B7022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799"/>
            <a:ext cx="9157002" cy="6257285"/>
          </a:xfrm>
          <a:prstGeom prst="rect">
            <a:avLst/>
          </a:prstGeom>
        </p:spPr>
      </p:pic>
      <p:sp>
        <p:nvSpPr>
          <p:cNvPr id="2" name="Text Placeholder 1"/>
          <p:cNvSpPr>
            <a:spLocks noGrp="1"/>
          </p:cNvSpPr>
          <p:nvPr>
            <p:ph type="body" sz="quarter" idx="10"/>
          </p:nvPr>
        </p:nvSpPr>
        <p:spPr/>
        <p:txBody>
          <a:bodyPr/>
          <a:lstStyle/>
          <a:p>
            <a:r>
              <a:rPr lang="en-US" dirty="0"/>
              <a:t>Judeans bowing down before the Assyrian king Sennacherib, circa 700 BC</a:t>
            </a:r>
          </a:p>
        </p:txBody>
      </p:sp>
      <p:sp>
        <p:nvSpPr>
          <p:cNvPr id="3" name="Text Placeholder 2"/>
          <p:cNvSpPr>
            <a:spLocks noGrp="1"/>
          </p:cNvSpPr>
          <p:nvPr>
            <p:ph type="body" sz="quarter" idx="12"/>
          </p:nvPr>
        </p:nvSpPr>
        <p:spPr/>
        <p:txBody>
          <a:bodyPr/>
          <a:lstStyle/>
          <a:p>
            <a:r>
              <a:rPr lang="en-US" dirty="0"/>
              <a:t>6:6</a:t>
            </a:r>
          </a:p>
        </p:txBody>
      </p:sp>
      <p:sp>
        <p:nvSpPr>
          <p:cNvPr id="4" name="Title 3"/>
          <p:cNvSpPr>
            <a:spLocks noGrp="1"/>
          </p:cNvSpPr>
          <p:nvPr>
            <p:ph type="title"/>
          </p:nvPr>
        </p:nvSpPr>
        <p:spPr/>
        <p:txBody>
          <a:bodyPr/>
          <a:lstStyle/>
          <a:p>
            <a:r>
              <a:rPr lang="en-US" dirty="0"/>
              <a:t>With what shall I come before Yahweh, and bow myself before the God on high?</a:t>
            </a:r>
          </a:p>
        </p:txBody>
      </p:sp>
    </p:spTree>
    <p:extLst>
      <p:ext uri="{BB962C8B-B14F-4D97-AF65-F5344CB8AC3E}">
        <p14:creationId xmlns:p14="http://schemas.microsoft.com/office/powerpoint/2010/main" val="15497318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A7BFA-1EDE-5717-B928-24FA6F57E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9560"/>
            <a:ext cx="9144000" cy="6278880"/>
          </a:xfrm>
          <a:prstGeom prst="rect">
            <a:avLst/>
          </a:prstGeom>
        </p:spPr>
      </p:pic>
      <p:sp>
        <p:nvSpPr>
          <p:cNvPr id="2" name="Text Placeholder 1"/>
          <p:cNvSpPr>
            <a:spLocks noGrp="1"/>
          </p:cNvSpPr>
          <p:nvPr>
            <p:ph type="body" sz="quarter" idx="10"/>
          </p:nvPr>
        </p:nvSpPr>
        <p:spPr/>
        <p:txBody>
          <a:bodyPr/>
          <a:lstStyle/>
          <a:p>
            <a:r>
              <a:rPr lang="en-US" dirty="0">
                <a:ea typeface="Calibri"/>
              </a:rPr>
              <a:t>Bronze figures praying and worshiping, from Egypt, circa 330–30 BC</a:t>
            </a:r>
          </a:p>
        </p:txBody>
      </p:sp>
      <p:sp>
        <p:nvSpPr>
          <p:cNvPr id="3" name="Text Placeholder 2"/>
          <p:cNvSpPr>
            <a:spLocks noGrp="1"/>
          </p:cNvSpPr>
          <p:nvPr>
            <p:ph type="body" sz="quarter" idx="12"/>
          </p:nvPr>
        </p:nvSpPr>
        <p:spPr/>
        <p:txBody>
          <a:bodyPr/>
          <a:lstStyle/>
          <a:p>
            <a:r>
              <a:rPr lang="en-US" dirty="0"/>
              <a:t>6:6</a:t>
            </a:r>
          </a:p>
        </p:txBody>
      </p:sp>
      <p:sp>
        <p:nvSpPr>
          <p:cNvPr id="4" name="Title 3"/>
          <p:cNvSpPr>
            <a:spLocks noGrp="1"/>
          </p:cNvSpPr>
          <p:nvPr>
            <p:ph type="title"/>
          </p:nvPr>
        </p:nvSpPr>
        <p:spPr/>
        <p:txBody>
          <a:bodyPr/>
          <a:lstStyle/>
          <a:p>
            <a:r>
              <a:rPr lang="en-US" dirty="0"/>
              <a:t>With what shall I come before Yahweh, and bow myself before the God on high?</a:t>
            </a:r>
          </a:p>
        </p:txBody>
      </p:sp>
    </p:spTree>
    <p:extLst>
      <p:ext uri="{BB962C8B-B14F-4D97-AF65-F5344CB8AC3E}">
        <p14:creationId xmlns:p14="http://schemas.microsoft.com/office/powerpoint/2010/main" val="13079771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building, piece, food, old&#10;&#10;Description automatically generated">
            <a:extLst>
              <a:ext uri="{FF2B5EF4-FFF2-40B4-BE49-F238E27FC236}">
                <a16:creationId xmlns:a16="http://schemas.microsoft.com/office/drawing/2014/main" id="{FEA8B300-8F7D-F0EE-4049-EE020A0C63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0895"/>
            <a:ext cx="9144000" cy="6236209"/>
          </a:xfrm>
          <a:prstGeom prst="rect">
            <a:avLst/>
          </a:prstGeom>
        </p:spPr>
      </p:pic>
      <p:sp>
        <p:nvSpPr>
          <p:cNvPr id="2" name="Text Placeholder 1"/>
          <p:cNvSpPr>
            <a:spLocks noGrp="1"/>
          </p:cNvSpPr>
          <p:nvPr>
            <p:ph type="body" sz="quarter" idx="10"/>
          </p:nvPr>
        </p:nvSpPr>
        <p:spPr/>
        <p:txBody>
          <a:bodyPr/>
          <a:lstStyle/>
          <a:p>
            <a:r>
              <a:rPr lang="en-US" dirty="0"/>
              <a:t>Depiction of a man bowing to the ground, from </a:t>
            </a:r>
            <a:r>
              <a:rPr lang="en-US" dirty="0" err="1"/>
              <a:t>el-Kab</a:t>
            </a:r>
            <a:r>
              <a:rPr lang="en-US" dirty="0"/>
              <a:t>, circa 1500 BC</a:t>
            </a:r>
          </a:p>
        </p:txBody>
      </p:sp>
      <p:sp>
        <p:nvSpPr>
          <p:cNvPr id="3" name="Text Placeholder 2"/>
          <p:cNvSpPr>
            <a:spLocks noGrp="1"/>
          </p:cNvSpPr>
          <p:nvPr>
            <p:ph type="body" sz="quarter" idx="12"/>
          </p:nvPr>
        </p:nvSpPr>
        <p:spPr/>
        <p:txBody>
          <a:bodyPr/>
          <a:lstStyle/>
          <a:p>
            <a:r>
              <a:rPr lang="en-US" dirty="0"/>
              <a:t>6:6</a:t>
            </a:r>
          </a:p>
        </p:txBody>
      </p:sp>
      <p:sp>
        <p:nvSpPr>
          <p:cNvPr id="4" name="Title 3"/>
          <p:cNvSpPr>
            <a:spLocks noGrp="1"/>
          </p:cNvSpPr>
          <p:nvPr>
            <p:ph type="title"/>
          </p:nvPr>
        </p:nvSpPr>
        <p:spPr/>
        <p:txBody>
          <a:bodyPr/>
          <a:lstStyle/>
          <a:p>
            <a:r>
              <a:rPr lang="en-US" dirty="0"/>
              <a:t>With what shall I come before Yahweh, and bow myself before the God on high?</a:t>
            </a:r>
          </a:p>
        </p:txBody>
      </p:sp>
    </p:spTree>
    <p:extLst>
      <p:ext uri="{BB962C8B-B14F-4D97-AF65-F5344CB8AC3E}">
        <p14:creationId xmlns:p14="http://schemas.microsoft.com/office/powerpoint/2010/main" val="33378960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B9EF3-5E73-27DD-8A5A-EC109C1660E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C0FDB62-7420-0E6C-A384-6B4E1B1E03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6102BC50-9D26-5B7C-EBCB-0AE848155FE8}"/>
              </a:ext>
            </a:extLst>
          </p:cNvPr>
          <p:cNvSpPr>
            <a:spLocks noGrp="1"/>
          </p:cNvSpPr>
          <p:nvPr>
            <p:ph type="body" sz="quarter" idx="10"/>
          </p:nvPr>
        </p:nvSpPr>
        <p:spPr/>
        <p:txBody>
          <a:bodyPr/>
          <a:lstStyle/>
          <a:p>
            <a:r>
              <a:rPr lang="en-US" dirty="0">
                <a:ea typeface="Calibri"/>
              </a:rPr>
              <a:t>Bronze statue of a man praying, circa 1200 BC</a:t>
            </a:r>
          </a:p>
        </p:txBody>
      </p:sp>
      <p:sp>
        <p:nvSpPr>
          <p:cNvPr id="3" name="Text Placeholder 2">
            <a:extLst>
              <a:ext uri="{FF2B5EF4-FFF2-40B4-BE49-F238E27FC236}">
                <a16:creationId xmlns:a16="http://schemas.microsoft.com/office/drawing/2014/main" id="{87BEC8E8-FBFA-2FFF-39A0-DAB0C5A5EEE2}"/>
              </a:ext>
            </a:extLst>
          </p:cNvPr>
          <p:cNvSpPr>
            <a:spLocks noGrp="1"/>
          </p:cNvSpPr>
          <p:nvPr>
            <p:ph type="body" sz="quarter" idx="12"/>
          </p:nvPr>
        </p:nvSpPr>
        <p:spPr/>
        <p:txBody>
          <a:bodyPr/>
          <a:lstStyle/>
          <a:p>
            <a:r>
              <a:rPr lang="en-US" dirty="0">
                <a:latin typeface="Calibri"/>
                <a:ea typeface="Calibri"/>
                <a:cs typeface="Calibri"/>
              </a:rPr>
              <a:t>6:6</a:t>
            </a:r>
            <a:endParaRPr lang="en-US" dirty="0"/>
          </a:p>
        </p:txBody>
      </p:sp>
      <p:sp>
        <p:nvSpPr>
          <p:cNvPr id="4" name="Title 3">
            <a:extLst>
              <a:ext uri="{FF2B5EF4-FFF2-40B4-BE49-F238E27FC236}">
                <a16:creationId xmlns:a16="http://schemas.microsoft.com/office/drawing/2014/main" id="{07CCE359-EC87-3FE0-382C-42FF73453149}"/>
              </a:ext>
            </a:extLst>
          </p:cNvPr>
          <p:cNvSpPr>
            <a:spLocks noGrp="1"/>
          </p:cNvSpPr>
          <p:nvPr>
            <p:ph type="title"/>
          </p:nvPr>
        </p:nvSpPr>
        <p:spPr/>
        <p:txBody>
          <a:bodyPr/>
          <a:lstStyle/>
          <a:p>
            <a:r>
              <a:rPr lang="en-US" dirty="0"/>
              <a:t>With what shall I come before Yahweh, and bow myself before the God on high?</a:t>
            </a:r>
            <a:endParaRPr lang="en-US" dirty="0">
              <a:ea typeface="Calibri"/>
            </a:endParaRPr>
          </a:p>
        </p:txBody>
      </p:sp>
    </p:spTree>
    <p:extLst>
      <p:ext uri="{BB962C8B-B14F-4D97-AF65-F5344CB8AC3E}">
        <p14:creationId xmlns:p14="http://schemas.microsoft.com/office/powerpoint/2010/main" val="20369227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rock, herd, field&#10;&#10;Description automatically generated">
            <a:extLst>
              <a:ext uri="{FF2B5EF4-FFF2-40B4-BE49-F238E27FC236}">
                <a16:creationId xmlns:a16="http://schemas.microsoft.com/office/drawing/2014/main" id="{C952EB14-59CD-478C-835B-5C560FAD1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449D0302-BE27-40EC-ABDF-038727451F3E}"/>
              </a:ext>
            </a:extLst>
          </p:cNvPr>
          <p:cNvSpPr>
            <a:spLocks noGrp="1"/>
          </p:cNvSpPr>
          <p:nvPr>
            <p:ph type="body" sz="quarter" idx="10"/>
          </p:nvPr>
        </p:nvSpPr>
        <p:spPr/>
        <p:txBody>
          <a:bodyPr/>
          <a:lstStyle/>
          <a:p>
            <a:r>
              <a:rPr lang="en-US" dirty="0"/>
              <a:t>Samaritans praying on a holy rock on Mt. Gerizim during the Samaritan Passover, circa 1910</a:t>
            </a:r>
          </a:p>
        </p:txBody>
      </p:sp>
      <p:sp>
        <p:nvSpPr>
          <p:cNvPr id="3" name="Text Placeholder 2">
            <a:extLst>
              <a:ext uri="{FF2B5EF4-FFF2-40B4-BE49-F238E27FC236}">
                <a16:creationId xmlns:a16="http://schemas.microsoft.com/office/drawing/2014/main" id="{51CA8C9F-9772-4EA1-A695-BD005CD2667C}"/>
              </a:ext>
            </a:extLst>
          </p:cNvPr>
          <p:cNvSpPr>
            <a:spLocks noGrp="1"/>
          </p:cNvSpPr>
          <p:nvPr>
            <p:ph type="body" sz="quarter" idx="12"/>
          </p:nvPr>
        </p:nvSpPr>
        <p:spPr/>
        <p:txBody>
          <a:bodyPr/>
          <a:lstStyle/>
          <a:p>
            <a:r>
              <a:rPr lang="en-US" dirty="0"/>
              <a:t>6:6</a:t>
            </a:r>
          </a:p>
        </p:txBody>
      </p:sp>
      <p:sp>
        <p:nvSpPr>
          <p:cNvPr id="4" name="Title 3">
            <a:extLst>
              <a:ext uri="{FF2B5EF4-FFF2-40B4-BE49-F238E27FC236}">
                <a16:creationId xmlns:a16="http://schemas.microsoft.com/office/drawing/2014/main" id="{ED30A42F-6CD9-41A5-B4B7-2E14A3B1A2C6}"/>
              </a:ext>
            </a:extLst>
          </p:cNvPr>
          <p:cNvSpPr>
            <a:spLocks noGrp="1"/>
          </p:cNvSpPr>
          <p:nvPr>
            <p:ph type="title"/>
          </p:nvPr>
        </p:nvSpPr>
        <p:spPr/>
        <p:txBody>
          <a:bodyPr/>
          <a:lstStyle/>
          <a:p>
            <a:r>
              <a:rPr lang="en-US" dirty="0"/>
              <a:t>With what shall I come before Yahweh, and bow myself before the God on high?</a:t>
            </a:r>
          </a:p>
        </p:txBody>
      </p:sp>
    </p:spTree>
    <p:extLst>
      <p:ext uri="{BB962C8B-B14F-4D97-AF65-F5344CB8AC3E}">
        <p14:creationId xmlns:p14="http://schemas.microsoft.com/office/powerpoint/2010/main" val="21486954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B9043-5B93-7F28-C244-D36302EA2DD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5F00812-5353-A9E6-C11B-F5ABC1E5D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4F312CD5-BCDB-EE10-F3EB-9384DD299CCE}"/>
              </a:ext>
            </a:extLst>
          </p:cNvPr>
          <p:cNvSpPr>
            <a:spLocks noGrp="1"/>
          </p:cNvSpPr>
          <p:nvPr>
            <p:ph type="body" sz="quarter" idx="10"/>
          </p:nvPr>
        </p:nvSpPr>
        <p:spPr/>
        <p:txBody>
          <a:bodyPr/>
          <a:lstStyle/>
          <a:p>
            <a:r>
              <a:rPr lang="en-US" dirty="0"/>
              <a:t>Samaritans praying on a holy rock on Mt. Gerizim during the Samaritan Passover, circa 1910</a:t>
            </a:r>
          </a:p>
        </p:txBody>
      </p:sp>
      <p:sp>
        <p:nvSpPr>
          <p:cNvPr id="3" name="Text Placeholder 2">
            <a:extLst>
              <a:ext uri="{FF2B5EF4-FFF2-40B4-BE49-F238E27FC236}">
                <a16:creationId xmlns:a16="http://schemas.microsoft.com/office/drawing/2014/main" id="{023FDB66-B4E9-BB2F-4ACC-E0FA49231FB3}"/>
              </a:ext>
            </a:extLst>
          </p:cNvPr>
          <p:cNvSpPr>
            <a:spLocks noGrp="1"/>
          </p:cNvSpPr>
          <p:nvPr>
            <p:ph type="body" sz="quarter" idx="12"/>
          </p:nvPr>
        </p:nvSpPr>
        <p:spPr/>
        <p:txBody>
          <a:bodyPr/>
          <a:lstStyle/>
          <a:p>
            <a:r>
              <a:rPr lang="en-US" dirty="0"/>
              <a:t>6:6</a:t>
            </a:r>
          </a:p>
        </p:txBody>
      </p:sp>
      <p:sp>
        <p:nvSpPr>
          <p:cNvPr id="4" name="Title 3">
            <a:extLst>
              <a:ext uri="{FF2B5EF4-FFF2-40B4-BE49-F238E27FC236}">
                <a16:creationId xmlns:a16="http://schemas.microsoft.com/office/drawing/2014/main" id="{D4344882-A67A-0E72-C3B9-D0DEAD6F5CF0}"/>
              </a:ext>
            </a:extLst>
          </p:cNvPr>
          <p:cNvSpPr>
            <a:spLocks noGrp="1"/>
          </p:cNvSpPr>
          <p:nvPr>
            <p:ph type="title"/>
          </p:nvPr>
        </p:nvSpPr>
        <p:spPr/>
        <p:txBody>
          <a:bodyPr/>
          <a:lstStyle/>
          <a:p>
            <a:r>
              <a:rPr lang="en-US" dirty="0"/>
              <a:t>With what shall I come before Yahweh, and bow myself before the God on high?</a:t>
            </a:r>
          </a:p>
        </p:txBody>
      </p:sp>
    </p:spTree>
    <p:extLst>
      <p:ext uri="{BB962C8B-B14F-4D97-AF65-F5344CB8AC3E}">
        <p14:creationId xmlns:p14="http://schemas.microsoft.com/office/powerpoint/2010/main" val="262582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brick wall&#10;&#10;Description automatically generated">
            <a:extLst>
              <a:ext uri="{FF2B5EF4-FFF2-40B4-BE49-F238E27FC236}">
                <a16:creationId xmlns:a16="http://schemas.microsoft.com/office/drawing/2014/main" id="{28A8C149-CD06-430F-9ABC-C9BFFC416D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9728"/>
            <a:ext cx="9144000" cy="6638544"/>
          </a:xfrm>
          <a:prstGeom prst="rect">
            <a:avLst/>
          </a:prstGeom>
        </p:spPr>
      </p:pic>
      <p:sp>
        <p:nvSpPr>
          <p:cNvPr id="4" name="Title 3"/>
          <p:cNvSpPr>
            <a:spLocks noGrp="1"/>
          </p:cNvSpPr>
          <p:nvPr>
            <p:ph type="title"/>
          </p:nvPr>
        </p:nvSpPr>
        <p:spPr/>
        <p:txBody>
          <a:bodyPr/>
          <a:lstStyle/>
          <a:p>
            <a:r>
              <a:rPr lang="en-US" dirty="0"/>
              <a:t>Shall I come before Him with burnt offerings, with yearling calves?</a:t>
            </a:r>
          </a:p>
        </p:txBody>
      </p:sp>
      <p:sp>
        <p:nvSpPr>
          <p:cNvPr id="8" name="Text Placeholder 1"/>
          <p:cNvSpPr>
            <a:spLocks noGrp="1"/>
          </p:cNvSpPr>
          <p:nvPr>
            <p:ph type="body" sz="quarter" idx="10"/>
          </p:nvPr>
        </p:nvSpPr>
        <p:spPr>
          <a:xfrm>
            <a:off x="0" y="6519672"/>
            <a:ext cx="8074152" cy="338328"/>
          </a:xfrm>
        </p:spPr>
        <p:txBody>
          <a:bodyPr/>
          <a:lstStyle/>
          <a:p>
            <a:r>
              <a:rPr lang="en-US" dirty="0"/>
              <a:t>Relief of cattle trussed as offerings, from Heliopolis, reign of Akhenaten, 14th century BC</a:t>
            </a:r>
          </a:p>
        </p:txBody>
      </p:sp>
      <p:sp>
        <p:nvSpPr>
          <p:cNvPr id="9" name="Text Placeholder 2"/>
          <p:cNvSpPr>
            <a:spLocks noGrp="1"/>
          </p:cNvSpPr>
          <p:nvPr>
            <p:ph type="body" sz="quarter" idx="12"/>
          </p:nvPr>
        </p:nvSpPr>
        <p:spPr>
          <a:xfrm>
            <a:off x="8074152" y="6519672"/>
            <a:ext cx="1069848" cy="338328"/>
          </a:xfrm>
        </p:spPr>
        <p:txBody>
          <a:bodyPr/>
          <a:lstStyle/>
          <a:p>
            <a:r>
              <a:rPr lang="en-US" dirty="0"/>
              <a:t>6:6</a:t>
            </a:r>
          </a:p>
        </p:txBody>
      </p:sp>
    </p:spTree>
    <p:extLst>
      <p:ext uri="{BB962C8B-B14F-4D97-AF65-F5344CB8AC3E}">
        <p14:creationId xmlns:p14="http://schemas.microsoft.com/office/powerpoint/2010/main" val="26896633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Kris\Downloads\21.9.8_EGDP0129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01"/>
            <a:ext cx="9143999" cy="6572396"/>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Sacrificial altars and trussed cattle, from the Great Temple at Amarna, 14th century BC</a:t>
            </a:r>
          </a:p>
        </p:txBody>
      </p:sp>
      <p:sp>
        <p:nvSpPr>
          <p:cNvPr id="3" name="Text Placeholder 2"/>
          <p:cNvSpPr>
            <a:spLocks noGrp="1"/>
          </p:cNvSpPr>
          <p:nvPr>
            <p:ph type="body" sz="quarter" idx="12"/>
          </p:nvPr>
        </p:nvSpPr>
        <p:spPr/>
        <p:txBody>
          <a:bodyPr/>
          <a:lstStyle/>
          <a:p>
            <a:r>
              <a:rPr lang="en-US" dirty="0"/>
              <a:t>6:6</a:t>
            </a:r>
          </a:p>
        </p:txBody>
      </p:sp>
      <p:sp>
        <p:nvSpPr>
          <p:cNvPr id="4" name="Title 3"/>
          <p:cNvSpPr>
            <a:spLocks noGrp="1"/>
          </p:cNvSpPr>
          <p:nvPr>
            <p:ph type="title"/>
          </p:nvPr>
        </p:nvSpPr>
        <p:spPr/>
        <p:txBody>
          <a:bodyPr/>
          <a:lstStyle/>
          <a:p>
            <a:r>
              <a:rPr lang="en-US" dirty="0"/>
              <a:t>Shall I come before Him with burnt offerings, with yearling calves?</a:t>
            </a:r>
          </a:p>
        </p:txBody>
      </p:sp>
    </p:spTree>
    <p:extLst>
      <p:ext uri="{BB962C8B-B14F-4D97-AF65-F5344CB8AC3E}">
        <p14:creationId xmlns:p14="http://schemas.microsoft.com/office/powerpoint/2010/main" val="30355320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FCE39-875E-2559-776B-BA5627FEF59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0CB5E7D-4948-3F57-F0C6-F82A5997E8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32"/>
            <a:ext cx="9144000" cy="6858000"/>
          </a:xfrm>
          <a:prstGeom prst="rect">
            <a:avLst/>
          </a:prstGeom>
        </p:spPr>
      </p:pic>
      <p:sp>
        <p:nvSpPr>
          <p:cNvPr id="2" name="Text Placeholder 1">
            <a:extLst>
              <a:ext uri="{FF2B5EF4-FFF2-40B4-BE49-F238E27FC236}">
                <a16:creationId xmlns:a16="http://schemas.microsoft.com/office/drawing/2014/main" id="{941B16B5-B236-EC62-D230-67776F0B7337}"/>
              </a:ext>
            </a:extLst>
          </p:cNvPr>
          <p:cNvSpPr>
            <a:spLocks noGrp="1"/>
          </p:cNvSpPr>
          <p:nvPr>
            <p:ph type="body" sz="quarter" idx="10"/>
          </p:nvPr>
        </p:nvSpPr>
        <p:spPr/>
        <p:txBody>
          <a:bodyPr/>
          <a:lstStyle/>
          <a:p>
            <a:r>
              <a:rPr lang="en-US" dirty="0"/>
              <a:t>Men butchering a cow for sacrifice, from the tomb of Princess </a:t>
            </a:r>
            <a:r>
              <a:rPr lang="en-US" dirty="0" err="1"/>
              <a:t>Idut</a:t>
            </a:r>
            <a:r>
              <a:rPr lang="en-US" dirty="0"/>
              <a:t> at Saqqara, circa 2300 BC</a:t>
            </a:r>
          </a:p>
        </p:txBody>
      </p:sp>
      <p:sp>
        <p:nvSpPr>
          <p:cNvPr id="3" name="Text Placeholder 2">
            <a:extLst>
              <a:ext uri="{FF2B5EF4-FFF2-40B4-BE49-F238E27FC236}">
                <a16:creationId xmlns:a16="http://schemas.microsoft.com/office/drawing/2014/main" id="{4641C3EB-54AA-3E50-5831-57B9B896F84E}"/>
              </a:ext>
            </a:extLst>
          </p:cNvPr>
          <p:cNvSpPr>
            <a:spLocks noGrp="1"/>
          </p:cNvSpPr>
          <p:nvPr>
            <p:ph type="body" sz="quarter" idx="12"/>
          </p:nvPr>
        </p:nvSpPr>
        <p:spPr/>
        <p:txBody>
          <a:bodyPr/>
          <a:lstStyle/>
          <a:p>
            <a:r>
              <a:rPr lang="en-US" dirty="0"/>
              <a:t>6:6</a:t>
            </a:r>
          </a:p>
        </p:txBody>
      </p:sp>
      <p:sp>
        <p:nvSpPr>
          <p:cNvPr id="4" name="Title 3">
            <a:extLst>
              <a:ext uri="{FF2B5EF4-FFF2-40B4-BE49-F238E27FC236}">
                <a16:creationId xmlns:a16="http://schemas.microsoft.com/office/drawing/2014/main" id="{308A36FA-6123-21E2-2690-1012BCBA9A69}"/>
              </a:ext>
            </a:extLst>
          </p:cNvPr>
          <p:cNvSpPr>
            <a:spLocks noGrp="1"/>
          </p:cNvSpPr>
          <p:nvPr>
            <p:ph type="title"/>
          </p:nvPr>
        </p:nvSpPr>
        <p:spPr/>
        <p:txBody>
          <a:bodyPr/>
          <a:lstStyle/>
          <a:p>
            <a:r>
              <a:rPr lang="en-US" dirty="0"/>
              <a:t>Shall I come before Him with burnt offerings, with yearling calves?</a:t>
            </a:r>
          </a:p>
        </p:txBody>
      </p:sp>
    </p:spTree>
    <p:extLst>
      <p:ext uri="{BB962C8B-B14F-4D97-AF65-F5344CB8AC3E}">
        <p14:creationId xmlns:p14="http://schemas.microsoft.com/office/powerpoint/2010/main" val="2489921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A1B62F3-5122-813F-DD23-8D755F754B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Faience plaque with calf bearer, from Egypt, 4th–3rd centuries BC</a:t>
            </a:r>
          </a:p>
        </p:txBody>
      </p:sp>
      <p:sp>
        <p:nvSpPr>
          <p:cNvPr id="3" name="Text Placeholder 2"/>
          <p:cNvSpPr>
            <a:spLocks noGrp="1"/>
          </p:cNvSpPr>
          <p:nvPr>
            <p:ph type="body" sz="quarter" idx="12"/>
          </p:nvPr>
        </p:nvSpPr>
        <p:spPr/>
        <p:txBody>
          <a:bodyPr/>
          <a:lstStyle/>
          <a:p>
            <a:r>
              <a:rPr lang="en-US" dirty="0"/>
              <a:t>6:6</a:t>
            </a:r>
          </a:p>
        </p:txBody>
      </p:sp>
      <p:sp>
        <p:nvSpPr>
          <p:cNvPr id="4" name="Title 3"/>
          <p:cNvSpPr>
            <a:spLocks noGrp="1"/>
          </p:cNvSpPr>
          <p:nvPr>
            <p:ph type="title"/>
          </p:nvPr>
        </p:nvSpPr>
        <p:spPr/>
        <p:txBody>
          <a:bodyPr/>
          <a:lstStyle/>
          <a:p>
            <a:r>
              <a:rPr lang="en-US" dirty="0"/>
              <a:t>Shall I come before Him with burnt offerings, with yearling calves?</a:t>
            </a:r>
          </a:p>
        </p:txBody>
      </p:sp>
    </p:spTree>
    <p:extLst>
      <p:ext uri="{BB962C8B-B14F-4D97-AF65-F5344CB8AC3E}">
        <p14:creationId xmlns:p14="http://schemas.microsoft.com/office/powerpoint/2010/main" val="3781107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EE67A52-3A93-9C09-2127-D54EE18908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0510"/>
            <a:ext cx="9144000" cy="6316980"/>
          </a:xfrm>
          <a:prstGeom prst="rect">
            <a:avLst/>
          </a:prstGeom>
        </p:spPr>
      </p:pic>
      <p:sp>
        <p:nvSpPr>
          <p:cNvPr id="2" name="Text Placeholder 1"/>
          <p:cNvSpPr>
            <a:spLocks noGrp="1"/>
          </p:cNvSpPr>
          <p:nvPr>
            <p:ph type="body" sz="quarter" idx="10"/>
          </p:nvPr>
        </p:nvSpPr>
        <p:spPr/>
        <p:txBody>
          <a:bodyPr/>
          <a:lstStyle/>
          <a:p>
            <a:r>
              <a:rPr lang="en-US" dirty="0"/>
              <a:t>Crude stele with Akhenaten calling on a god, 14th century BC</a:t>
            </a:r>
          </a:p>
        </p:txBody>
      </p:sp>
      <p:sp>
        <p:nvSpPr>
          <p:cNvPr id="3" name="Text Placeholder 2"/>
          <p:cNvSpPr>
            <a:spLocks noGrp="1"/>
          </p:cNvSpPr>
          <p:nvPr>
            <p:ph type="body" sz="quarter" idx="12"/>
          </p:nvPr>
        </p:nvSpPr>
        <p:spPr/>
        <p:txBody>
          <a:bodyPr/>
          <a:lstStyle/>
          <a:p>
            <a:r>
              <a:rPr lang="en-US" dirty="0"/>
              <a:t>6:1</a:t>
            </a:r>
          </a:p>
        </p:txBody>
      </p:sp>
      <p:sp>
        <p:nvSpPr>
          <p:cNvPr id="4" name="Title 3"/>
          <p:cNvSpPr>
            <a:spLocks noGrp="1"/>
          </p:cNvSpPr>
          <p:nvPr>
            <p:ph type="title"/>
          </p:nvPr>
        </p:nvSpPr>
        <p:spPr/>
        <p:txBody>
          <a:bodyPr/>
          <a:lstStyle/>
          <a:p>
            <a:r>
              <a:rPr lang="en-US" dirty="0"/>
              <a:t>Arise, plead your case before the mountains, and let the hills hear your voice</a:t>
            </a:r>
          </a:p>
        </p:txBody>
      </p:sp>
    </p:spTree>
    <p:extLst>
      <p:ext uri="{BB962C8B-B14F-4D97-AF65-F5344CB8AC3E}">
        <p14:creationId xmlns:p14="http://schemas.microsoft.com/office/powerpoint/2010/main" val="942983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131A73-BE63-2C8E-2B14-D5BD6261AEC6}"/>
              </a:ext>
            </a:extLst>
          </p:cNvPr>
          <p:cNvPicPr>
            <a:picLocks noChangeAspect="1"/>
          </p:cNvPicPr>
          <p:nvPr/>
        </p:nvPicPr>
        <p:blipFill rotWithShape="1">
          <a:blip r:embed="rId3">
            <a:extLst>
              <a:ext uri="{28A0092B-C50C-407E-A947-70E740481C1C}">
                <a14:useLocalDpi xmlns:a14="http://schemas.microsoft.com/office/drawing/2010/main" val="0"/>
              </a:ext>
            </a:extLst>
          </a:blip>
          <a:srcRect b="3320"/>
          <a:stretch/>
        </p:blipFill>
        <p:spPr>
          <a:xfrm>
            <a:off x="-1" y="48768"/>
            <a:ext cx="9144000" cy="6656832"/>
          </a:xfrm>
          <a:prstGeom prst="rect">
            <a:avLst/>
          </a:prstGeom>
        </p:spPr>
      </p:pic>
      <p:sp>
        <p:nvSpPr>
          <p:cNvPr id="9" name="Text Placeholder 8">
            <a:extLst>
              <a:ext uri="{FF2B5EF4-FFF2-40B4-BE49-F238E27FC236}">
                <a16:creationId xmlns:a16="http://schemas.microsoft.com/office/drawing/2014/main" id="{5ACFE4A2-8931-4861-BE6C-B38647E6EC1B}"/>
              </a:ext>
            </a:extLst>
          </p:cNvPr>
          <p:cNvSpPr>
            <a:spLocks noGrp="1"/>
          </p:cNvSpPr>
          <p:nvPr>
            <p:ph type="body" sz="quarter" idx="10"/>
          </p:nvPr>
        </p:nvSpPr>
        <p:spPr/>
        <p:txBody>
          <a:bodyPr/>
          <a:lstStyle/>
          <a:p>
            <a:r>
              <a:rPr lang="en-US" dirty="0"/>
              <a:t>Fresco with man bringing a bull for sacrifice, from Pompeii, AD 20–25</a:t>
            </a:r>
          </a:p>
        </p:txBody>
      </p:sp>
      <p:sp>
        <p:nvSpPr>
          <p:cNvPr id="10" name="Text Placeholder 9">
            <a:extLst>
              <a:ext uri="{FF2B5EF4-FFF2-40B4-BE49-F238E27FC236}">
                <a16:creationId xmlns:a16="http://schemas.microsoft.com/office/drawing/2014/main" id="{4D13DF15-6F20-4341-9A04-C9170132BA76}"/>
              </a:ext>
            </a:extLst>
          </p:cNvPr>
          <p:cNvSpPr>
            <a:spLocks noGrp="1"/>
          </p:cNvSpPr>
          <p:nvPr>
            <p:ph type="body" sz="quarter" idx="12"/>
          </p:nvPr>
        </p:nvSpPr>
        <p:spPr/>
        <p:txBody>
          <a:bodyPr/>
          <a:lstStyle/>
          <a:p>
            <a:r>
              <a:rPr lang="en-US" dirty="0"/>
              <a:t>6:6</a:t>
            </a:r>
          </a:p>
        </p:txBody>
      </p:sp>
      <p:sp>
        <p:nvSpPr>
          <p:cNvPr id="8" name="Title 7">
            <a:extLst>
              <a:ext uri="{FF2B5EF4-FFF2-40B4-BE49-F238E27FC236}">
                <a16:creationId xmlns:a16="http://schemas.microsoft.com/office/drawing/2014/main" id="{F819A8BC-B369-4F67-8840-34928534EB21}"/>
              </a:ext>
            </a:extLst>
          </p:cNvPr>
          <p:cNvSpPr>
            <a:spLocks noGrp="1"/>
          </p:cNvSpPr>
          <p:nvPr>
            <p:ph type="title"/>
          </p:nvPr>
        </p:nvSpPr>
        <p:spPr/>
        <p:txBody>
          <a:bodyPr/>
          <a:lstStyle/>
          <a:p>
            <a:r>
              <a:rPr lang="en-US" dirty="0"/>
              <a:t>Shall I come before Him with burnt offerings, with yearling calves?</a:t>
            </a:r>
          </a:p>
        </p:txBody>
      </p:sp>
    </p:spTree>
    <p:extLst>
      <p:ext uri="{BB962C8B-B14F-4D97-AF65-F5344CB8AC3E}">
        <p14:creationId xmlns:p14="http://schemas.microsoft.com/office/powerpoint/2010/main" val="26882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Calf near the Jordan River, north of the Sea of Galilee</a:t>
            </a:r>
          </a:p>
        </p:txBody>
      </p:sp>
      <p:sp>
        <p:nvSpPr>
          <p:cNvPr id="3" name="Text Placeholder 2"/>
          <p:cNvSpPr>
            <a:spLocks noGrp="1"/>
          </p:cNvSpPr>
          <p:nvPr>
            <p:ph type="body" sz="quarter" idx="12"/>
          </p:nvPr>
        </p:nvSpPr>
        <p:spPr/>
        <p:txBody>
          <a:bodyPr/>
          <a:lstStyle/>
          <a:p>
            <a:r>
              <a:rPr lang="en-US"/>
              <a:t>6:6</a:t>
            </a:r>
          </a:p>
        </p:txBody>
      </p:sp>
      <p:sp>
        <p:nvSpPr>
          <p:cNvPr id="4" name="Title 3"/>
          <p:cNvSpPr>
            <a:spLocks noGrp="1"/>
          </p:cNvSpPr>
          <p:nvPr>
            <p:ph type="title"/>
          </p:nvPr>
        </p:nvSpPr>
        <p:spPr/>
        <p:txBody>
          <a:bodyPr/>
          <a:lstStyle/>
          <a:p>
            <a:r>
              <a:rPr lang="en-US" dirty="0"/>
              <a:t>Shall I come before Him with burnt offerings, with yearling calves?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l="388" r="-1"/>
          <a:stretch/>
        </p:blipFill>
        <p:spPr>
          <a:xfrm>
            <a:off x="0" y="369332"/>
            <a:ext cx="9144000" cy="6150340"/>
          </a:xfrm>
          <a:prstGeom prst="rect">
            <a:avLst/>
          </a:prstGeom>
        </p:spPr>
      </p:pic>
    </p:spTree>
    <p:extLst>
      <p:ext uri="{BB962C8B-B14F-4D97-AF65-F5344CB8AC3E}">
        <p14:creationId xmlns:p14="http://schemas.microsoft.com/office/powerpoint/2010/main" val="891602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EABF60-0F17-5DA7-C228-4B131B7E8A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1460"/>
            <a:ext cx="9144000" cy="6469380"/>
          </a:xfrm>
          <a:prstGeom prst="rect">
            <a:avLst/>
          </a:prstGeom>
        </p:spPr>
      </p:pic>
      <p:sp>
        <p:nvSpPr>
          <p:cNvPr id="9" name="Text Placeholder 8">
            <a:extLst>
              <a:ext uri="{FF2B5EF4-FFF2-40B4-BE49-F238E27FC236}">
                <a16:creationId xmlns:a16="http://schemas.microsoft.com/office/drawing/2014/main" id="{5ACFE4A2-8931-4861-BE6C-B38647E6EC1B}"/>
              </a:ext>
            </a:extLst>
          </p:cNvPr>
          <p:cNvSpPr>
            <a:spLocks noGrp="1"/>
          </p:cNvSpPr>
          <p:nvPr>
            <p:ph type="body" sz="quarter" idx="10"/>
          </p:nvPr>
        </p:nvSpPr>
        <p:spPr/>
        <p:txBody>
          <a:bodyPr/>
          <a:lstStyle/>
          <a:p>
            <a:r>
              <a:rPr lang="en-US" dirty="0"/>
              <a:t>Procession to an altar to sacrifice a lamb, from </a:t>
            </a:r>
            <a:r>
              <a:rPr lang="en-US" dirty="0" err="1"/>
              <a:t>Sikyon</a:t>
            </a:r>
            <a:r>
              <a:rPr lang="en-US" dirty="0"/>
              <a:t>, circa 530 BC</a:t>
            </a:r>
          </a:p>
        </p:txBody>
      </p:sp>
      <p:sp>
        <p:nvSpPr>
          <p:cNvPr id="10" name="Text Placeholder 9">
            <a:extLst>
              <a:ext uri="{FF2B5EF4-FFF2-40B4-BE49-F238E27FC236}">
                <a16:creationId xmlns:a16="http://schemas.microsoft.com/office/drawing/2014/main" id="{4D13DF15-6F20-4341-9A04-C9170132BA76}"/>
              </a:ext>
            </a:extLst>
          </p:cNvPr>
          <p:cNvSpPr>
            <a:spLocks noGrp="1"/>
          </p:cNvSpPr>
          <p:nvPr>
            <p:ph type="body" sz="quarter" idx="12"/>
          </p:nvPr>
        </p:nvSpPr>
        <p:spPr/>
        <p:txBody>
          <a:bodyPr/>
          <a:lstStyle/>
          <a:p>
            <a:r>
              <a:rPr lang="en-US" dirty="0"/>
              <a:t>6:7</a:t>
            </a:r>
          </a:p>
        </p:txBody>
      </p:sp>
      <p:sp>
        <p:nvSpPr>
          <p:cNvPr id="8" name="Title 7">
            <a:extLst>
              <a:ext uri="{FF2B5EF4-FFF2-40B4-BE49-F238E27FC236}">
                <a16:creationId xmlns:a16="http://schemas.microsoft.com/office/drawing/2014/main" id="{F819A8BC-B369-4F67-8840-34928534EB21}"/>
              </a:ext>
            </a:extLst>
          </p:cNvPr>
          <p:cNvSpPr>
            <a:spLocks noGrp="1"/>
          </p:cNvSpPr>
          <p:nvPr>
            <p:ph type="title"/>
          </p:nvPr>
        </p:nvSpPr>
        <p:spPr/>
        <p:txBody>
          <a:bodyPr/>
          <a:lstStyle/>
          <a:p>
            <a:r>
              <a:rPr lang="en-US" dirty="0"/>
              <a:t>Will Yahweh be pleased with thousands of rams?</a:t>
            </a:r>
          </a:p>
        </p:txBody>
      </p:sp>
    </p:spTree>
    <p:extLst>
      <p:ext uri="{BB962C8B-B14F-4D97-AF65-F5344CB8AC3E}">
        <p14:creationId xmlns:p14="http://schemas.microsoft.com/office/powerpoint/2010/main" val="30421289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cuments\Bolen\Warrior sacrificing a ram, sheep, goat, 5th c BC, wiki Cleveland Museum of Ar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i="1" dirty="0"/>
              <a:t>Kylix</a:t>
            </a:r>
            <a:r>
              <a:rPr lang="en-US" dirty="0"/>
              <a:t> depicting a warrior sacrificing a ram, 5th century BC</a:t>
            </a:r>
          </a:p>
        </p:txBody>
      </p:sp>
      <p:sp>
        <p:nvSpPr>
          <p:cNvPr id="4" name="Text Placeholder 3"/>
          <p:cNvSpPr>
            <a:spLocks noGrp="1"/>
          </p:cNvSpPr>
          <p:nvPr>
            <p:ph type="body" sz="quarter" idx="12"/>
          </p:nvPr>
        </p:nvSpPr>
        <p:spPr/>
        <p:txBody>
          <a:bodyPr/>
          <a:lstStyle/>
          <a:p>
            <a:r>
              <a:rPr lang="en-US" dirty="0"/>
              <a:t>6:7</a:t>
            </a:r>
          </a:p>
        </p:txBody>
      </p:sp>
      <p:sp>
        <p:nvSpPr>
          <p:cNvPr id="2" name="Title 1"/>
          <p:cNvSpPr>
            <a:spLocks noGrp="1"/>
          </p:cNvSpPr>
          <p:nvPr>
            <p:ph type="title"/>
          </p:nvPr>
        </p:nvSpPr>
        <p:spPr/>
        <p:txBody>
          <a:bodyPr/>
          <a:lstStyle/>
          <a:p>
            <a:r>
              <a:rPr lang="en-US" dirty="0"/>
              <a:t>Will Yahweh be pleased with thousands of rams?</a:t>
            </a:r>
          </a:p>
        </p:txBody>
      </p:sp>
    </p:spTree>
    <p:extLst>
      <p:ext uri="{BB962C8B-B14F-4D97-AF65-F5344CB8AC3E}">
        <p14:creationId xmlns:p14="http://schemas.microsoft.com/office/powerpoint/2010/main" val="42611096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Sheep in Negev riverbed</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Will Yahweh be pleased with thousands of rams?</a:t>
            </a:r>
          </a:p>
        </p:txBody>
      </p:sp>
    </p:spTree>
    <p:extLst>
      <p:ext uri="{BB962C8B-B14F-4D97-AF65-F5344CB8AC3E}">
        <p14:creationId xmlns:p14="http://schemas.microsoft.com/office/powerpoint/2010/main" val="11349777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473ACB-AC99-CBBF-0760-6577681AF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3370"/>
            <a:ext cx="9144000" cy="6271260"/>
          </a:xfrm>
          <a:prstGeom prst="rect">
            <a:avLst/>
          </a:prstGeom>
        </p:spPr>
      </p:pic>
      <p:sp>
        <p:nvSpPr>
          <p:cNvPr id="2" name="Text Placeholder 1"/>
          <p:cNvSpPr>
            <a:spLocks noGrp="1"/>
          </p:cNvSpPr>
          <p:nvPr>
            <p:ph type="body" sz="quarter" idx="10"/>
          </p:nvPr>
        </p:nvSpPr>
        <p:spPr/>
        <p:txBody>
          <a:bodyPr/>
          <a:lstStyle/>
          <a:p>
            <a:r>
              <a:rPr lang="en-US" dirty="0"/>
              <a:t>Sheep and shepherd in eastern Samaria</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Will Yahweh be pleased with thousands of rams?</a:t>
            </a:r>
          </a:p>
        </p:txBody>
      </p:sp>
    </p:spTree>
    <p:extLst>
      <p:ext uri="{BB962C8B-B14F-4D97-AF65-F5344CB8AC3E}">
        <p14:creationId xmlns:p14="http://schemas.microsoft.com/office/powerpoint/2010/main" val="13437796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PLBL\17 Cultural Images of the Holy Land\Samaritan Passover\Samaritan Passover, slain lamb, tb04110674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33"/>
          <a:stretch/>
        </p:blipFill>
        <p:spPr bwMode="auto">
          <a:xfrm>
            <a:off x="-1" y="369332"/>
            <a:ext cx="9144001" cy="615034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dirty="0"/>
              <a:t>Sheep slain for the Samaritan Passover on Mount Gerizim</a:t>
            </a:r>
          </a:p>
        </p:txBody>
      </p:sp>
      <p:sp>
        <p:nvSpPr>
          <p:cNvPr id="4" name="Text Placeholder 3"/>
          <p:cNvSpPr>
            <a:spLocks noGrp="1"/>
          </p:cNvSpPr>
          <p:nvPr>
            <p:ph type="body" sz="quarter" idx="12"/>
          </p:nvPr>
        </p:nvSpPr>
        <p:spPr/>
        <p:txBody>
          <a:bodyPr/>
          <a:lstStyle/>
          <a:p>
            <a:r>
              <a:rPr lang="en-US" dirty="0"/>
              <a:t>6:7</a:t>
            </a:r>
          </a:p>
        </p:txBody>
      </p:sp>
      <p:sp>
        <p:nvSpPr>
          <p:cNvPr id="2" name="Title 1"/>
          <p:cNvSpPr>
            <a:spLocks noGrp="1"/>
          </p:cNvSpPr>
          <p:nvPr>
            <p:ph type="title"/>
          </p:nvPr>
        </p:nvSpPr>
        <p:spPr/>
        <p:txBody>
          <a:bodyPr/>
          <a:lstStyle/>
          <a:p>
            <a:r>
              <a:rPr lang="en-US" dirty="0"/>
              <a:t>Will Yahweh be pleased with thousands of rams?</a:t>
            </a:r>
          </a:p>
        </p:txBody>
      </p:sp>
    </p:spTree>
    <p:extLst>
      <p:ext uri="{BB962C8B-B14F-4D97-AF65-F5344CB8AC3E}">
        <p14:creationId xmlns:p14="http://schemas.microsoft.com/office/powerpoint/2010/main" val="10875484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Lambs slain during celebration of the Samaritan Passover on Mount Gerizim</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Will Yahweh be pleased with thousands of rams?</a:t>
            </a:r>
          </a:p>
        </p:txBody>
      </p:sp>
      <p:pic>
        <p:nvPicPr>
          <p:cNvPr id="6" name="Picture 5" descr="Samaritan Passover, slain lamb, tb04110672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Tree>
    <p:extLst>
      <p:ext uri="{BB962C8B-B14F-4D97-AF65-F5344CB8AC3E}">
        <p14:creationId xmlns:p14="http://schemas.microsoft.com/office/powerpoint/2010/main" val="4786837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PLBL\Israel Museums\Nazareth Village\Sheep at Nazareth Village, tb011406548.jpg"/>
          <p:cNvPicPr>
            <a:picLocks noChangeAspect="1" noChangeArrowheads="1"/>
          </p:cNvPicPr>
          <p:nvPr/>
        </p:nvPicPr>
        <p:blipFill rotWithShape="1">
          <a:blip r:embed="rId3">
            <a:extLst>
              <a:ext uri="{28A0092B-C50C-407E-A947-70E740481C1C}">
                <a14:useLocalDpi xmlns:a14="http://schemas.microsoft.com/office/drawing/2010/main" val="0"/>
              </a:ext>
            </a:extLst>
          </a:blip>
          <a:srcRect r="4000"/>
          <a:stretch/>
        </p:blipFill>
        <p:spPr bwMode="auto">
          <a:xfrm>
            <a:off x="0" y="261938"/>
            <a:ext cx="9144000" cy="6334125"/>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dirty="0"/>
              <a:t>Ram in Nazareth</a:t>
            </a:r>
          </a:p>
        </p:txBody>
      </p:sp>
      <p:sp>
        <p:nvSpPr>
          <p:cNvPr id="4" name="Text Placeholder 3"/>
          <p:cNvSpPr>
            <a:spLocks noGrp="1"/>
          </p:cNvSpPr>
          <p:nvPr>
            <p:ph type="body" sz="quarter" idx="12"/>
          </p:nvPr>
        </p:nvSpPr>
        <p:spPr/>
        <p:txBody>
          <a:bodyPr/>
          <a:lstStyle/>
          <a:p>
            <a:r>
              <a:rPr lang="en-US" dirty="0"/>
              <a:t>6:7</a:t>
            </a:r>
          </a:p>
        </p:txBody>
      </p:sp>
      <p:sp>
        <p:nvSpPr>
          <p:cNvPr id="2" name="Title 1"/>
          <p:cNvSpPr>
            <a:spLocks noGrp="1"/>
          </p:cNvSpPr>
          <p:nvPr>
            <p:ph type="title"/>
          </p:nvPr>
        </p:nvSpPr>
        <p:spPr/>
        <p:txBody>
          <a:bodyPr/>
          <a:lstStyle/>
          <a:p>
            <a:r>
              <a:rPr lang="en-US" dirty="0"/>
              <a:t>Will Yahweh be pleased with thousands of rams?</a:t>
            </a:r>
          </a:p>
        </p:txBody>
      </p:sp>
    </p:spTree>
    <p:extLst>
      <p:ext uri="{BB962C8B-B14F-4D97-AF65-F5344CB8AC3E}">
        <p14:creationId xmlns:p14="http://schemas.microsoft.com/office/powerpoint/2010/main" val="41453625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CB02A2-F47D-613C-A75D-B321B240E0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 y="743778"/>
            <a:ext cx="9141181" cy="5370444"/>
          </a:xfrm>
          <a:prstGeom prst="rect">
            <a:avLst/>
          </a:prstGeom>
        </p:spPr>
      </p:pic>
      <p:sp>
        <p:nvSpPr>
          <p:cNvPr id="2" name="Text Placeholder 1"/>
          <p:cNvSpPr>
            <a:spLocks noGrp="1"/>
          </p:cNvSpPr>
          <p:nvPr>
            <p:ph type="body" sz="quarter" idx="10"/>
          </p:nvPr>
        </p:nvSpPr>
        <p:spPr/>
        <p:txBody>
          <a:bodyPr/>
          <a:lstStyle/>
          <a:p>
            <a:r>
              <a:rPr lang="en-US" dirty="0"/>
              <a:t>Relief of a worshiper twice pouring a libation, from </a:t>
            </a:r>
            <a:r>
              <a:rPr lang="en-US" dirty="0" err="1"/>
              <a:t>Arslantepe</a:t>
            </a:r>
            <a:r>
              <a:rPr lang="en-US" dirty="0"/>
              <a:t>, 11th–10th centuries BC</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Will He be pleased with ten thousand rivers of oil?</a:t>
            </a:r>
          </a:p>
        </p:txBody>
      </p:sp>
    </p:spTree>
    <p:extLst>
      <p:ext uri="{BB962C8B-B14F-4D97-AF65-F5344CB8AC3E}">
        <p14:creationId xmlns:p14="http://schemas.microsoft.com/office/powerpoint/2010/main" val="4026781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Kris\Downloads\Painting with scenes from popular tale on dark background, from triclinium C of Villa Farnesina, tb0513177784(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8035"/>
            <a:ext cx="9144000" cy="6560343"/>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Fresco of figures pleading before a ruler, from the Villa Farnesina in Rome, 1st century BC</a:t>
            </a:r>
          </a:p>
        </p:txBody>
      </p:sp>
      <p:sp>
        <p:nvSpPr>
          <p:cNvPr id="3" name="Text Placeholder 2"/>
          <p:cNvSpPr>
            <a:spLocks noGrp="1"/>
          </p:cNvSpPr>
          <p:nvPr>
            <p:ph type="body" sz="quarter" idx="12"/>
          </p:nvPr>
        </p:nvSpPr>
        <p:spPr/>
        <p:txBody>
          <a:bodyPr/>
          <a:lstStyle/>
          <a:p>
            <a:r>
              <a:rPr lang="en-US" dirty="0"/>
              <a:t>6:1</a:t>
            </a:r>
          </a:p>
        </p:txBody>
      </p:sp>
      <p:sp>
        <p:nvSpPr>
          <p:cNvPr id="4" name="Title 3"/>
          <p:cNvSpPr>
            <a:spLocks noGrp="1"/>
          </p:cNvSpPr>
          <p:nvPr>
            <p:ph type="title"/>
          </p:nvPr>
        </p:nvSpPr>
        <p:spPr/>
        <p:txBody>
          <a:bodyPr/>
          <a:lstStyle/>
          <a:p>
            <a:r>
              <a:rPr lang="en-US" dirty="0"/>
              <a:t>Arise, plead your case before the mountains, and let the hills hear your voice</a:t>
            </a:r>
          </a:p>
        </p:txBody>
      </p:sp>
    </p:spTree>
    <p:extLst>
      <p:ext uri="{BB962C8B-B14F-4D97-AF65-F5344CB8AC3E}">
        <p14:creationId xmlns:p14="http://schemas.microsoft.com/office/powerpoint/2010/main" val="12090731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8A867E-6E56-4080-6D4C-072CC8264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Priests with libation offerings, sketch of an Assyrian relief</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Will He be pleased with ten thousand rivers of oil?</a:t>
            </a:r>
          </a:p>
        </p:txBody>
      </p:sp>
    </p:spTree>
    <p:extLst>
      <p:ext uri="{BB962C8B-B14F-4D97-AF65-F5344CB8AC3E}">
        <p14:creationId xmlns:p14="http://schemas.microsoft.com/office/powerpoint/2010/main" val="14843802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57C8669-97FB-A1BD-8616-1F2AC19DF3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80"/>
            <a:ext cx="9144000" cy="6416040"/>
          </a:xfrm>
          <a:prstGeom prst="rect">
            <a:avLst/>
          </a:prstGeom>
        </p:spPr>
      </p:pic>
      <p:sp>
        <p:nvSpPr>
          <p:cNvPr id="2" name="Text Placeholder 1"/>
          <p:cNvSpPr>
            <a:spLocks noGrp="1"/>
          </p:cNvSpPr>
          <p:nvPr>
            <p:ph type="body" sz="quarter" idx="10"/>
          </p:nvPr>
        </p:nvSpPr>
        <p:spPr/>
        <p:txBody>
          <a:bodyPr/>
          <a:lstStyle/>
          <a:p>
            <a:r>
              <a:rPr lang="en-US" dirty="0"/>
              <a:t>Olive oil and fresh olives from Israel</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Will He be pleased with ten thousand rivers of oil?</a:t>
            </a:r>
          </a:p>
        </p:txBody>
      </p:sp>
    </p:spTree>
    <p:extLst>
      <p:ext uri="{BB962C8B-B14F-4D97-AF65-F5344CB8AC3E}">
        <p14:creationId xmlns:p14="http://schemas.microsoft.com/office/powerpoint/2010/main" val="14284133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1903D04-7511-3050-2FBF-9944D22CA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5750"/>
            <a:ext cx="9144000" cy="6286500"/>
          </a:xfrm>
          <a:prstGeom prst="rect">
            <a:avLst/>
          </a:prstGeom>
        </p:spPr>
      </p:pic>
      <p:sp>
        <p:nvSpPr>
          <p:cNvPr id="2" name="Text Placeholder 1"/>
          <p:cNvSpPr>
            <a:spLocks noGrp="1"/>
          </p:cNvSpPr>
          <p:nvPr>
            <p:ph type="body" sz="quarter" idx="10"/>
          </p:nvPr>
        </p:nvSpPr>
        <p:spPr/>
        <p:txBody>
          <a:bodyPr/>
          <a:lstStyle/>
          <a:p>
            <a:r>
              <a:rPr lang="en-US" dirty="0"/>
              <a:t>Olive oil production at </a:t>
            </a:r>
            <a:r>
              <a:rPr lang="en-US" dirty="0" err="1"/>
              <a:t>Meshek</a:t>
            </a:r>
            <a:r>
              <a:rPr lang="en-US" dirty="0"/>
              <a:t> </a:t>
            </a:r>
            <a:r>
              <a:rPr lang="en-US" dirty="0" err="1"/>
              <a:t>Achiya</a:t>
            </a:r>
            <a:endParaRPr lang="en-US" dirty="0"/>
          </a:p>
        </p:txBody>
      </p:sp>
      <p:sp>
        <p:nvSpPr>
          <p:cNvPr id="3" name="Text Placeholder 2"/>
          <p:cNvSpPr>
            <a:spLocks noGrp="1"/>
          </p:cNvSpPr>
          <p:nvPr>
            <p:ph type="body" sz="quarter" idx="12"/>
          </p:nvPr>
        </p:nvSpPr>
        <p:spPr/>
        <p:txBody>
          <a:bodyPr/>
          <a:lstStyle/>
          <a:p>
            <a:r>
              <a:rPr lang="en-US"/>
              <a:t>6:7</a:t>
            </a:r>
          </a:p>
        </p:txBody>
      </p:sp>
      <p:sp>
        <p:nvSpPr>
          <p:cNvPr id="4" name="Title 3"/>
          <p:cNvSpPr>
            <a:spLocks noGrp="1"/>
          </p:cNvSpPr>
          <p:nvPr>
            <p:ph type="title"/>
          </p:nvPr>
        </p:nvSpPr>
        <p:spPr/>
        <p:txBody>
          <a:bodyPr/>
          <a:lstStyle/>
          <a:p>
            <a:r>
              <a:rPr lang="en-US" dirty="0"/>
              <a:t>Will He be pleased with ten thousand rivers of oil?</a:t>
            </a:r>
          </a:p>
        </p:txBody>
      </p:sp>
    </p:spTree>
    <p:extLst>
      <p:ext uri="{BB962C8B-B14F-4D97-AF65-F5344CB8AC3E}">
        <p14:creationId xmlns:p14="http://schemas.microsoft.com/office/powerpoint/2010/main" val="6301785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Stream in </a:t>
            </a:r>
            <a:r>
              <a:rPr lang="en-US" dirty="0" err="1"/>
              <a:t>Nahal</a:t>
            </a:r>
            <a:r>
              <a:rPr lang="en-US" dirty="0"/>
              <a:t> </a:t>
            </a:r>
            <a:r>
              <a:rPr lang="en-US" dirty="0" err="1"/>
              <a:t>Perat</a:t>
            </a:r>
            <a:endParaRPr lang="en-US" dirty="0"/>
          </a:p>
        </p:txBody>
      </p:sp>
      <p:sp>
        <p:nvSpPr>
          <p:cNvPr id="3" name="Text Placeholder 2"/>
          <p:cNvSpPr>
            <a:spLocks noGrp="1"/>
          </p:cNvSpPr>
          <p:nvPr>
            <p:ph type="body" sz="quarter" idx="12"/>
          </p:nvPr>
        </p:nvSpPr>
        <p:spPr/>
        <p:txBody>
          <a:bodyPr/>
          <a:lstStyle/>
          <a:p>
            <a:r>
              <a:rPr lang="en-US"/>
              <a:t>6:7</a:t>
            </a:r>
          </a:p>
        </p:txBody>
      </p:sp>
      <p:sp>
        <p:nvSpPr>
          <p:cNvPr id="4" name="Title 3"/>
          <p:cNvSpPr>
            <a:spLocks noGrp="1"/>
          </p:cNvSpPr>
          <p:nvPr>
            <p:ph type="title"/>
          </p:nvPr>
        </p:nvSpPr>
        <p:spPr/>
        <p:txBody>
          <a:bodyPr/>
          <a:lstStyle/>
          <a:p>
            <a:r>
              <a:rPr lang="en-US" dirty="0"/>
              <a:t>Will He be pleased with ten thousand rivers of oil?</a:t>
            </a:r>
          </a:p>
        </p:txBody>
      </p:sp>
    </p:spTree>
    <p:extLst>
      <p:ext uri="{BB962C8B-B14F-4D97-AF65-F5344CB8AC3E}">
        <p14:creationId xmlns:p14="http://schemas.microsoft.com/office/powerpoint/2010/main" val="37320090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jar, vessel, table, decorated&#10;&#10;Description automatically generated">
            <a:extLst>
              <a:ext uri="{FF2B5EF4-FFF2-40B4-BE49-F238E27FC236}">
                <a16:creationId xmlns:a16="http://schemas.microsoft.com/office/drawing/2014/main" id="{A19BD8FA-2C89-4B07-BDF4-3814432C38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9476"/>
            <a:ext cx="9144000" cy="6099048"/>
          </a:xfrm>
          <a:prstGeom prst="rect">
            <a:avLst/>
          </a:prstGeom>
        </p:spPr>
      </p:pic>
      <p:sp>
        <p:nvSpPr>
          <p:cNvPr id="2" name="Text Placeholder 1"/>
          <p:cNvSpPr>
            <a:spLocks noGrp="1"/>
          </p:cNvSpPr>
          <p:nvPr>
            <p:ph type="body" sz="quarter" idx="10"/>
          </p:nvPr>
        </p:nvSpPr>
        <p:spPr/>
        <p:txBody>
          <a:bodyPr/>
          <a:lstStyle/>
          <a:p>
            <a:r>
              <a:rPr lang="en-US" dirty="0"/>
              <a:t>Sacrifice of </a:t>
            </a:r>
            <a:r>
              <a:rPr lang="en-US" dirty="0" err="1"/>
              <a:t>Polyxena</a:t>
            </a:r>
            <a:r>
              <a:rPr lang="en-US" dirty="0"/>
              <a:t> after the capture of Troy, 6th century BC</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Shall I give my firstborn for my transgression, the fruit of my body for the sin of my soul?</a:t>
            </a:r>
          </a:p>
        </p:txBody>
      </p:sp>
    </p:spTree>
    <p:extLst>
      <p:ext uri="{BB962C8B-B14F-4D97-AF65-F5344CB8AC3E}">
        <p14:creationId xmlns:p14="http://schemas.microsoft.com/office/powerpoint/2010/main" val="32931546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D8ED94-BD6F-EE7C-CFC2-5947A8C263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Relief of the sacrifice of </a:t>
            </a:r>
            <a:r>
              <a:rPr lang="en-US" dirty="0" err="1"/>
              <a:t>Polyxena</a:t>
            </a:r>
            <a:r>
              <a:rPr lang="en-US" dirty="0"/>
              <a:t>, from the </a:t>
            </a:r>
            <a:r>
              <a:rPr lang="en-US" dirty="0" err="1"/>
              <a:t>Polyxena</a:t>
            </a:r>
            <a:r>
              <a:rPr lang="en-US" dirty="0"/>
              <a:t> sarcophagus, late 6th century BC</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Shall I give my firstborn for my transgression, the fruit of my body for the sin of my soul?</a:t>
            </a:r>
          </a:p>
        </p:txBody>
      </p:sp>
    </p:spTree>
    <p:extLst>
      <p:ext uri="{BB962C8B-B14F-4D97-AF65-F5344CB8AC3E}">
        <p14:creationId xmlns:p14="http://schemas.microsoft.com/office/powerpoint/2010/main" val="28364547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Karnak Temple, Merneptah against Ashkelon, tb011105005-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
        <p:nvSpPr>
          <p:cNvPr id="2" name="Text Placeholder 1"/>
          <p:cNvSpPr>
            <a:spLocks noGrp="1"/>
          </p:cNvSpPr>
          <p:nvPr>
            <p:ph type="body" sz="quarter" idx="10"/>
          </p:nvPr>
        </p:nvSpPr>
        <p:spPr/>
        <p:txBody>
          <a:bodyPr/>
          <a:lstStyle/>
          <a:p>
            <a:r>
              <a:rPr lang="en-US" dirty="0"/>
              <a:t>Possible depiction of child sacrifice in Ashkelon during Merneptah’s siege, circa 1195 BC</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Shall I give my firstborn for my transgression, the fruit of my body for the sin of my soul?</a:t>
            </a:r>
          </a:p>
        </p:txBody>
      </p:sp>
    </p:spTree>
    <p:extLst>
      <p:ext uri="{BB962C8B-B14F-4D97-AF65-F5344CB8AC3E}">
        <p14:creationId xmlns:p14="http://schemas.microsoft.com/office/powerpoint/2010/main" val="6354002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0" y="388620"/>
            <a:ext cx="9144000" cy="6080760"/>
            <a:chOff x="0" y="388620"/>
            <a:chExt cx="9144000" cy="6080760"/>
          </a:xfrm>
        </p:grpSpPr>
        <p:pic>
          <p:nvPicPr>
            <p:cNvPr id="5" name="Picture 4" descr="Karnak Temple, Merneptah against Ashkelon, tb011105005-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
          <p:nvSpPr>
            <p:cNvPr id="6" name="Freeform 5"/>
            <p:cNvSpPr/>
            <p:nvPr/>
          </p:nvSpPr>
          <p:spPr>
            <a:xfrm>
              <a:off x="6829424" y="2426495"/>
              <a:ext cx="333374" cy="557212"/>
            </a:xfrm>
            <a:custGeom>
              <a:avLst/>
              <a:gdLst>
                <a:gd name="connsiteX0" fmla="*/ 47625 w 323850"/>
                <a:gd name="connsiteY0" fmla="*/ 552450 h 557213"/>
                <a:gd name="connsiteX1" fmla="*/ 233362 w 323850"/>
                <a:gd name="connsiteY1" fmla="*/ 557213 h 557213"/>
                <a:gd name="connsiteX2" fmla="*/ 161925 w 323850"/>
                <a:gd name="connsiteY2" fmla="*/ 352425 h 557213"/>
                <a:gd name="connsiteX3" fmla="*/ 185737 w 323850"/>
                <a:gd name="connsiteY3" fmla="*/ 85725 h 557213"/>
                <a:gd name="connsiteX4" fmla="*/ 266700 w 323850"/>
                <a:gd name="connsiteY4" fmla="*/ 66675 h 557213"/>
                <a:gd name="connsiteX5" fmla="*/ 323850 w 323850"/>
                <a:gd name="connsiteY5" fmla="*/ 0 h 557213"/>
                <a:gd name="connsiteX6" fmla="*/ 0 w 323850"/>
                <a:gd name="connsiteY6" fmla="*/ 0 h 557213"/>
                <a:gd name="connsiteX7" fmla="*/ 47625 w 323850"/>
                <a:gd name="connsiteY7" fmla="*/ 76200 h 557213"/>
                <a:gd name="connsiteX8" fmla="*/ 123825 w 323850"/>
                <a:gd name="connsiteY8" fmla="*/ 104775 h 557213"/>
                <a:gd name="connsiteX9" fmla="*/ 142875 w 323850"/>
                <a:gd name="connsiteY9" fmla="*/ 319088 h 557213"/>
                <a:gd name="connsiteX10" fmla="*/ 109537 w 323850"/>
                <a:gd name="connsiteY10" fmla="*/ 485775 h 557213"/>
                <a:gd name="connsiteX11" fmla="*/ 47625 w 323850"/>
                <a:gd name="connsiteY11" fmla="*/ 552450 h 557213"/>
                <a:gd name="connsiteX0" fmla="*/ 47625 w 323850"/>
                <a:gd name="connsiteY0" fmla="*/ 552450 h 564356"/>
                <a:gd name="connsiteX1" fmla="*/ 219074 w 323850"/>
                <a:gd name="connsiteY1" fmla="*/ 564356 h 564356"/>
                <a:gd name="connsiteX2" fmla="*/ 161925 w 323850"/>
                <a:gd name="connsiteY2" fmla="*/ 352425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42875 w 323850"/>
                <a:gd name="connsiteY9" fmla="*/ 319088 h 564356"/>
                <a:gd name="connsiteX10" fmla="*/ 109537 w 323850"/>
                <a:gd name="connsiteY10" fmla="*/ 485775 h 564356"/>
                <a:gd name="connsiteX11" fmla="*/ 47625 w 323850"/>
                <a:gd name="connsiteY11" fmla="*/ 552450 h 564356"/>
                <a:gd name="connsiteX0" fmla="*/ 47625 w 323850"/>
                <a:gd name="connsiteY0" fmla="*/ 552450 h 564356"/>
                <a:gd name="connsiteX1" fmla="*/ 219074 w 323850"/>
                <a:gd name="connsiteY1" fmla="*/ 564356 h 564356"/>
                <a:gd name="connsiteX2" fmla="*/ 161925 w 323850"/>
                <a:gd name="connsiteY2" fmla="*/ 352425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42875 w 323850"/>
                <a:gd name="connsiteY9" fmla="*/ 319088 h 564356"/>
                <a:gd name="connsiteX10" fmla="*/ 109537 w 323850"/>
                <a:gd name="connsiteY10" fmla="*/ 485775 h 564356"/>
                <a:gd name="connsiteX11" fmla="*/ 47625 w 323850"/>
                <a:gd name="connsiteY11" fmla="*/ 552450 h 564356"/>
                <a:gd name="connsiteX0" fmla="*/ 78581 w 323850"/>
                <a:gd name="connsiteY0" fmla="*/ 561975 h 564356"/>
                <a:gd name="connsiteX1" fmla="*/ 219074 w 323850"/>
                <a:gd name="connsiteY1" fmla="*/ 564356 h 564356"/>
                <a:gd name="connsiteX2" fmla="*/ 161925 w 323850"/>
                <a:gd name="connsiteY2" fmla="*/ 352425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42875 w 323850"/>
                <a:gd name="connsiteY9" fmla="*/ 319088 h 564356"/>
                <a:gd name="connsiteX10" fmla="*/ 109537 w 323850"/>
                <a:gd name="connsiteY10" fmla="*/ 485775 h 564356"/>
                <a:gd name="connsiteX11" fmla="*/ 78581 w 323850"/>
                <a:gd name="connsiteY11" fmla="*/ 561975 h 564356"/>
                <a:gd name="connsiteX0" fmla="*/ 78581 w 323850"/>
                <a:gd name="connsiteY0" fmla="*/ 561975 h 564356"/>
                <a:gd name="connsiteX1" fmla="*/ 219074 w 323850"/>
                <a:gd name="connsiteY1" fmla="*/ 564356 h 564356"/>
                <a:gd name="connsiteX2" fmla="*/ 161925 w 323850"/>
                <a:gd name="connsiteY2" fmla="*/ 352425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42875 w 323850"/>
                <a:gd name="connsiteY9" fmla="*/ 319088 h 564356"/>
                <a:gd name="connsiteX10" fmla="*/ 123825 w 323850"/>
                <a:gd name="connsiteY10" fmla="*/ 504825 h 564356"/>
                <a:gd name="connsiteX11" fmla="*/ 78581 w 323850"/>
                <a:gd name="connsiteY11" fmla="*/ 561975 h 564356"/>
                <a:gd name="connsiteX0" fmla="*/ 78581 w 323850"/>
                <a:gd name="connsiteY0" fmla="*/ 561975 h 564356"/>
                <a:gd name="connsiteX1" fmla="*/ 219074 w 323850"/>
                <a:gd name="connsiteY1" fmla="*/ 564356 h 564356"/>
                <a:gd name="connsiteX2" fmla="*/ 161925 w 323850"/>
                <a:gd name="connsiteY2" fmla="*/ 352425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50018 w 323850"/>
                <a:gd name="connsiteY9" fmla="*/ 338138 h 564356"/>
                <a:gd name="connsiteX10" fmla="*/ 123825 w 323850"/>
                <a:gd name="connsiteY10" fmla="*/ 504825 h 564356"/>
                <a:gd name="connsiteX11" fmla="*/ 78581 w 323850"/>
                <a:gd name="connsiteY11" fmla="*/ 561975 h 564356"/>
                <a:gd name="connsiteX0" fmla="*/ 78581 w 323850"/>
                <a:gd name="connsiteY0" fmla="*/ 561975 h 564356"/>
                <a:gd name="connsiteX1" fmla="*/ 219074 w 323850"/>
                <a:gd name="connsiteY1" fmla="*/ 564356 h 564356"/>
                <a:gd name="connsiteX2" fmla="*/ 161925 w 323850"/>
                <a:gd name="connsiteY2" fmla="*/ 352425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50018 w 323850"/>
                <a:gd name="connsiteY9" fmla="*/ 338138 h 564356"/>
                <a:gd name="connsiteX10" fmla="*/ 121443 w 323850"/>
                <a:gd name="connsiteY10" fmla="*/ 373855 h 564356"/>
                <a:gd name="connsiteX11" fmla="*/ 123825 w 323850"/>
                <a:gd name="connsiteY11" fmla="*/ 504825 h 564356"/>
                <a:gd name="connsiteX12" fmla="*/ 78581 w 323850"/>
                <a:gd name="connsiteY12" fmla="*/ 561975 h 564356"/>
                <a:gd name="connsiteX0" fmla="*/ 78581 w 323850"/>
                <a:gd name="connsiteY0" fmla="*/ 561975 h 564356"/>
                <a:gd name="connsiteX1" fmla="*/ 219074 w 323850"/>
                <a:gd name="connsiteY1" fmla="*/ 564356 h 564356"/>
                <a:gd name="connsiteX2" fmla="*/ 161925 w 323850"/>
                <a:gd name="connsiteY2" fmla="*/ 352425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23825 w 323850"/>
                <a:gd name="connsiteY9" fmla="*/ 278605 h 564356"/>
                <a:gd name="connsiteX10" fmla="*/ 150018 w 323850"/>
                <a:gd name="connsiteY10" fmla="*/ 338138 h 564356"/>
                <a:gd name="connsiteX11" fmla="*/ 121443 w 323850"/>
                <a:gd name="connsiteY11" fmla="*/ 373855 h 564356"/>
                <a:gd name="connsiteX12" fmla="*/ 123825 w 323850"/>
                <a:gd name="connsiteY12" fmla="*/ 504825 h 564356"/>
                <a:gd name="connsiteX13" fmla="*/ 78581 w 323850"/>
                <a:gd name="connsiteY13" fmla="*/ 561975 h 564356"/>
                <a:gd name="connsiteX0" fmla="*/ 78581 w 323850"/>
                <a:gd name="connsiteY0" fmla="*/ 561975 h 564356"/>
                <a:gd name="connsiteX1" fmla="*/ 219074 w 323850"/>
                <a:gd name="connsiteY1" fmla="*/ 564356 h 564356"/>
                <a:gd name="connsiteX2" fmla="*/ 161925 w 323850"/>
                <a:gd name="connsiteY2" fmla="*/ 352425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23825 w 323850"/>
                <a:gd name="connsiteY9" fmla="*/ 278605 h 564356"/>
                <a:gd name="connsiteX10" fmla="*/ 152399 w 323850"/>
                <a:gd name="connsiteY10" fmla="*/ 326232 h 564356"/>
                <a:gd name="connsiteX11" fmla="*/ 121443 w 323850"/>
                <a:gd name="connsiteY11" fmla="*/ 373855 h 564356"/>
                <a:gd name="connsiteX12" fmla="*/ 123825 w 323850"/>
                <a:gd name="connsiteY12" fmla="*/ 504825 h 564356"/>
                <a:gd name="connsiteX13" fmla="*/ 78581 w 323850"/>
                <a:gd name="connsiteY13" fmla="*/ 561975 h 564356"/>
                <a:gd name="connsiteX0" fmla="*/ 78581 w 323850"/>
                <a:gd name="connsiteY0" fmla="*/ 561975 h 564356"/>
                <a:gd name="connsiteX1" fmla="*/ 219074 w 323850"/>
                <a:gd name="connsiteY1" fmla="*/ 564356 h 564356"/>
                <a:gd name="connsiteX2" fmla="*/ 161925 w 323850"/>
                <a:gd name="connsiteY2" fmla="*/ 352425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23825 w 323850"/>
                <a:gd name="connsiteY9" fmla="*/ 278605 h 564356"/>
                <a:gd name="connsiteX10" fmla="*/ 152399 w 323850"/>
                <a:gd name="connsiteY10" fmla="*/ 326232 h 564356"/>
                <a:gd name="connsiteX11" fmla="*/ 121443 w 323850"/>
                <a:gd name="connsiteY11" fmla="*/ 373855 h 564356"/>
                <a:gd name="connsiteX12" fmla="*/ 123825 w 323850"/>
                <a:gd name="connsiteY12" fmla="*/ 504825 h 564356"/>
                <a:gd name="connsiteX13" fmla="*/ 78581 w 323850"/>
                <a:gd name="connsiteY13" fmla="*/ 561975 h 564356"/>
                <a:gd name="connsiteX0" fmla="*/ 78581 w 323850"/>
                <a:gd name="connsiteY0" fmla="*/ 561975 h 564356"/>
                <a:gd name="connsiteX1" fmla="*/ 219074 w 323850"/>
                <a:gd name="connsiteY1" fmla="*/ 564356 h 564356"/>
                <a:gd name="connsiteX2" fmla="*/ 161925 w 323850"/>
                <a:gd name="connsiteY2" fmla="*/ 352425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23825 w 323850"/>
                <a:gd name="connsiteY9" fmla="*/ 278605 h 564356"/>
                <a:gd name="connsiteX10" fmla="*/ 152399 w 323850"/>
                <a:gd name="connsiteY10" fmla="*/ 326232 h 564356"/>
                <a:gd name="connsiteX11" fmla="*/ 121443 w 323850"/>
                <a:gd name="connsiteY11" fmla="*/ 373855 h 564356"/>
                <a:gd name="connsiteX12" fmla="*/ 123825 w 323850"/>
                <a:gd name="connsiteY12" fmla="*/ 504825 h 564356"/>
                <a:gd name="connsiteX13" fmla="*/ 78581 w 323850"/>
                <a:gd name="connsiteY13" fmla="*/ 561975 h 564356"/>
                <a:gd name="connsiteX0" fmla="*/ 78581 w 323850"/>
                <a:gd name="connsiteY0" fmla="*/ 561975 h 564356"/>
                <a:gd name="connsiteX1" fmla="*/ 219074 w 323850"/>
                <a:gd name="connsiteY1" fmla="*/ 564356 h 564356"/>
                <a:gd name="connsiteX2" fmla="*/ 161925 w 323850"/>
                <a:gd name="connsiteY2" fmla="*/ 361950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23825 w 323850"/>
                <a:gd name="connsiteY9" fmla="*/ 278605 h 564356"/>
                <a:gd name="connsiteX10" fmla="*/ 152399 w 323850"/>
                <a:gd name="connsiteY10" fmla="*/ 326232 h 564356"/>
                <a:gd name="connsiteX11" fmla="*/ 121443 w 323850"/>
                <a:gd name="connsiteY11" fmla="*/ 373855 h 564356"/>
                <a:gd name="connsiteX12" fmla="*/ 123825 w 323850"/>
                <a:gd name="connsiteY12" fmla="*/ 504825 h 564356"/>
                <a:gd name="connsiteX13" fmla="*/ 78581 w 323850"/>
                <a:gd name="connsiteY13" fmla="*/ 561975 h 564356"/>
                <a:gd name="connsiteX0" fmla="*/ 78581 w 323850"/>
                <a:gd name="connsiteY0" fmla="*/ 561975 h 564356"/>
                <a:gd name="connsiteX1" fmla="*/ 219074 w 323850"/>
                <a:gd name="connsiteY1" fmla="*/ 564356 h 564356"/>
                <a:gd name="connsiteX2" fmla="*/ 161925 w 323850"/>
                <a:gd name="connsiteY2" fmla="*/ 361950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23825 w 323850"/>
                <a:gd name="connsiteY9" fmla="*/ 278605 h 564356"/>
                <a:gd name="connsiteX10" fmla="*/ 152399 w 323850"/>
                <a:gd name="connsiteY10" fmla="*/ 326232 h 564356"/>
                <a:gd name="connsiteX11" fmla="*/ 121443 w 323850"/>
                <a:gd name="connsiteY11" fmla="*/ 373855 h 564356"/>
                <a:gd name="connsiteX12" fmla="*/ 123825 w 323850"/>
                <a:gd name="connsiteY12" fmla="*/ 504825 h 564356"/>
                <a:gd name="connsiteX13" fmla="*/ 78581 w 323850"/>
                <a:gd name="connsiteY13" fmla="*/ 561975 h 564356"/>
                <a:gd name="connsiteX0" fmla="*/ 78581 w 323850"/>
                <a:gd name="connsiteY0" fmla="*/ 561975 h 564356"/>
                <a:gd name="connsiteX1" fmla="*/ 219074 w 323850"/>
                <a:gd name="connsiteY1" fmla="*/ 564356 h 564356"/>
                <a:gd name="connsiteX2" fmla="*/ 161925 w 323850"/>
                <a:gd name="connsiteY2" fmla="*/ 361950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23825 w 323850"/>
                <a:gd name="connsiteY9" fmla="*/ 278605 h 564356"/>
                <a:gd name="connsiteX10" fmla="*/ 152399 w 323850"/>
                <a:gd name="connsiteY10" fmla="*/ 326232 h 564356"/>
                <a:gd name="connsiteX11" fmla="*/ 121443 w 323850"/>
                <a:gd name="connsiteY11" fmla="*/ 373855 h 564356"/>
                <a:gd name="connsiteX12" fmla="*/ 123825 w 323850"/>
                <a:gd name="connsiteY12" fmla="*/ 504825 h 564356"/>
                <a:gd name="connsiteX13" fmla="*/ 78581 w 323850"/>
                <a:gd name="connsiteY13" fmla="*/ 561975 h 564356"/>
                <a:gd name="connsiteX0" fmla="*/ 78581 w 323850"/>
                <a:gd name="connsiteY0" fmla="*/ 561975 h 564356"/>
                <a:gd name="connsiteX1" fmla="*/ 219074 w 323850"/>
                <a:gd name="connsiteY1" fmla="*/ 564356 h 564356"/>
                <a:gd name="connsiteX2" fmla="*/ 161925 w 323850"/>
                <a:gd name="connsiteY2" fmla="*/ 361950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23825 w 323850"/>
                <a:gd name="connsiteY9" fmla="*/ 278605 h 564356"/>
                <a:gd name="connsiteX10" fmla="*/ 152399 w 323850"/>
                <a:gd name="connsiteY10" fmla="*/ 326232 h 564356"/>
                <a:gd name="connsiteX11" fmla="*/ 121443 w 323850"/>
                <a:gd name="connsiteY11" fmla="*/ 373855 h 564356"/>
                <a:gd name="connsiteX12" fmla="*/ 116681 w 323850"/>
                <a:gd name="connsiteY12" fmla="*/ 509588 h 564356"/>
                <a:gd name="connsiteX13" fmla="*/ 78581 w 323850"/>
                <a:gd name="connsiteY13" fmla="*/ 561975 h 564356"/>
                <a:gd name="connsiteX0" fmla="*/ 78581 w 323850"/>
                <a:gd name="connsiteY0" fmla="*/ 561975 h 564356"/>
                <a:gd name="connsiteX1" fmla="*/ 219074 w 323850"/>
                <a:gd name="connsiteY1" fmla="*/ 564356 h 564356"/>
                <a:gd name="connsiteX2" fmla="*/ 161925 w 323850"/>
                <a:gd name="connsiteY2" fmla="*/ 361950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23825 w 323850"/>
                <a:gd name="connsiteY8" fmla="*/ 104775 h 564356"/>
                <a:gd name="connsiteX9" fmla="*/ 123825 w 323850"/>
                <a:gd name="connsiteY9" fmla="*/ 278605 h 564356"/>
                <a:gd name="connsiteX10" fmla="*/ 152399 w 323850"/>
                <a:gd name="connsiteY10" fmla="*/ 326232 h 564356"/>
                <a:gd name="connsiteX11" fmla="*/ 121443 w 323850"/>
                <a:gd name="connsiteY11" fmla="*/ 373855 h 564356"/>
                <a:gd name="connsiteX12" fmla="*/ 116681 w 323850"/>
                <a:gd name="connsiteY12" fmla="*/ 509588 h 564356"/>
                <a:gd name="connsiteX13" fmla="*/ 78581 w 323850"/>
                <a:gd name="connsiteY13" fmla="*/ 561975 h 564356"/>
                <a:gd name="connsiteX0" fmla="*/ 78581 w 323850"/>
                <a:gd name="connsiteY0" fmla="*/ 561975 h 564356"/>
                <a:gd name="connsiteX1" fmla="*/ 219074 w 323850"/>
                <a:gd name="connsiteY1" fmla="*/ 564356 h 564356"/>
                <a:gd name="connsiteX2" fmla="*/ 161925 w 323850"/>
                <a:gd name="connsiteY2" fmla="*/ 361950 h 564356"/>
                <a:gd name="connsiteX3" fmla="*/ 185737 w 323850"/>
                <a:gd name="connsiteY3" fmla="*/ 85725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14300 w 323850"/>
                <a:gd name="connsiteY8" fmla="*/ 102394 h 564356"/>
                <a:gd name="connsiteX9" fmla="*/ 123825 w 323850"/>
                <a:gd name="connsiteY9" fmla="*/ 278605 h 564356"/>
                <a:gd name="connsiteX10" fmla="*/ 152399 w 323850"/>
                <a:gd name="connsiteY10" fmla="*/ 326232 h 564356"/>
                <a:gd name="connsiteX11" fmla="*/ 121443 w 323850"/>
                <a:gd name="connsiteY11" fmla="*/ 373855 h 564356"/>
                <a:gd name="connsiteX12" fmla="*/ 116681 w 323850"/>
                <a:gd name="connsiteY12" fmla="*/ 509588 h 564356"/>
                <a:gd name="connsiteX13" fmla="*/ 78581 w 323850"/>
                <a:gd name="connsiteY13" fmla="*/ 561975 h 564356"/>
                <a:gd name="connsiteX0" fmla="*/ 78581 w 323850"/>
                <a:gd name="connsiteY0" fmla="*/ 561975 h 564356"/>
                <a:gd name="connsiteX1" fmla="*/ 219074 w 323850"/>
                <a:gd name="connsiteY1" fmla="*/ 564356 h 564356"/>
                <a:gd name="connsiteX2" fmla="*/ 161925 w 323850"/>
                <a:gd name="connsiteY2" fmla="*/ 361950 h 564356"/>
                <a:gd name="connsiteX3" fmla="*/ 180975 w 323850"/>
                <a:gd name="connsiteY3" fmla="*/ 97632 h 564356"/>
                <a:gd name="connsiteX4" fmla="*/ 266700 w 323850"/>
                <a:gd name="connsiteY4" fmla="*/ 66675 h 564356"/>
                <a:gd name="connsiteX5" fmla="*/ 323850 w 323850"/>
                <a:gd name="connsiteY5" fmla="*/ 0 h 564356"/>
                <a:gd name="connsiteX6" fmla="*/ 0 w 323850"/>
                <a:gd name="connsiteY6" fmla="*/ 0 h 564356"/>
                <a:gd name="connsiteX7" fmla="*/ 47625 w 323850"/>
                <a:gd name="connsiteY7" fmla="*/ 76200 h 564356"/>
                <a:gd name="connsiteX8" fmla="*/ 114300 w 323850"/>
                <a:gd name="connsiteY8" fmla="*/ 102394 h 564356"/>
                <a:gd name="connsiteX9" fmla="*/ 123825 w 323850"/>
                <a:gd name="connsiteY9" fmla="*/ 278605 h 564356"/>
                <a:gd name="connsiteX10" fmla="*/ 152399 w 323850"/>
                <a:gd name="connsiteY10" fmla="*/ 326232 h 564356"/>
                <a:gd name="connsiteX11" fmla="*/ 121443 w 323850"/>
                <a:gd name="connsiteY11" fmla="*/ 373855 h 564356"/>
                <a:gd name="connsiteX12" fmla="*/ 116681 w 323850"/>
                <a:gd name="connsiteY12" fmla="*/ 509588 h 564356"/>
                <a:gd name="connsiteX13" fmla="*/ 78581 w 323850"/>
                <a:gd name="connsiteY13" fmla="*/ 561975 h 564356"/>
                <a:gd name="connsiteX0" fmla="*/ 78581 w 311943"/>
                <a:gd name="connsiteY0" fmla="*/ 561975 h 564356"/>
                <a:gd name="connsiteX1" fmla="*/ 219074 w 311943"/>
                <a:gd name="connsiteY1" fmla="*/ 564356 h 564356"/>
                <a:gd name="connsiteX2" fmla="*/ 161925 w 311943"/>
                <a:gd name="connsiteY2" fmla="*/ 361950 h 564356"/>
                <a:gd name="connsiteX3" fmla="*/ 180975 w 311943"/>
                <a:gd name="connsiteY3" fmla="*/ 97632 h 564356"/>
                <a:gd name="connsiteX4" fmla="*/ 266700 w 311943"/>
                <a:gd name="connsiteY4" fmla="*/ 66675 h 564356"/>
                <a:gd name="connsiteX5" fmla="*/ 311943 w 311943"/>
                <a:gd name="connsiteY5" fmla="*/ 23812 h 564356"/>
                <a:gd name="connsiteX6" fmla="*/ 0 w 311943"/>
                <a:gd name="connsiteY6" fmla="*/ 0 h 564356"/>
                <a:gd name="connsiteX7" fmla="*/ 47625 w 311943"/>
                <a:gd name="connsiteY7" fmla="*/ 76200 h 564356"/>
                <a:gd name="connsiteX8" fmla="*/ 114300 w 311943"/>
                <a:gd name="connsiteY8" fmla="*/ 102394 h 564356"/>
                <a:gd name="connsiteX9" fmla="*/ 123825 w 311943"/>
                <a:gd name="connsiteY9" fmla="*/ 278605 h 564356"/>
                <a:gd name="connsiteX10" fmla="*/ 152399 w 311943"/>
                <a:gd name="connsiteY10" fmla="*/ 326232 h 564356"/>
                <a:gd name="connsiteX11" fmla="*/ 121443 w 311943"/>
                <a:gd name="connsiteY11" fmla="*/ 373855 h 564356"/>
                <a:gd name="connsiteX12" fmla="*/ 116681 w 311943"/>
                <a:gd name="connsiteY12" fmla="*/ 509588 h 564356"/>
                <a:gd name="connsiteX13" fmla="*/ 78581 w 311943"/>
                <a:gd name="connsiteY13" fmla="*/ 561975 h 564356"/>
                <a:gd name="connsiteX0" fmla="*/ 78581 w 319087"/>
                <a:gd name="connsiteY0" fmla="*/ 561975 h 564356"/>
                <a:gd name="connsiteX1" fmla="*/ 219074 w 319087"/>
                <a:gd name="connsiteY1" fmla="*/ 564356 h 564356"/>
                <a:gd name="connsiteX2" fmla="*/ 161925 w 319087"/>
                <a:gd name="connsiteY2" fmla="*/ 361950 h 564356"/>
                <a:gd name="connsiteX3" fmla="*/ 180975 w 319087"/>
                <a:gd name="connsiteY3" fmla="*/ 97632 h 564356"/>
                <a:gd name="connsiteX4" fmla="*/ 266700 w 319087"/>
                <a:gd name="connsiteY4" fmla="*/ 66675 h 564356"/>
                <a:gd name="connsiteX5" fmla="*/ 319087 w 319087"/>
                <a:gd name="connsiteY5" fmla="*/ 11905 h 564356"/>
                <a:gd name="connsiteX6" fmla="*/ 0 w 319087"/>
                <a:gd name="connsiteY6" fmla="*/ 0 h 564356"/>
                <a:gd name="connsiteX7" fmla="*/ 47625 w 319087"/>
                <a:gd name="connsiteY7" fmla="*/ 76200 h 564356"/>
                <a:gd name="connsiteX8" fmla="*/ 114300 w 319087"/>
                <a:gd name="connsiteY8" fmla="*/ 102394 h 564356"/>
                <a:gd name="connsiteX9" fmla="*/ 123825 w 319087"/>
                <a:gd name="connsiteY9" fmla="*/ 278605 h 564356"/>
                <a:gd name="connsiteX10" fmla="*/ 152399 w 319087"/>
                <a:gd name="connsiteY10" fmla="*/ 326232 h 564356"/>
                <a:gd name="connsiteX11" fmla="*/ 121443 w 319087"/>
                <a:gd name="connsiteY11" fmla="*/ 373855 h 564356"/>
                <a:gd name="connsiteX12" fmla="*/ 116681 w 319087"/>
                <a:gd name="connsiteY12" fmla="*/ 509588 h 564356"/>
                <a:gd name="connsiteX13" fmla="*/ 78581 w 319087"/>
                <a:gd name="connsiteY13" fmla="*/ 561975 h 564356"/>
                <a:gd name="connsiteX0" fmla="*/ 92868 w 333374"/>
                <a:gd name="connsiteY0" fmla="*/ 554831 h 557212"/>
                <a:gd name="connsiteX1" fmla="*/ 233361 w 333374"/>
                <a:gd name="connsiteY1" fmla="*/ 557212 h 557212"/>
                <a:gd name="connsiteX2" fmla="*/ 176212 w 333374"/>
                <a:gd name="connsiteY2" fmla="*/ 354806 h 557212"/>
                <a:gd name="connsiteX3" fmla="*/ 195262 w 333374"/>
                <a:gd name="connsiteY3" fmla="*/ 90488 h 557212"/>
                <a:gd name="connsiteX4" fmla="*/ 280987 w 333374"/>
                <a:gd name="connsiteY4" fmla="*/ 59531 h 557212"/>
                <a:gd name="connsiteX5" fmla="*/ 333374 w 333374"/>
                <a:gd name="connsiteY5" fmla="*/ 4761 h 557212"/>
                <a:gd name="connsiteX6" fmla="*/ 0 w 333374"/>
                <a:gd name="connsiteY6" fmla="*/ 0 h 557212"/>
                <a:gd name="connsiteX7" fmla="*/ 61912 w 333374"/>
                <a:gd name="connsiteY7" fmla="*/ 69056 h 557212"/>
                <a:gd name="connsiteX8" fmla="*/ 128587 w 333374"/>
                <a:gd name="connsiteY8" fmla="*/ 95250 h 557212"/>
                <a:gd name="connsiteX9" fmla="*/ 138112 w 333374"/>
                <a:gd name="connsiteY9" fmla="*/ 271461 h 557212"/>
                <a:gd name="connsiteX10" fmla="*/ 166686 w 333374"/>
                <a:gd name="connsiteY10" fmla="*/ 319088 h 557212"/>
                <a:gd name="connsiteX11" fmla="*/ 135730 w 333374"/>
                <a:gd name="connsiteY11" fmla="*/ 366711 h 557212"/>
                <a:gd name="connsiteX12" fmla="*/ 130968 w 333374"/>
                <a:gd name="connsiteY12" fmla="*/ 502444 h 557212"/>
                <a:gd name="connsiteX13" fmla="*/ 92868 w 333374"/>
                <a:gd name="connsiteY13" fmla="*/ 554831 h 557212"/>
                <a:gd name="connsiteX0" fmla="*/ 92868 w 333374"/>
                <a:gd name="connsiteY0" fmla="*/ 554831 h 557212"/>
                <a:gd name="connsiteX1" fmla="*/ 233361 w 333374"/>
                <a:gd name="connsiteY1" fmla="*/ 557212 h 557212"/>
                <a:gd name="connsiteX2" fmla="*/ 176212 w 333374"/>
                <a:gd name="connsiteY2" fmla="*/ 354806 h 557212"/>
                <a:gd name="connsiteX3" fmla="*/ 195262 w 333374"/>
                <a:gd name="connsiteY3" fmla="*/ 90488 h 557212"/>
                <a:gd name="connsiteX4" fmla="*/ 280987 w 333374"/>
                <a:gd name="connsiteY4" fmla="*/ 59531 h 557212"/>
                <a:gd name="connsiteX5" fmla="*/ 333374 w 333374"/>
                <a:gd name="connsiteY5" fmla="*/ 4761 h 557212"/>
                <a:gd name="connsiteX6" fmla="*/ 0 w 333374"/>
                <a:gd name="connsiteY6" fmla="*/ 0 h 557212"/>
                <a:gd name="connsiteX7" fmla="*/ 61912 w 333374"/>
                <a:gd name="connsiteY7" fmla="*/ 69056 h 557212"/>
                <a:gd name="connsiteX8" fmla="*/ 128587 w 333374"/>
                <a:gd name="connsiteY8" fmla="*/ 95250 h 557212"/>
                <a:gd name="connsiteX9" fmla="*/ 138112 w 333374"/>
                <a:gd name="connsiteY9" fmla="*/ 271461 h 557212"/>
                <a:gd name="connsiteX10" fmla="*/ 166686 w 333374"/>
                <a:gd name="connsiteY10" fmla="*/ 319088 h 557212"/>
                <a:gd name="connsiteX11" fmla="*/ 135730 w 333374"/>
                <a:gd name="connsiteY11" fmla="*/ 366711 h 557212"/>
                <a:gd name="connsiteX12" fmla="*/ 130968 w 333374"/>
                <a:gd name="connsiteY12" fmla="*/ 502444 h 557212"/>
                <a:gd name="connsiteX13" fmla="*/ 92868 w 333374"/>
                <a:gd name="connsiteY13" fmla="*/ 554831 h 557212"/>
                <a:gd name="connsiteX0" fmla="*/ 106207 w 346713"/>
                <a:gd name="connsiteY0" fmla="*/ 554831 h 557212"/>
                <a:gd name="connsiteX1" fmla="*/ 246700 w 346713"/>
                <a:gd name="connsiteY1" fmla="*/ 557212 h 557212"/>
                <a:gd name="connsiteX2" fmla="*/ 189551 w 346713"/>
                <a:gd name="connsiteY2" fmla="*/ 354806 h 557212"/>
                <a:gd name="connsiteX3" fmla="*/ 208601 w 346713"/>
                <a:gd name="connsiteY3" fmla="*/ 90488 h 557212"/>
                <a:gd name="connsiteX4" fmla="*/ 294326 w 346713"/>
                <a:gd name="connsiteY4" fmla="*/ 59531 h 557212"/>
                <a:gd name="connsiteX5" fmla="*/ 346713 w 346713"/>
                <a:gd name="connsiteY5" fmla="*/ 4761 h 557212"/>
                <a:gd name="connsiteX6" fmla="*/ 13339 w 346713"/>
                <a:gd name="connsiteY6" fmla="*/ 0 h 557212"/>
                <a:gd name="connsiteX7" fmla="*/ 75251 w 346713"/>
                <a:gd name="connsiteY7" fmla="*/ 69056 h 557212"/>
                <a:gd name="connsiteX8" fmla="*/ 141926 w 346713"/>
                <a:gd name="connsiteY8" fmla="*/ 95250 h 557212"/>
                <a:gd name="connsiteX9" fmla="*/ 151451 w 346713"/>
                <a:gd name="connsiteY9" fmla="*/ 271461 h 557212"/>
                <a:gd name="connsiteX10" fmla="*/ 180025 w 346713"/>
                <a:gd name="connsiteY10" fmla="*/ 319088 h 557212"/>
                <a:gd name="connsiteX11" fmla="*/ 149069 w 346713"/>
                <a:gd name="connsiteY11" fmla="*/ 366711 h 557212"/>
                <a:gd name="connsiteX12" fmla="*/ 144307 w 346713"/>
                <a:gd name="connsiteY12" fmla="*/ 502444 h 557212"/>
                <a:gd name="connsiteX13" fmla="*/ 106207 w 346713"/>
                <a:gd name="connsiteY13" fmla="*/ 554831 h 557212"/>
                <a:gd name="connsiteX0" fmla="*/ 92868 w 333374"/>
                <a:gd name="connsiteY0" fmla="*/ 554831 h 557212"/>
                <a:gd name="connsiteX1" fmla="*/ 233361 w 333374"/>
                <a:gd name="connsiteY1" fmla="*/ 557212 h 557212"/>
                <a:gd name="connsiteX2" fmla="*/ 176212 w 333374"/>
                <a:gd name="connsiteY2" fmla="*/ 354806 h 557212"/>
                <a:gd name="connsiteX3" fmla="*/ 195262 w 333374"/>
                <a:gd name="connsiteY3" fmla="*/ 90488 h 557212"/>
                <a:gd name="connsiteX4" fmla="*/ 280987 w 333374"/>
                <a:gd name="connsiteY4" fmla="*/ 59531 h 557212"/>
                <a:gd name="connsiteX5" fmla="*/ 333374 w 333374"/>
                <a:gd name="connsiteY5" fmla="*/ 4761 h 557212"/>
                <a:gd name="connsiteX6" fmla="*/ 0 w 333374"/>
                <a:gd name="connsiteY6" fmla="*/ 0 h 557212"/>
                <a:gd name="connsiteX7" fmla="*/ 61912 w 333374"/>
                <a:gd name="connsiteY7" fmla="*/ 69056 h 557212"/>
                <a:gd name="connsiteX8" fmla="*/ 128587 w 333374"/>
                <a:gd name="connsiteY8" fmla="*/ 95250 h 557212"/>
                <a:gd name="connsiteX9" fmla="*/ 138112 w 333374"/>
                <a:gd name="connsiteY9" fmla="*/ 271461 h 557212"/>
                <a:gd name="connsiteX10" fmla="*/ 166686 w 333374"/>
                <a:gd name="connsiteY10" fmla="*/ 319088 h 557212"/>
                <a:gd name="connsiteX11" fmla="*/ 135730 w 333374"/>
                <a:gd name="connsiteY11" fmla="*/ 366711 h 557212"/>
                <a:gd name="connsiteX12" fmla="*/ 130968 w 333374"/>
                <a:gd name="connsiteY12" fmla="*/ 502444 h 557212"/>
                <a:gd name="connsiteX13" fmla="*/ 92868 w 333374"/>
                <a:gd name="connsiteY13" fmla="*/ 554831 h 557212"/>
                <a:gd name="connsiteX0" fmla="*/ 92868 w 348608"/>
                <a:gd name="connsiteY0" fmla="*/ 554831 h 557212"/>
                <a:gd name="connsiteX1" fmla="*/ 233361 w 348608"/>
                <a:gd name="connsiteY1" fmla="*/ 557212 h 557212"/>
                <a:gd name="connsiteX2" fmla="*/ 176212 w 348608"/>
                <a:gd name="connsiteY2" fmla="*/ 354806 h 557212"/>
                <a:gd name="connsiteX3" fmla="*/ 195262 w 348608"/>
                <a:gd name="connsiteY3" fmla="*/ 90488 h 557212"/>
                <a:gd name="connsiteX4" fmla="*/ 280987 w 348608"/>
                <a:gd name="connsiteY4" fmla="*/ 59531 h 557212"/>
                <a:gd name="connsiteX5" fmla="*/ 333374 w 348608"/>
                <a:gd name="connsiteY5" fmla="*/ 4761 h 557212"/>
                <a:gd name="connsiteX6" fmla="*/ 0 w 348608"/>
                <a:gd name="connsiteY6" fmla="*/ 0 h 557212"/>
                <a:gd name="connsiteX7" fmla="*/ 61912 w 348608"/>
                <a:gd name="connsiteY7" fmla="*/ 69056 h 557212"/>
                <a:gd name="connsiteX8" fmla="*/ 128587 w 348608"/>
                <a:gd name="connsiteY8" fmla="*/ 95250 h 557212"/>
                <a:gd name="connsiteX9" fmla="*/ 138112 w 348608"/>
                <a:gd name="connsiteY9" fmla="*/ 271461 h 557212"/>
                <a:gd name="connsiteX10" fmla="*/ 166686 w 348608"/>
                <a:gd name="connsiteY10" fmla="*/ 319088 h 557212"/>
                <a:gd name="connsiteX11" fmla="*/ 135730 w 348608"/>
                <a:gd name="connsiteY11" fmla="*/ 366711 h 557212"/>
                <a:gd name="connsiteX12" fmla="*/ 130968 w 348608"/>
                <a:gd name="connsiteY12" fmla="*/ 502444 h 557212"/>
                <a:gd name="connsiteX13" fmla="*/ 92868 w 348608"/>
                <a:gd name="connsiteY13" fmla="*/ 554831 h 557212"/>
                <a:gd name="connsiteX0" fmla="*/ 92868 w 347245"/>
                <a:gd name="connsiteY0" fmla="*/ 554831 h 557212"/>
                <a:gd name="connsiteX1" fmla="*/ 233361 w 347245"/>
                <a:gd name="connsiteY1" fmla="*/ 557212 h 557212"/>
                <a:gd name="connsiteX2" fmla="*/ 176212 w 347245"/>
                <a:gd name="connsiteY2" fmla="*/ 354806 h 557212"/>
                <a:gd name="connsiteX3" fmla="*/ 195262 w 347245"/>
                <a:gd name="connsiteY3" fmla="*/ 90488 h 557212"/>
                <a:gd name="connsiteX4" fmla="*/ 280987 w 347245"/>
                <a:gd name="connsiteY4" fmla="*/ 59531 h 557212"/>
                <a:gd name="connsiteX5" fmla="*/ 333374 w 347245"/>
                <a:gd name="connsiteY5" fmla="*/ 4761 h 557212"/>
                <a:gd name="connsiteX6" fmla="*/ 0 w 347245"/>
                <a:gd name="connsiteY6" fmla="*/ 0 h 557212"/>
                <a:gd name="connsiteX7" fmla="*/ 61912 w 347245"/>
                <a:gd name="connsiteY7" fmla="*/ 69056 h 557212"/>
                <a:gd name="connsiteX8" fmla="*/ 128587 w 347245"/>
                <a:gd name="connsiteY8" fmla="*/ 95250 h 557212"/>
                <a:gd name="connsiteX9" fmla="*/ 138112 w 347245"/>
                <a:gd name="connsiteY9" fmla="*/ 271461 h 557212"/>
                <a:gd name="connsiteX10" fmla="*/ 166686 w 347245"/>
                <a:gd name="connsiteY10" fmla="*/ 319088 h 557212"/>
                <a:gd name="connsiteX11" fmla="*/ 135730 w 347245"/>
                <a:gd name="connsiteY11" fmla="*/ 366711 h 557212"/>
                <a:gd name="connsiteX12" fmla="*/ 130968 w 347245"/>
                <a:gd name="connsiteY12" fmla="*/ 502444 h 557212"/>
                <a:gd name="connsiteX13" fmla="*/ 92868 w 347245"/>
                <a:gd name="connsiteY13" fmla="*/ 554831 h 557212"/>
                <a:gd name="connsiteX0" fmla="*/ 92868 w 346229"/>
                <a:gd name="connsiteY0" fmla="*/ 554831 h 557212"/>
                <a:gd name="connsiteX1" fmla="*/ 233361 w 346229"/>
                <a:gd name="connsiteY1" fmla="*/ 557212 h 557212"/>
                <a:gd name="connsiteX2" fmla="*/ 176212 w 346229"/>
                <a:gd name="connsiteY2" fmla="*/ 354806 h 557212"/>
                <a:gd name="connsiteX3" fmla="*/ 195262 w 346229"/>
                <a:gd name="connsiteY3" fmla="*/ 90488 h 557212"/>
                <a:gd name="connsiteX4" fmla="*/ 271462 w 346229"/>
                <a:gd name="connsiteY4" fmla="*/ 61913 h 557212"/>
                <a:gd name="connsiteX5" fmla="*/ 333374 w 346229"/>
                <a:gd name="connsiteY5" fmla="*/ 4761 h 557212"/>
                <a:gd name="connsiteX6" fmla="*/ 0 w 346229"/>
                <a:gd name="connsiteY6" fmla="*/ 0 h 557212"/>
                <a:gd name="connsiteX7" fmla="*/ 61912 w 346229"/>
                <a:gd name="connsiteY7" fmla="*/ 69056 h 557212"/>
                <a:gd name="connsiteX8" fmla="*/ 128587 w 346229"/>
                <a:gd name="connsiteY8" fmla="*/ 95250 h 557212"/>
                <a:gd name="connsiteX9" fmla="*/ 138112 w 346229"/>
                <a:gd name="connsiteY9" fmla="*/ 271461 h 557212"/>
                <a:gd name="connsiteX10" fmla="*/ 166686 w 346229"/>
                <a:gd name="connsiteY10" fmla="*/ 319088 h 557212"/>
                <a:gd name="connsiteX11" fmla="*/ 135730 w 346229"/>
                <a:gd name="connsiteY11" fmla="*/ 366711 h 557212"/>
                <a:gd name="connsiteX12" fmla="*/ 130968 w 346229"/>
                <a:gd name="connsiteY12" fmla="*/ 502444 h 557212"/>
                <a:gd name="connsiteX13" fmla="*/ 92868 w 346229"/>
                <a:gd name="connsiteY13" fmla="*/ 554831 h 557212"/>
                <a:gd name="connsiteX0" fmla="*/ 92868 w 333374"/>
                <a:gd name="connsiteY0" fmla="*/ 554831 h 557212"/>
                <a:gd name="connsiteX1" fmla="*/ 233361 w 333374"/>
                <a:gd name="connsiteY1" fmla="*/ 557212 h 557212"/>
                <a:gd name="connsiteX2" fmla="*/ 176212 w 333374"/>
                <a:gd name="connsiteY2" fmla="*/ 354806 h 557212"/>
                <a:gd name="connsiteX3" fmla="*/ 195262 w 333374"/>
                <a:gd name="connsiteY3" fmla="*/ 90488 h 557212"/>
                <a:gd name="connsiteX4" fmla="*/ 271462 w 333374"/>
                <a:gd name="connsiteY4" fmla="*/ 61913 h 557212"/>
                <a:gd name="connsiteX5" fmla="*/ 333374 w 333374"/>
                <a:gd name="connsiteY5" fmla="*/ 4761 h 557212"/>
                <a:gd name="connsiteX6" fmla="*/ 0 w 333374"/>
                <a:gd name="connsiteY6" fmla="*/ 0 h 557212"/>
                <a:gd name="connsiteX7" fmla="*/ 61912 w 333374"/>
                <a:gd name="connsiteY7" fmla="*/ 69056 h 557212"/>
                <a:gd name="connsiteX8" fmla="*/ 128587 w 333374"/>
                <a:gd name="connsiteY8" fmla="*/ 95250 h 557212"/>
                <a:gd name="connsiteX9" fmla="*/ 138112 w 333374"/>
                <a:gd name="connsiteY9" fmla="*/ 271461 h 557212"/>
                <a:gd name="connsiteX10" fmla="*/ 166686 w 333374"/>
                <a:gd name="connsiteY10" fmla="*/ 319088 h 557212"/>
                <a:gd name="connsiteX11" fmla="*/ 135730 w 333374"/>
                <a:gd name="connsiteY11" fmla="*/ 366711 h 557212"/>
                <a:gd name="connsiteX12" fmla="*/ 130968 w 333374"/>
                <a:gd name="connsiteY12" fmla="*/ 502444 h 557212"/>
                <a:gd name="connsiteX13" fmla="*/ 92868 w 333374"/>
                <a:gd name="connsiteY13" fmla="*/ 554831 h 55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3374" h="557212">
                  <a:moveTo>
                    <a:pt x="92868" y="554831"/>
                  </a:moveTo>
                  <a:lnTo>
                    <a:pt x="233361" y="557212"/>
                  </a:lnTo>
                  <a:cubicBezTo>
                    <a:pt x="194864" y="519113"/>
                    <a:pt x="182562" y="432593"/>
                    <a:pt x="176212" y="354806"/>
                  </a:cubicBezTo>
                  <a:cubicBezTo>
                    <a:pt x="169862" y="277019"/>
                    <a:pt x="187325" y="182563"/>
                    <a:pt x="195262" y="90488"/>
                  </a:cubicBezTo>
                  <a:cubicBezTo>
                    <a:pt x="223837" y="80169"/>
                    <a:pt x="246314" y="78960"/>
                    <a:pt x="271462" y="61913"/>
                  </a:cubicBezTo>
                  <a:cubicBezTo>
                    <a:pt x="285037" y="52711"/>
                    <a:pt x="304005" y="26589"/>
                    <a:pt x="333374" y="4761"/>
                  </a:cubicBezTo>
                  <a:lnTo>
                    <a:pt x="0" y="0"/>
                  </a:lnTo>
                  <a:cubicBezTo>
                    <a:pt x="45244" y="29766"/>
                    <a:pt x="37089" y="59304"/>
                    <a:pt x="61912" y="69056"/>
                  </a:cubicBezTo>
                  <a:lnTo>
                    <a:pt x="128587" y="95250"/>
                  </a:lnTo>
                  <a:cubicBezTo>
                    <a:pt x="133349" y="147637"/>
                    <a:pt x="133350" y="219074"/>
                    <a:pt x="138112" y="271461"/>
                  </a:cubicBezTo>
                  <a:cubicBezTo>
                    <a:pt x="147637" y="287337"/>
                    <a:pt x="166686" y="288924"/>
                    <a:pt x="166686" y="319088"/>
                  </a:cubicBezTo>
                  <a:cubicBezTo>
                    <a:pt x="166686" y="334968"/>
                    <a:pt x="140492" y="336946"/>
                    <a:pt x="135730" y="366711"/>
                  </a:cubicBezTo>
                  <a:lnTo>
                    <a:pt x="130968" y="502444"/>
                  </a:lnTo>
                  <a:lnTo>
                    <a:pt x="92868" y="554831"/>
                  </a:lnTo>
                  <a:close/>
                </a:path>
              </a:pathLst>
            </a:cu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6877050" y="2286000"/>
              <a:ext cx="52388" cy="109538"/>
            </a:xfrm>
            <a:custGeom>
              <a:avLst/>
              <a:gdLst>
                <a:gd name="connsiteX0" fmla="*/ 0 w 52388"/>
                <a:gd name="connsiteY0" fmla="*/ 0 h 109538"/>
                <a:gd name="connsiteX1" fmla="*/ 52388 w 52388"/>
                <a:gd name="connsiteY1" fmla="*/ 109538 h 109538"/>
                <a:gd name="connsiteX2" fmla="*/ 52388 w 52388"/>
                <a:gd name="connsiteY2" fmla="*/ 109538 h 109538"/>
              </a:gdLst>
              <a:ahLst/>
              <a:cxnLst>
                <a:cxn ang="0">
                  <a:pos x="connsiteX0" y="connsiteY0"/>
                </a:cxn>
                <a:cxn ang="0">
                  <a:pos x="connsiteX1" y="connsiteY1"/>
                </a:cxn>
                <a:cxn ang="0">
                  <a:pos x="connsiteX2" y="connsiteY2"/>
                </a:cxn>
              </a:cxnLst>
              <a:rect l="l" t="t" r="r" b="b"/>
              <a:pathLst>
                <a:path w="52388" h="109538">
                  <a:moveTo>
                    <a:pt x="0" y="0"/>
                  </a:moveTo>
                  <a:lnTo>
                    <a:pt x="52388" y="109538"/>
                  </a:lnTo>
                  <a:lnTo>
                    <a:pt x="52388" y="109538"/>
                  </a:lnTo>
                </a:path>
              </a:pathLst>
            </a:custGeom>
            <a:noFill/>
            <a:ln cap="rnd">
              <a:solidFill>
                <a:srgbClr val="FF0000">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7067550" y="2281238"/>
              <a:ext cx="66675" cy="104775"/>
            </a:xfrm>
            <a:custGeom>
              <a:avLst/>
              <a:gdLst>
                <a:gd name="connsiteX0" fmla="*/ 66675 w 66675"/>
                <a:gd name="connsiteY0" fmla="*/ 0 h 104775"/>
                <a:gd name="connsiteX1" fmla="*/ 0 w 66675"/>
                <a:gd name="connsiteY1" fmla="*/ 104775 h 104775"/>
              </a:gdLst>
              <a:ahLst/>
              <a:cxnLst>
                <a:cxn ang="0">
                  <a:pos x="connsiteX0" y="connsiteY0"/>
                </a:cxn>
                <a:cxn ang="0">
                  <a:pos x="connsiteX1" y="connsiteY1"/>
                </a:cxn>
              </a:cxnLst>
              <a:rect l="l" t="t" r="r" b="b"/>
              <a:pathLst>
                <a:path w="66675" h="104775">
                  <a:moveTo>
                    <a:pt x="66675" y="0"/>
                  </a:moveTo>
                  <a:lnTo>
                    <a:pt x="0" y="104775"/>
                  </a:lnTo>
                </a:path>
              </a:pathLst>
            </a:custGeom>
            <a:noFill/>
            <a:ln cap="rnd">
              <a:solidFill>
                <a:srgbClr val="FF0000">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6943725" y="2286000"/>
              <a:ext cx="9525" cy="80963"/>
            </a:xfrm>
            <a:custGeom>
              <a:avLst/>
              <a:gdLst>
                <a:gd name="connsiteX0" fmla="*/ 0 w 9525"/>
                <a:gd name="connsiteY0" fmla="*/ 0 h 80963"/>
                <a:gd name="connsiteX1" fmla="*/ 9525 w 9525"/>
                <a:gd name="connsiteY1" fmla="*/ 80963 h 80963"/>
              </a:gdLst>
              <a:ahLst/>
              <a:cxnLst>
                <a:cxn ang="0">
                  <a:pos x="connsiteX0" y="connsiteY0"/>
                </a:cxn>
                <a:cxn ang="0">
                  <a:pos x="connsiteX1" y="connsiteY1"/>
                </a:cxn>
              </a:cxnLst>
              <a:rect l="l" t="t" r="r" b="b"/>
              <a:pathLst>
                <a:path w="9525" h="80963">
                  <a:moveTo>
                    <a:pt x="0" y="0"/>
                  </a:moveTo>
                  <a:lnTo>
                    <a:pt x="9525" y="80963"/>
                  </a:lnTo>
                </a:path>
              </a:pathLst>
            </a:custGeom>
            <a:noFill/>
            <a:ln cap="rnd">
              <a:solidFill>
                <a:srgbClr val="FF0000">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010400" y="2276475"/>
              <a:ext cx="19050" cy="114300"/>
            </a:xfrm>
            <a:custGeom>
              <a:avLst/>
              <a:gdLst>
                <a:gd name="connsiteX0" fmla="*/ 19050 w 19050"/>
                <a:gd name="connsiteY0" fmla="*/ 0 h 114300"/>
                <a:gd name="connsiteX1" fmla="*/ 0 w 19050"/>
                <a:gd name="connsiteY1" fmla="*/ 114300 h 114300"/>
              </a:gdLst>
              <a:ahLst/>
              <a:cxnLst>
                <a:cxn ang="0">
                  <a:pos x="connsiteX0" y="connsiteY0"/>
                </a:cxn>
                <a:cxn ang="0">
                  <a:pos x="connsiteX1" y="connsiteY1"/>
                </a:cxn>
              </a:cxnLst>
              <a:rect l="l" t="t" r="r" b="b"/>
              <a:pathLst>
                <a:path w="19050" h="114300">
                  <a:moveTo>
                    <a:pt x="19050" y="0"/>
                  </a:moveTo>
                  <a:lnTo>
                    <a:pt x="0" y="114300"/>
                  </a:lnTo>
                </a:path>
              </a:pathLst>
            </a:custGeom>
            <a:noFill/>
            <a:ln cap="rnd">
              <a:solidFill>
                <a:srgbClr val="FF0000">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7138988" y="3820154"/>
              <a:ext cx="109537" cy="46996"/>
            </a:xfrm>
            <a:custGeom>
              <a:avLst/>
              <a:gdLst>
                <a:gd name="connsiteX0" fmla="*/ 123825 w 123825"/>
                <a:gd name="connsiteY0" fmla="*/ 0 h 47625"/>
                <a:gd name="connsiteX1" fmla="*/ 0 w 123825"/>
                <a:gd name="connsiteY1" fmla="*/ 9525 h 47625"/>
                <a:gd name="connsiteX2" fmla="*/ 23812 w 123825"/>
                <a:gd name="connsiteY2" fmla="*/ 47625 h 47625"/>
                <a:gd name="connsiteX3" fmla="*/ 71437 w 123825"/>
                <a:gd name="connsiteY3" fmla="*/ 14288 h 47625"/>
                <a:gd name="connsiteX4" fmla="*/ 123825 w 123825"/>
                <a:gd name="connsiteY4" fmla="*/ 0 h 47625"/>
                <a:gd name="connsiteX0" fmla="*/ 123825 w 123825"/>
                <a:gd name="connsiteY0" fmla="*/ 0 h 47625"/>
                <a:gd name="connsiteX1" fmla="*/ 0 w 123825"/>
                <a:gd name="connsiteY1" fmla="*/ 9525 h 47625"/>
                <a:gd name="connsiteX2" fmla="*/ 23812 w 123825"/>
                <a:gd name="connsiteY2" fmla="*/ 47625 h 47625"/>
                <a:gd name="connsiteX3" fmla="*/ 73818 w 123825"/>
                <a:gd name="connsiteY3" fmla="*/ 33338 h 47625"/>
                <a:gd name="connsiteX4" fmla="*/ 123825 w 123825"/>
                <a:gd name="connsiteY4" fmla="*/ 0 h 47625"/>
                <a:gd name="connsiteX0" fmla="*/ 123825 w 123825"/>
                <a:gd name="connsiteY0" fmla="*/ 0 h 47625"/>
                <a:gd name="connsiteX1" fmla="*/ 0 w 123825"/>
                <a:gd name="connsiteY1" fmla="*/ 9525 h 47625"/>
                <a:gd name="connsiteX2" fmla="*/ 23812 w 123825"/>
                <a:gd name="connsiteY2" fmla="*/ 47625 h 47625"/>
                <a:gd name="connsiteX3" fmla="*/ 73818 w 123825"/>
                <a:gd name="connsiteY3" fmla="*/ 33338 h 47625"/>
                <a:gd name="connsiteX4" fmla="*/ 123825 w 123825"/>
                <a:gd name="connsiteY4" fmla="*/ 0 h 47625"/>
                <a:gd name="connsiteX0" fmla="*/ 109537 w 109537"/>
                <a:gd name="connsiteY0" fmla="*/ 7958 h 43677"/>
                <a:gd name="connsiteX1" fmla="*/ 0 w 109537"/>
                <a:gd name="connsiteY1" fmla="*/ 5577 h 43677"/>
                <a:gd name="connsiteX2" fmla="*/ 23812 w 109537"/>
                <a:gd name="connsiteY2" fmla="*/ 43677 h 43677"/>
                <a:gd name="connsiteX3" fmla="*/ 73818 w 109537"/>
                <a:gd name="connsiteY3" fmla="*/ 29390 h 43677"/>
                <a:gd name="connsiteX4" fmla="*/ 109537 w 109537"/>
                <a:gd name="connsiteY4" fmla="*/ 7958 h 43677"/>
                <a:gd name="connsiteX0" fmla="*/ 109537 w 109537"/>
                <a:gd name="connsiteY0" fmla="*/ 11277 h 46996"/>
                <a:gd name="connsiteX1" fmla="*/ 0 w 109537"/>
                <a:gd name="connsiteY1" fmla="*/ 8896 h 46996"/>
                <a:gd name="connsiteX2" fmla="*/ 23812 w 109537"/>
                <a:gd name="connsiteY2" fmla="*/ 46996 h 46996"/>
                <a:gd name="connsiteX3" fmla="*/ 73818 w 109537"/>
                <a:gd name="connsiteY3" fmla="*/ 32709 h 46996"/>
                <a:gd name="connsiteX4" fmla="*/ 109537 w 109537"/>
                <a:gd name="connsiteY4" fmla="*/ 11277 h 46996"/>
                <a:gd name="connsiteX0" fmla="*/ 109537 w 109537"/>
                <a:gd name="connsiteY0" fmla="*/ 11277 h 46996"/>
                <a:gd name="connsiteX1" fmla="*/ 0 w 109537"/>
                <a:gd name="connsiteY1" fmla="*/ 8896 h 46996"/>
                <a:gd name="connsiteX2" fmla="*/ 23812 w 109537"/>
                <a:gd name="connsiteY2" fmla="*/ 46996 h 46996"/>
                <a:gd name="connsiteX3" fmla="*/ 52387 w 109537"/>
                <a:gd name="connsiteY3" fmla="*/ 23184 h 46996"/>
                <a:gd name="connsiteX4" fmla="*/ 109537 w 109537"/>
                <a:gd name="connsiteY4" fmla="*/ 11277 h 46996"/>
                <a:gd name="connsiteX0" fmla="*/ 109537 w 109537"/>
                <a:gd name="connsiteY0" fmla="*/ 11277 h 46996"/>
                <a:gd name="connsiteX1" fmla="*/ 0 w 109537"/>
                <a:gd name="connsiteY1" fmla="*/ 8896 h 46996"/>
                <a:gd name="connsiteX2" fmla="*/ 23812 w 109537"/>
                <a:gd name="connsiteY2" fmla="*/ 46996 h 46996"/>
                <a:gd name="connsiteX3" fmla="*/ 64293 w 109537"/>
                <a:gd name="connsiteY3" fmla="*/ 30328 h 46996"/>
                <a:gd name="connsiteX4" fmla="*/ 109537 w 109537"/>
                <a:gd name="connsiteY4" fmla="*/ 11277 h 46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 h="46996">
                  <a:moveTo>
                    <a:pt x="109537" y="11277"/>
                  </a:moveTo>
                  <a:cubicBezTo>
                    <a:pt x="87312" y="164"/>
                    <a:pt x="65088" y="-6185"/>
                    <a:pt x="0" y="8896"/>
                  </a:cubicBezTo>
                  <a:lnTo>
                    <a:pt x="23812" y="46996"/>
                  </a:lnTo>
                  <a:lnTo>
                    <a:pt x="64293" y="30328"/>
                  </a:lnTo>
                  <a:lnTo>
                    <a:pt x="109537" y="11277"/>
                  </a:lnTo>
                  <a:close/>
                </a:path>
              </a:pathLst>
            </a:cu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6814228" y="3848100"/>
              <a:ext cx="412865" cy="1147763"/>
            </a:xfrm>
            <a:custGeom>
              <a:avLst/>
              <a:gdLst>
                <a:gd name="connsiteX0" fmla="*/ 276225 w 428625"/>
                <a:gd name="connsiteY0" fmla="*/ 47625 h 1147763"/>
                <a:gd name="connsiteX1" fmla="*/ 214312 w 428625"/>
                <a:gd name="connsiteY1" fmla="*/ 214313 h 1147763"/>
                <a:gd name="connsiteX2" fmla="*/ 114300 w 428625"/>
                <a:gd name="connsiteY2" fmla="*/ 0 h 1147763"/>
                <a:gd name="connsiteX3" fmla="*/ 195262 w 428625"/>
                <a:gd name="connsiteY3" fmla="*/ 257175 h 1147763"/>
                <a:gd name="connsiteX4" fmla="*/ 180975 w 428625"/>
                <a:gd name="connsiteY4" fmla="*/ 323850 h 1147763"/>
                <a:gd name="connsiteX5" fmla="*/ 104775 w 428625"/>
                <a:gd name="connsiteY5" fmla="*/ 252413 h 1147763"/>
                <a:gd name="connsiteX6" fmla="*/ 0 w 428625"/>
                <a:gd name="connsiteY6" fmla="*/ 352425 h 1147763"/>
                <a:gd name="connsiteX7" fmla="*/ 33337 w 428625"/>
                <a:gd name="connsiteY7" fmla="*/ 433388 h 1147763"/>
                <a:gd name="connsiteX8" fmla="*/ 114300 w 428625"/>
                <a:gd name="connsiteY8" fmla="*/ 419100 h 1147763"/>
                <a:gd name="connsiteX9" fmla="*/ 161925 w 428625"/>
                <a:gd name="connsiteY9" fmla="*/ 395288 h 1147763"/>
                <a:gd name="connsiteX10" fmla="*/ 209550 w 428625"/>
                <a:gd name="connsiteY10" fmla="*/ 547688 h 1147763"/>
                <a:gd name="connsiteX11" fmla="*/ 190500 w 428625"/>
                <a:gd name="connsiteY11" fmla="*/ 719138 h 1147763"/>
                <a:gd name="connsiteX12" fmla="*/ 252412 w 428625"/>
                <a:gd name="connsiteY12" fmla="*/ 866775 h 1147763"/>
                <a:gd name="connsiteX13" fmla="*/ 247650 w 428625"/>
                <a:gd name="connsiteY13" fmla="*/ 1004888 h 1147763"/>
                <a:gd name="connsiteX14" fmla="*/ 271462 w 428625"/>
                <a:gd name="connsiteY14" fmla="*/ 1128713 h 1147763"/>
                <a:gd name="connsiteX15" fmla="*/ 271462 w 428625"/>
                <a:gd name="connsiteY15" fmla="*/ 1128713 h 1147763"/>
                <a:gd name="connsiteX16" fmla="*/ 295275 w 428625"/>
                <a:gd name="connsiteY16" fmla="*/ 847725 h 1147763"/>
                <a:gd name="connsiteX17" fmla="*/ 300037 w 428625"/>
                <a:gd name="connsiteY17" fmla="*/ 795338 h 1147763"/>
                <a:gd name="connsiteX18" fmla="*/ 338137 w 428625"/>
                <a:gd name="connsiteY18" fmla="*/ 919163 h 1147763"/>
                <a:gd name="connsiteX19" fmla="*/ 390525 w 428625"/>
                <a:gd name="connsiteY19" fmla="*/ 1147763 h 1147763"/>
                <a:gd name="connsiteX20" fmla="*/ 428625 w 428625"/>
                <a:gd name="connsiteY20" fmla="*/ 1133475 h 1147763"/>
                <a:gd name="connsiteX21" fmla="*/ 381000 w 428625"/>
                <a:gd name="connsiteY21" fmla="*/ 871538 h 1147763"/>
                <a:gd name="connsiteX22" fmla="*/ 271462 w 428625"/>
                <a:gd name="connsiteY22" fmla="*/ 661988 h 1147763"/>
                <a:gd name="connsiteX23" fmla="*/ 285750 w 428625"/>
                <a:gd name="connsiteY23" fmla="*/ 400050 h 1147763"/>
                <a:gd name="connsiteX24" fmla="*/ 233362 w 428625"/>
                <a:gd name="connsiteY24" fmla="*/ 280988 h 1147763"/>
                <a:gd name="connsiteX25" fmla="*/ 276225 w 428625"/>
                <a:gd name="connsiteY25" fmla="*/ 47625 h 1147763"/>
                <a:gd name="connsiteX0" fmla="*/ 276516 w 428916"/>
                <a:gd name="connsiteY0" fmla="*/ 47625 h 1147763"/>
                <a:gd name="connsiteX1" fmla="*/ 214603 w 428916"/>
                <a:gd name="connsiteY1" fmla="*/ 214313 h 1147763"/>
                <a:gd name="connsiteX2" fmla="*/ 114591 w 428916"/>
                <a:gd name="connsiteY2" fmla="*/ 0 h 1147763"/>
                <a:gd name="connsiteX3" fmla="*/ 195553 w 428916"/>
                <a:gd name="connsiteY3" fmla="*/ 257175 h 1147763"/>
                <a:gd name="connsiteX4" fmla="*/ 181266 w 428916"/>
                <a:gd name="connsiteY4" fmla="*/ 323850 h 1147763"/>
                <a:gd name="connsiteX5" fmla="*/ 105066 w 428916"/>
                <a:gd name="connsiteY5" fmla="*/ 252413 h 1147763"/>
                <a:gd name="connsiteX6" fmla="*/ 291 w 428916"/>
                <a:gd name="connsiteY6" fmla="*/ 352425 h 1147763"/>
                <a:gd name="connsiteX7" fmla="*/ 33628 w 428916"/>
                <a:gd name="connsiteY7" fmla="*/ 433388 h 1147763"/>
                <a:gd name="connsiteX8" fmla="*/ 114591 w 428916"/>
                <a:gd name="connsiteY8" fmla="*/ 419100 h 1147763"/>
                <a:gd name="connsiteX9" fmla="*/ 162216 w 428916"/>
                <a:gd name="connsiteY9" fmla="*/ 395288 h 1147763"/>
                <a:gd name="connsiteX10" fmla="*/ 209841 w 428916"/>
                <a:gd name="connsiteY10" fmla="*/ 547688 h 1147763"/>
                <a:gd name="connsiteX11" fmla="*/ 190791 w 428916"/>
                <a:gd name="connsiteY11" fmla="*/ 719138 h 1147763"/>
                <a:gd name="connsiteX12" fmla="*/ 252703 w 428916"/>
                <a:gd name="connsiteY12" fmla="*/ 866775 h 1147763"/>
                <a:gd name="connsiteX13" fmla="*/ 247941 w 428916"/>
                <a:gd name="connsiteY13" fmla="*/ 1004888 h 1147763"/>
                <a:gd name="connsiteX14" fmla="*/ 271753 w 428916"/>
                <a:gd name="connsiteY14" fmla="*/ 1128713 h 1147763"/>
                <a:gd name="connsiteX15" fmla="*/ 271753 w 428916"/>
                <a:gd name="connsiteY15" fmla="*/ 1128713 h 1147763"/>
                <a:gd name="connsiteX16" fmla="*/ 295566 w 428916"/>
                <a:gd name="connsiteY16" fmla="*/ 847725 h 1147763"/>
                <a:gd name="connsiteX17" fmla="*/ 300328 w 428916"/>
                <a:gd name="connsiteY17" fmla="*/ 795338 h 1147763"/>
                <a:gd name="connsiteX18" fmla="*/ 338428 w 428916"/>
                <a:gd name="connsiteY18" fmla="*/ 919163 h 1147763"/>
                <a:gd name="connsiteX19" fmla="*/ 390816 w 428916"/>
                <a:gd name="connsiteY19" fmla="*/ 1147763 h 1147763"/>
                <a:gd name="connsiteX20" fmla="*/ 428916 w 428916"/>
                <a:gd name="connsiteY20" fmla="*/ 1133475 h 1147763"/>
                <a:gd name="connsiteX21" fmla="*/ 381291 w 428916"/>
                <a:gd name="connsiteY21" fmla="*/ 871538 h 1147763"/>
                <a:gd name="connsiteX22" fmla="*/ 271753 w 428916"/>
                <a:gd name="connsiteY22" fmla="*/ 661988 h 1147763"/>
                <a:gd name="connsiteX23" fmla="*/ 286041 w 428916"/>
                <a:gd name="connsiteY23" fmla="*/ 400050 h 1147763"/>
                <a:gd name="connsiteX24" fmla="*/ 233653 w 428916"/>
                <a:gd name="connsiteY24" fmla="*/ 280988 h 1147763"/>
                <a:gd name="connsiteX25" fmla="*/ 276516 w 428916"/>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34246 w 429534"/>
                <a:gd name="connsiteY7" fmla="*/ 433388 h 1147763"/>
                <a:gd name="connsiteX8" fmla="*/ 115209 w 429534"/>
                <a:gd name="connsiteY8" fmla="*/ 419100 h 1147763"/>
                <a:gd name="connsiteX9" fmla="*/ 162834 w 429534"/>
                <a:gd name="connsiteY9" fmla="*/ 395288 h 1147763"/>
                <a:gd name="connsiteX10" fmla="*/ 210459 w 429534"/>
                <a:gd name="connsiteY10" fmla="*/ 547688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34246 w 429534"/>
                <a:gd name="connsiteY7" fmla="*/ 433388 h 1147763"/>
                <a:gd name="connsiteX8" fmla="*/ 115209 w 429534"/>
                <a:gd name="connsiteY8" fmla="*/ 419100 h 1147763"/>
                <a:gd name="connsiteX9" fmla="*/ 162834 w 429534"/>
                <a:gd name="connsiteY9" fmla="*/ 395288 h 1147763"/>
                <a:gd name="connsiteX10" fmla="*/ 210459 w 429534"/>
                <a:gd name="connsiteY10" fmla="*/ 547688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62834 w 429534"/>
                <a:gd name="connsiteY9" fmla="*/ 395288 h 1147763"/>
                <a:gd name="connsiteX10" fmla="*/ 210459 w 429534"/>
                <a:gd name="connsiteY10" fmla="*/ 547688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62834 w 429534"/>
                <a:gd name="connsiteY9" fmla="*/ 395288 h 1147763"/>
                <a:gd name="connsiteX10" fmla="*/ 210459 w 429534"/>
                <a:gd name="connsiteY10" fmla="*/ 547688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62834 w 429534"/>
                <a:gd name="connsiteY9" fmla="*/ 395288 h 1147763"/>
                <a:gd name="connsiteX10" fmla="*/ 210459 w 429534"/>
                <a:gd name="connsiteY10" fmla="*/ 547688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62834 w 429534"/>
                <a:gd name="connsiteY9" fmla="*/ 395288 h 1147763"/>
                <a:gd name="connsiteX10" fmla="*/ 210459 w 429534"/>
                <a:gd name="connsiteY10" fmla="*/ 547688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62834 w 429534"/>
                <a:gd name="connsiteY9" fmla="*/ 395288 h 1147763"/>
                <a:gd name="connsiteX10" fmla="*/ 196172 w 429534"/>
                <a:gd name="connsiteY10" fmla="*/ 538163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55691 w 429534"/>
                <a:gd name="connsiteY9" fmla="*/ 411957 h 1147763"/>
                <a:gd name="connsiteX10" fmla="*/ 196172 w 429534"/>
                <a:gd name="connsiteY10" fmla="*/ 538163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55691 w 429534"/>
                <a:gd name="connsiteY9" fmla="*/ 411957 h 1147763"/>
                <a:gd name="connsiteX10" fmla="*/ 196172 w 429534"/>
                <a:gd name="connsiteY10" fmla="*/ 538163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55691 w 429534"/>
                <a:gd name="connsiteY9" fmla="*/ 411957 h 1147763"/>
                <a:gd name="connsiteX10" fmla="*/ 196172 w 429534"/>
                <a:gd name="connsiteY10" fmla="*/ 538163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55691 w 429534"/>
                <a:gd name="connsiteY9" fmla="*/ 411957 h 1147763"/>
                <a:gd name="connsiteX10" fmla="*/ 196172 w 429534"/>
                <a:gd name="connsiteY10" fmla="*/ 538163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55691 w 429534"/>
                <a:gd name="connsiteY9" fmla="*/ 411957 h 1147763"/>
                <a:gd name="connsiteX10" fmla="*/ 196172 w 429534"/>
                <a:gd name="connsiteY10" fmla="*/ 538163 h 1147763"/>
                <a:gd name="connsiteX11" fmla="*/ 191409 w 429534"/>
                <a:gd name="connsiteY11" fmla="*/ 719138 h 1147763"/>
                <a:gd name="connsiteX12" fmla="*/ 253321 w 429534"/>
                <a:gd name="connsiteY12" fmla="*/ 866775 h 1147763"/>
                <a:gd name="connsiteX13" fmla="*/ 248559 w 429534"/>
                <a:gd name="connsiteY13" fmla="*/ 1004888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55691 w 429534"/>
                <a:gd name="connsiteY9" fmla="*/ 411957 h 1147763"/>
                <a:gd name="connsiteX10" fmla="*/ 196172 w 429534"/>
                <a:gd name="connsiteY10" fmla="*/ 538163 h 1147763"/>
                <a:gd name="connsiteX11" fmla="*/ 191409 w 429534"/>
                <a:gd name="connsiteY11" fmla="*/ 719138 h 1147763"/>
                <a:gd name="connsiteX12" fmla="*/ 253321 w 429534"/>
                <a:gd name="connsiteY12" fmla="*/ 866775 h 1147763"/>
                <a:gd name="connsiteX13" fmla="*/ 241415 w 429534"/>
                <a:gd name="connsiteY13" fmla="*/ 1014413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55691 w 429534"/>
                <a:gd name="connsiteY9" fmla="*/ 411957 h 1147763"/>
                <a:gd name="connsiteX10" fmla="*/ 196172 w 429534"/>
                <a:gd name="connsiteY10" fmla="*/ 538163 h 1147763"/>
                <a:gd name="connsiteX11" fmla="*/ 191409 w 429534"/>
                <a:gd name="connsiteY11" fmla="*/ 719138 h 1147763"/>
                <a:gd name="connsiteX12" fmla="*/ 253321 w 429534"/>
                <a:gd name="connsiteY12" fmla="*/ 866775 h 1147763"/>
                <a:gd name="connsiteX13" fmla="*/ 241415 w 429534"/>
                <a:gd name="connsiteY13" fmla="*/ 1014413 h 1147763"/>
                <a:gd name="connsiteX14" fmla="*/ 272371 w 429534"/>
                <a:gd name="connsiteY14" fmla="*/ 1128713 h 1147763"/>
                <a:gd name="connsiteX15" fmla="*/ 272371 w 429534"/>
                <a:gd name="connsiteY15" fmla="*/ 1128713 h 1147763"/>
                <a:gd name="connsiteX16" fmla="*/ 296184 w 429534"/>
                <a:gd name="connsiteY16" fmla="*/ 847725 h 1147763"/>
                <a:gd name="connsiteX17" fmla="*/ 300946 w 429534"/>
                <a:gd name="connsiteY17" fmla="*/ 795338 h 1147763"/>
                <a:gd name="connsiteX18" fmla="*/ 339046 w 429534"/>
                <a:gd name="connsiteY18" fmla="*/ 919163 h 1147763"/>
                <a:gd name="connsiteX19" fmla="*/ 391434 w 429534"/>
                <a:gd name="connsiteY19" fmla="*/ 1147763 h 1147763"/>
                <a:gd name="connsiteX20" fmla="*/ 429534 w 429534"/>
                <a:gd name="connsiteY20" fmla="*/ 1133475 h 1147763"/>
                <a:gd name="connsiteX21" fmla="*/ 381909 w 429534"/>
                <a:gd name="connsiteY21" fmla="*/ 871538 h 1147763"/>
                <a:gd name="connsiteX22" fmla="*/ 272371 w 429534"/>
                <a:gd name="connsiteY22" fmla="*/ 661988 h 1147763"/>
                <a:gd name="connsiteX23" fmla="*/ 286659 w 429534"/>
                <a:gd name="connsiteY23" fmla="*/ 400050 h 1147763"/>
                <a:gd name="connsiteX24" fmla="*/ 234271 w 429534"/>
                <a:gd name="connsiteY24" fmla="*/ 280988 h 1147763"/>
                <a:gd name="connsiteX25" fmla="*/ 277134 w 429534"/>
                <a:gd name="connsiteY25"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55691 w 429534"/>
                <a:gd name="connsiteY9" fmla="*/ 411957 h 1147763"/>
                <a:gd name="connsiteX10" fmla="*/ 196172 w 429534"/>
                <a:gd name="connsiteY10" fmla="*/ 538163 h 1147763"/>
                <a:gd name="connsiteX11" fmla="*/ 191409 w 429534"/>
                <a:gd name="connsiteY11" fmla="*/ 719138 h 1147763"/>
                <a:gd name="connsiteX12" fmla="*/ 253321 w 429534"/>
                <a:gd name="connsiteY12" fmla="*/ 866775 h 1147763"/>
                <a:gd name="connsiteX13" fmla="*/ 241415 w 429534"/>
                <a:gd name="connsiteY13" fmla="*/ 1014413 h 1147763"/>
                <a:gd name="connsiteX14" fmla="*/ 272371 w 429534"/>
                <a:gd name="connsiteY14" fmla="*/ 1128713 h 1147763"/>
                <a:gd name="connsiteX15" fmla="*/ 272371 w 429534"/>
                <a:gd name="connsiteY15" fmla="*/ 1128713 h 1147763"/>
                <a:gd name="connsiteX16" fmla="*/ 291421 w 429534"/>
                <a:gd name="connsiteY16" fmla="*/ 1131094 h 1147763"/>
                <a:gd name="connsiteX17" fmla="*/ 296184 w 429534"/>
                <a:gd name="connsiteY17" fmla="*/ 847725 h 1147763"/>
                <a:gd name="connsiteX18" fmla="*/ 300946 w 429534"/>
                <a:gd name="connsiteY18" fmla="*/ 795338 h 1147763"/>
                <a:gd name="connsiteX19" fmla="*/ 339046 w 429534"/>
                <a:gd name="connsiteY19" fmla="*/ 919163 h 1147763"/>
                <a:gd name="connsiteX20" fmla="*/ 391434 w 429534"/>
                <a:gd name="connsiteY20" fmla="*/ 1147763 h 1147763"/>
                <a:gd name="connsiteX21" fmla="*/ 429534 w 429534"/>
                <a:gd name="connsiteY21" fmla="*/ 1133475 h 1147763"/>
                <a:gd name="connsiteX22" fmla="*/ 381909 w 429534"/>
                <a:gd name="connsiteY22" fmla="*/ 871538 h 1147763"/>
                <a:gd name="connsiteX23" fmla="*/ 272371 w 429534"/>
                <a:gd name="connsiteY23" fmla="*/ 661988 h 1147763"/>
                <a:gd name="connsiteX24" fmla="*/ 286659 w 429534"/>
                <a:gd name="connsiteY24" fmla="*/ 400050 h 1147763"/>
                <a:gd name="connsiteX25" fmla="*/ 234271 w 429534"/>
                <a:gd name="connsiteY25" fmla="*/ 280988 h 1147763"/>
                <a:gd name="connsiteX26" fmla="*/ 277134 w 429534"/>
                <a:gd name="connsiteY26" fmla="*/ 47625 h 1147763"/>
                <a:gd name="connsiteX0" fmla="*/ 277134 w 429534"/>
                <a:gd name="connsiteY0" fmla="*/ 47625 h 1147763"/>
                <a:gd name="connsiteX1" fmla="*/ 215221 w 429534"/>
                <a:gd name="connsiteY1" fmla="*/ 214313 h 1147763"/>
                <a:gd name="connsiteX2" fmla="*/ 115209 w 429534"/>
                <a:gd name="connsiteY2" fmla="*/ 0 h 1147763"/>
                <a:gd name="connsiteX3" fmla="*/ 196171 w 429534"/>
                <a:gd name="connsiteY3" fmla="*/ 257175 h 1147763"/>
                <a:gd name="connsiteX4" fmla="*/ 181884 w 429534"/>
                <a:gd name="connsiteY4" fmla="*/ 323850 h 1147763"/>
                <a:gd name="connsiteX5" fmla="*/ 105684 w 429534"/>
                <a:gd name="connsiteY5" fmla="*/ 252413 h 1147763"/>
                <a:gd name="connsiteX6" fmla="*/ 909 w 429534"/>
                <a:gd name="connsiteY6" fmla="*/ 352425 h 1147763"/>
                <a:gd name="connsiteX7" fmla="*/ 41389 w 429534"/>
                <a:gd name="connsiteY7" fmla="*/ 428626 h 1147763"/>
                <a:gd name="connsiteX8" fmla="*/ 115209 w 429534"/>
                <a:gd name="connsiteY8" fmla="*/ 419100 h 1147763"/>
                <a:gd name="connsiteX9" fmla="*/ 155691 w 429534"/>
                <a:gd name="connsiteY9" fmla="*/ 411957 h 1147763"/>
                <a:gd name="connsiteX10" fmla="*/ 196172 w 429534"/>
                <a:gd name="connsiteY10" fmla="*/ 538163 h 1147763"/>
                <a:gd name="connsiteX11" fmla="*/ 191409 w 429534"/>
                <a:gd name="connsiteY11" fmla="*/ 719138 h 1147763"/>
                <a:gd name="connsiteX12" fmla="*/ 253321 w 429534"/>
                <a:gd name="connsiteY12" fmla="*/ 866775 h 1147763"/>
                <a:gd name="connsiteX13" fmla="*/ 241415 w 429534"/>
                <a:gd name="connsiteY13" fmla="*/ 1014413 h 1147763"/>
                <a:gd name="connsiteX14" fmla="*/ 272371 w 429534"/>
                <a:gd name="connsiteY14" fmla="*/ 1128713 h 1147763"/>
                <a:gd name="connsiteX15" fmla="*/ 272371 w 429534"/>
                <a:gd name="connsiteY15" fmla="*/ 1128713 h 1147763"/>
                <a:gd name="connsiteX16" fmla="*/ 291421 w 429534"/>
                <a:gd name="connsiteY16" fmla="*/ 1131094 h 1147763"/>
                <a:gd name="connsiteX17" fmla="*/ 296184 w 429534"/>
                <a:gd name="connsiteY17" fmla="*/ 847725 h 1147763"/>
                <a:gd name="connsiteX18" fmla="*/ 300946 w 429534"/>
                <a:gd name="connsiteY18" fmla="*/ 795338 h 1147763"/>
                <a:gd name="connsiteX19" fmla="*/ 339046 w 429534"/>
                <a:gd name="connsiteY19" fmla="*/ 919163 h 1147763"/>
                <a:gd name="connsiteX20" fmla="*/ 391434 w 429534"/>
                <a:gd name="connsiteY20" fmla="*/ 1147763 h 1147763"/>
                <a:gd name="connsiteX21" fmla="*/ 429534 w 429534"/>
                <a:gd name="connsiteY21" fmla="*/ 1133475 h 1147763"/>
                <a:gd name="connsiteX22" fmla="*/ 381909 w 429534"/>
                <a:gd name="connsiteY22" fmla="*/ 871538 h 1147763"/>
                <a:gd name="connsiteX23" fmla="*/ 272371 w 429534"/>
                <a:gd name="connsiteY23" fmla="*/ 661988 h 1147763"/>
                <a:gd name="connsiteX24" fmla="*/ 286659 w 429534"/>
                <a:gd name="connsiteY24" fmla="*/ 400050 h 1147763"/>
                <a:gd name="connsiteX25" fmla="*/ 234271 w 429534"/>
                <a:gd name="connsiteY25" fmla="*/ 280988 h 1147763"/>
                <a:gd name="connsiteX26" fmla="*/ 277134 w 429534"/>
                <a:gd name="connsiteY26" fmla="*/ 47625 h 1147763"/>
                <a:gd name="connsiteX0" fmla="*/ 277134 w 412865"/>
                <a:gd name="connsiteY0" fmla="*/ 47625 h 1147763"/>
                <a:gd name="connsiteX1" fmla="*/ 215221 w 412865"/>
                <a:gd name="connsiteY1" fmla="*/ 214313 h 1147763"/>
                <a:gd name="connsiteX2" fmla="*/ 115209 w 412865"/>
                <a:gd name="connsiteY2" fmla="*/ 0 h 1147763"/>
                <a:gd name="connsiteX3" fmla="*/ 196171 w 412865"/>
                <a:gd name="connsiteY3" fmla="*/ 257175 h 1147763"/>
                <a:gd name="connsiteX4" fmla="*/ 181884 w 412865"/>
                <a:gd name="connsiteY4" fmla="*/ 323850 h 1147763"/>
                <a:gd name="connsiteX5" fmla="*/ 105684 w 412865"/>
                <a:gd name="connsiteY5" fmla="*/ 252413 h 1147763"/>
                <a:gd name="connsiteX6" fmla="*/ 909 w 412865"/>
                <a:gd name="connsiteY6" fmla="*/ 352425 h 1147763"/>
                <a:gd name="connsiteX7" fmla="*/ 41389 w 412865"/>
                <a:gd name="connsiteY7" fmla="*/ 428626 h 1147763"/>
                <a:gd name="connsiteX8" fmla="*/ 115209 w 412865"/>
                <a:gd name="connsiteY8" fmla="*/ 419100 h 1147763"/>
                <a:gd name="connsiteX9" fmla="*/ 155691 w 412865"/>
                <a:gd name="connsiteY9" fmla="*/ 411957 h 1147763"/>
                <a:gd name="connsiteX10" fmla="*/ 196172 w 412865"/>
                <a:gd name="connsiteY10" fmla="*/ 538163 h 1147763"/>
                <a:gd name="connsiteX11" fmla="*/ 191409 w 412865"/>
                <a:gd name="connsiteY11" fmla="*/ 719138 h 1147763"/>
                <a:gd name="connsiteX12" fmla="*/ 253321 w 412865"/>
                <a:gd name="connsiteY12" fmla="*/ 866775 h 1147763"/>
                <a:gd name="connsiteX13" fmla="*/ 241415 w 412865"/>
                <a:gd name="connsiteY13" fmla="*/ 1014413 h 1147763"/>
                <a:gd name="connsiteX14" fmla="*/ 272371 w 412865"/>
                <a:gd name="connsiteY14" fmla="*/ 1128713 h 1147763"/>
                <a:gd name="connsiteX15" fmla="*/ 272371 w 412865"/>
                <a:gd name="connsiteY15" fmla="*/ 1128713 h 1147763"/>
                <a:gd name="connsiteX16" fmla="*/ 291421 w 412865"/>
                <a:gd name="connsiteY16" fmla="*/ 1131094 h 1147763"/>
                <a:gd name="connsiteX17" fmla="*/ 296184 w 412865"/>
                <a:gd name="connsiteY17" fmla="*/ 847725 h 1147763"/>
                <a:gd name="connsiteX18" fmla="*/ 300946 w 412865"/>
                <a:gd name="connsiteY18" fmla="*/ 795338 h 1147763"/>
                <a:gd name="connsiteX19" fmla="*/ 339046 w 412865"/>
                <a:gd name="connsiteY19" fmla="*/ 919163 h 1147763"/>
                <a:gd name="connsiteX20" fmla="*/ 391434 w 412865"/>
                <a:gd name="connsiteY20" fmla="*/ 1147763 h 1147763"/>
                <a:gd name="connsiteX21" fmla="*/ 412865 w 412865"/>
                <a:gd name="connsiteY21" fmla="*/ 1123950 h 1147763"/>
                <a:gd name="connsiteX22" fmla="*/ 381909 w 412865"/>
                <a:gd name="connsiteY22" fmla="*/ 871538 h 1147763"/>
                <a:gd name="connsiteX23" fmla="*/ 272371 w 412865"/>
                <a:gd name="connsiteY23" fmla="*/ 661988 h 1147763"/>
                <a:gd name="connsiteX24" fmla="*/ 286659 w 412865"/>
                <a:gd name="connsiteY24" fmla="*/ 400050 h 1147763"/>
                <a:gd name="connsiteX25" fmla="*/ 234271 w 412865"/>
                <a:gd name="connsiteY25" fmla="*/ 280988 h 1147763"/>
                <a:gd name="connsiteX26" fmla="*/ 277134 w 412865"/>
                <a:gd name="connsiteY26" fmla="*/ 47625 h 1147763"/>
                <a:gd name="connsiteX0" fmla="*/ 277134 w 412865"/>
                <a:gd name="connsiteY0" fmla="*/ 47625 h 1147763"/>
                <a:gd name="connsiteX1" fmla="*/ 215221 w 412865"/>
                <a:gd name="connsiteY1" fmla="*/ 214313 h 1147763"/>
                <a:gd name="connsiteX2" fmla="*/ 115209 w 412865"/>
                <a:gd name="connsiteY2" fmla="*/ 0 h 1147763"/>
                <a:gd name="connsiteX3" fmla="*/ 196171 w 412865"/>
                <a:gd name="connsiteY3" fmla="*/ 257175 h 1147763"/>
                <a:gd name="connsiteX4" fmla="*/ 181884 w 412865"/>
                <a:gd name="connsiteY4" fmla="*/ 323850 h 1147763"/>
                <a:gd name="connsiteX5" fmla="*/ 105684 w 412865"/>
                <a:gd name="connsiteY5" fmla="*/ 252413 h 1147763"/>
                <a:gd name="connsiteX6" fmla="*/ 909 w 412865"/>
                <a:gd name="connsiteY6" fmla="*/ 352425 h 1147763"/>
                <a:gd name="connsiteX7" fmla="*/ 41389 w 412865"/>
                <a:gd name="connsiteY7" fmla="*/ 428626 h 1147763"/>
                <a:gd name="connsiteX8" fmla="*/ 115209 w 412865"/>
                <a:gd name="connsiteY8" fmla="*/ 419100 h 1147763"/>
                <a:gd name="connsiteX9" fmla="*/ 155691 w 412865"/>
                <a:gd name="connsiteY9" fmla="*/ 411957 h 1147763"/>
                <a:gd name="connsiteX10" fmla="*/ 196172 w 412865"/>
                <a:gd name="connsiteY10" fmla="*/ 538163 h 1147763"/>
                <a:gd name="connsiteX11" fmla="*/ 191409 w 412865"/>
                <a:gd name="connsiteY11" fmla="*/ 719138 h 1147763"/>
                <a:gd name="connsiteX12" fmla="*/ 253321 w 412865"/>
                <a:gd name="connsiteY12" fmla="*/ 866775 h 1147763"/>
                <a:gd name="connsiteX13" fmla="*/ 241415 w 412865"/>
                <a:gd name="connsiteY13" fmla="*/ 1014413 h 1147763"/>
                <a:gd name="connsiteX14" fmla="*/ 272371 w 412865"/>
                <a:gd name="connsiteY14" fmla="*/ 1128713 h 1147763"/>
                <a:gd name="connsiteX15" fmla="*/ 272371 w 412865"/>
                <a:gd name="connsiteY15" fmla="*/ 1128713 h 1147763"/>
                <a:gd name="connsiteX16" fmla="*/ 291421 w 412865"/>
                <a:gd name="connsiteY16" fmla="*/ 1131094 h 1147763"/>
                <a:gd name="connsiteX17" fmla="*/ 296184 w 412865"/>
                <a:gd name="connsiteY17" fmla="*/ 847725 h 1147763"/>
                <a:gd name="connsiteX18" fmla="*/ 300946 w 412865"/>
                <a:gd name="connsiteY18" fmla="*/ 795338 h 1147763"/>
                <a:gd name="connsiteX19" fmla="*/ 339046 w 412865"/>
                <a:gd name="connsiteY19" fmla="*/ 919163 h 1147763"/>
                <a:gd name="connsiteX20" fmla="*/ 391434 w 412865"/>
                <a:gd name="connsiteY20" fmla="*/ 1147763 h 1147763"/>
                <a:gd name="connsiteX21" fmla="*/ 412865 w 412865"/>
                <a:gd name="connsiteY21" fmla="*/ 1123950 h 1147763"/>
                <a:gd name="connsiteX22" fmla="*/ 365240 w 412865"/>
                <a:gd name="connsiteY22" fmla="*/ 823913 h 1147763"/>
                <a:gd name="connsiteX23" fmla="*/ 272371 w 412865"/>
                <a:gd name="connsiteY23" fmla="*/ 661988 h 1147763"/>
                <a:gd name="connsiteX24" fmla="*/ 286659 w 412865"/>
                <a:gd name="connsiteY24" fmla="*/ 400050 h 1147763"/>
                <a:gd name="connsiteX25" fmla="*/ 234271 w 412865"/>
                <a:gd name="connsiteY25" fmla="*/ 280988 h 1147763"/>
                <a:gd name="connsiteX26" fmla="*/ 277134 w 412865"/>
                <a:gd name="connsiteY26" fmla="*/ 47625 h 1147763"/>
                <a:gd name="connsiteX0" fmla="*/ 277134 w 412865"/>
                <a:gd name="connsiteY0" fmla="*/ 47625 h 1147763"/>
                <a:gd name="connsiteX1" fmla="*/ 215221 w 412865"/>
                <a:gd name="connsiteY1" fmla="*/ 214313 h 1147763"/>
                <a:gd name="connsiteX2" fmla="*/ 115209 w 412865"/>
                <a:gd name="connsiteY2" fmla="*/ 0 h 1147763"/>
                <a:gd name="connsiteX3" fmla="*/ 196171 w 412865"/>
                <a:gd name="connsiteY3" fmla="*/ 257175 h 1147763"/>
                <a:gd name="connsiteX4" fmla="*/ 181884 w 412865"/>
                <a:gd name="connsiteY4" fmla="*/ 323850 h 1147763"/>
                <a:gd name="connsiteX5" fmla="*/ 105684 w 412865"/>
                <a:gd name="connsiteY5" fmla="*/ 252413 h 1147763"/>
                <a:gd name="connsiteX6" fmla="*/ 909 w 412865"/>
                <a:gd name="connsiteY6" fmla="*/ 352425 h 1147763"/>
                <a:gd name="connsiteX7" fmla="*/ 41389 w 412865"/>
                <a:gd name="connsiteY7" fmla="*/ 428626 h 1147763"/>
                <a:gd name="connsiteX8" fmla="*/ 115209 w 412865"/>
                <a:gd name="connsiteY8" fmla="*/ 419100 h 1147763"/>
                <a:gd name="connsiteX9" fmla="*/ 155691 w 412865"/>
                <a:gd name="connsiteY9" fmla="*/ 411957 h 1147763"/>
                <a:gd name="connsiteX10" fmla="*/ 196172 w 412865"/>
                <a:gd name="connsiteY10" fmla="*/ 538163 h 1147763"/>
                <a:gd name="connsiteX11" fmla="*/ 191409 w 412865"/>
                <a:gd name="connsiteY11" fmla="*/ 719138 h 1147763"/>
                <a:gd name="connsiteX12" fmla="*/ 253321 w 412865"/>
                <a:gd name="connsiteY12" fmla="*/ 866775 h 1147763"/>
                <a:gd name="connsiteX13" fmla="*/ 241415 w 412865"/>
                <a:gd name="connsiteY13" fmla="*/ 1014413 h 1147763"/>
                <a:gd name="connsiteX14" fmla="*/ 272371 w 412865"/>
                <a:gd name="connsiteY14" fmla="*/ 1128713 h 1147763"/>
                <a:gd name="connsiteX15" fmla="*/ 272371 w 412865"/>
                <a:gd name="connsiteY15" fmla="*/ 1128713 h 1147763"/>
                <a:gd name="connsiteX16" fmla="*/ 291421 w 412865"/>
                <a:gd name="connsiteY16" fmla="*/ 1131094 h 1147763"/>
                <a:gd name="connsiteX17" fmla="*/ 296184 w 412865"/>
                <a:gd name="connsiteY17" fmla="*/ 847725 h 1147763"/>
                <a:gd name="connsiteX18" fmla="*/ 300946 w 412865"/>
                <a:gd name="connsiteY18" fmla="*/ 795338 h 1147763"/>
                <a:gd name="connsiteX19" fmla="*/ 339046 w 412865"/>
                <a:gd name="connsiteY19" fmla="*/ 919163 h 1147763"/>
                <a:gd name="connsiteX20" fmla="*/ 391434 w 412865"/>
                <a:gd name="connsiteY20" fmla="*/ 1147763 h 1147763"/>
                <a:gd name="connsiteX21" fmla="*/ 412865 w 412865"/>
                <a:gd name="connsiteY21" fmla="*/ 1123950 h 1147763"/>
                <a:gd name="connsiteX22" fmla="*/ 365240 w 412865"/>
                <a:gd name="connsiteY22" fmla="*/ 823913 h 1147763"/>
                <a:gd name="connsiteX23" fmla="*/ 286658 w 412865"/>
                <a:gd name="connsiteY23" fmla="*/ 661988 h 1147763"/>
                <a:gd name="connsiteX24" fmla="*/ 286659 w 412865"/>
                <a:gd name="connsiteY24" fmla="*/ 400050 h 1147763"/>
                <a:gd name="connsiteX25" fmla="*/ 234271 w 412865"/>
                <a:gd name="connsiteY25" fmla="*/ 280988 h 1147763"/>
                <a:gd name="connsiteX26" fmla="*/ 277134 w 412865"/>
                <a:gd name="connsiteY26" fmla="*/ 47625 h 1147763"/>
                <a:gd name="connsiteX0" fmla="*/ 277134 w 412865"/>
                <a:gd name="connsiteY0" fmla="*/ 47625 h 1147763"/>
                <a:gd name="connsiteX1" fmla="*/ 215221 w 412865"/>
                <a:gd name="connsiteY1" fmla="*/ 214313 h 1147763"/>
                <a:gd name="connsiteX2" fmla="*/ 115209 w 412865"/>
                <a:gd name="connsiteY2" fmla="*/ 0 h 1147763"/>
                <a:gd name="connsiteX3" fmla="*/ 105685 w 412865"/>
                <a:gd name="connsiteY3" fmla="*/ 35719 h 1147763"/>
                <a:gd name="connsiteX4" fmla="*/ 196171 w 412865"/>
                <a:gd name="connsiteY4" fmla="*/ 257175 h 1147763"/>
                <a:gd name="connsiteX5" fmla="*/ 181884 w 412865"/>
                <a:gd name="connsiteY5" fmla="*/ 323850 h 1147763"/>
                <a:gd name="connsiteX6" fmla="*/ 105684 w 412865"/>
                <a:gd name="connsiteY6" fmla="*/ 252413 h 1147763"/>
                <a:gd name="connsiteX7" fmla="*/ 909 w 412865"/>
                <a:gd name="connsiteY7" fmla="*/ 352425 h 1147763"/>
                <a:gd name="connsiteX8" fmla="*/ 41389 w 412865"/>
                <a:gd name="connsiteY8" fmla="*/ 428626 h 1147763"/>
                <a:gd name="connsiteX9" fmla="*/ 115209 w 412865"/>
                <a:gd name="connsiteY9" fmla="*/ 419100 h 1147763"/>
                <a:gd name="connsiteX10" fmla="*/ 155691 w 412865"/>
                <a:gd name="connsiteY10" fmla="*/ 411957 h 1147763"/>
                <a:gd name="connsiteX11" fmla="*/ 196172 w 412865"/>
                <a:gd name="connsiteY11" fmla="*/ 538163 h 1147763"/>
                <a:gd name="connsiteX12" fmla="*/ 191409 w 412865"/>
                <a:gd name="connsiteY12" fmla="*/ 719138 h 1147763"/>
                <a:gd name="connsiteX13" fmla="*/ 253321 w 412865"/>
                <a:gd name="connsiteY13" fmla="*/ 866775 h 1147763"/>
                <a:gd name="connsiteX14" fmla="*/ 241415 w 412865"/>
                <a:gd name="connsiteY14" fmla="*/ 1014413 h 1147763"/>
                <a:gd name="connsiteX15" fmla="*/ 272371 w 412865"/>
                <a:gd name="connsiteY15" fmla="*/ 1128713 h 1147763"/>
                <a:gd name="connsiteX16" fmla="*/ 272371 w 412865"/>
                <a:gd name="connsiteY16" fmla="*/ 1128713 h 1147763"/>
                <a:gd name="connsiteX17" fmla="*/ 291421 w 412865"/>
                <a:gd name="connsiteY17" fmla="*/ 1131094 h 1147763"/>
                <a:gd name="connsiteX18" fmla="*/ 296184 w 412865"/>
                <a:gd name="connsiteY18" fmla="*/ 847725 h 1147763"/>
                <a:gd name="connsiteX19" fmla="*/ 300946 w 412865"/>
                <a:gd name="connsiteY19" fmla="*/ 795338 h 1147763"/>
                <a:gd name="connsiteX20" fmla="*/ 339046 w 412865"/>
                <a:gd name="connsiteY20" fmla="*/ 919163 h 1147763"/>
                <a:gd name="connsiteX21" fmla="*/ 391434 w 412865"/>
                <a:gd name="connsiteY21" fmla="*/ 1147763 h 1147763"/>
                <a:gd name="connsiteX22" fmla="*/ 412865 w 412865"/>
                <a:gd name="connsiteY22" fmla="*/ 1123950 h 1147763"/>
                <a:gd name="connsiteX23" fmla="*/ 365240 w 412865"/>
                <a:gd name="connsiteY23" fmla="*/ 823913 h 1147763"/>
                <a:gd name="connsiteX24" fmla="*/ 286658 w 412865"/>
                <a:gd name="connsiteY24" fmla="*/ 661988 h 1147763"/>
                <a:gd name="connsiteX25" fmla="*/ 286659 w 412865"/>
                <a:gd name="connsiteY25" fmla="*/ 400050 h 1147763"/>
                <a:gd name="connsiteX26" fmla="*/ 234271 w 412865"/>
                <a:gd name="connsiteY26" fmla="*/ 280988 h 1147763"/>
                <a:gd name="connsiteX27" fmla="*/ 277134 w 412865"/>
                <a:gd name="connsiteY27" fmla="*/ 47625 h 1147763"/>
                <a:gd name="connsiteX0" fmla="*/ 277134 w 412865"/>
                <a:gd name="connsiteY0" fmla="*/ 47625 h 1147763"/>
                <a:gd name="connsiteX1" fmla="*/ 215221 w 412865"/>
                <a:gd name="connsiteY1" fmla="*/ 214313 h 1147763"/>
                <a:gd name="connsiteX2" fmla="*/ 115209 w 412865"/>
                <a:gd name="connsiteY2" fmla="*/ 0 h 1147763"/>
                <a:gd name="connsiteX3" fmla="*/ 105685 w 412865"/>
                <a:gd name="connsiteY3" fmla="*/ 35719 h 1147763"/>
                <a:gd name="connsiteX4" fmla="*/ 196171 w 412865"/>
                <a:gd name="connsiteY4" fmla="*/ 257175 h 1147763"/>
                <a:gd name="connsiteX5" fmla="*/ 181884 w 412865"/>
                <a:gd name="connsiteY5" fmla="*/ 323850 h 1147763"/>
                <a:gd name="connsiteX6" fmla="*/ 105684 w 412865"/>
                <a:gd name="connsiteY6" fmla="*/ 252413 h 1147763"/>
                <a:gd name="connsiteX7" fmla="*/ 909 w 412865"/>
                <a:gd name="connsiteY7" fmla="*/ 352425 h 1147763"/>
                <a:gd name="connsiteX8" fmla="*/ 41389 w 412865"/>
                <a:gd name="connsiteY8" fmla="*/ 428626 h 1147763"/>
                <a:gd name="connsiteX9" fmla="*/ 115209 w 412865"/>
                <a:gd name="connsiteY9" fmla="*/ 419100 h 1147763"/>
                <a:gd name="connsiteX10" fmla="*/ 155691 w 412865"/>
                <a:gd name="connsiteY10" fmla="*/ 411957 h 1147763"/>
                <a:gd name="connsiteX11" fmla="*/ 196172 w 412865"/>
                <a:gd name="connsiteY11" fmla="*/ 538163 h 1147763"/>
                <a:gd name="connsiteX12" fmla="*/ 191409 w 412865"/>
                <a:gd name="connsiteY12" fmla="*/ 719138 h 1147763"/>
                <a:gd name="connsiteX13" fmla="*/ 253321 w 412865"/>
                <a:gd name="connsiteY13" fmla="*/ 866775 h 1147763"/>
                <a:gd name="connsiteX14" fmla="*/ 241415 w 412865"/>
                <a:gd name="connsiteY14" fmla="*/ 1014413 h 1147763"/>
                <a:gd name="connsiteX15" fmla="*/ 272371 w 412865"/>
                <a:gd name="connsiteY15" fmla="*/ 1128713 h 1147763"/>
                <a:gd name="connsiteX16" fmla="*/ 272371 w 412865"/>
                <a:gd name="connsiteY16" fmla="*/ 1128713 h 1147763"/>
                <a:gd name="connsiteX17" fmla="*/ 291421 w 412865"/>
                <a:gd name="connsiteY17" fmla="*/ 1131094 h 1147763"/>
                <a:gd name="connsiteX18" fmla="*/ 296184 w 412865"/>
                <a:gd name="connsiteY18" fmla="*/ 847725 h 1147763"/>
                <a:gd name="connsiteX19" fmla="*/ 300946 w 412865"/>
                <a:gd name="connsiteY19" fmla="*/ 795338 h 1147763"/>
                <a:gd name="connsiteX20" fmla="*/ 339046 w 412865"/>
                <a:gd name="connsiteY20" fmla="*/ 919163 h 1147763"/>
                <a:gd name="connsiteX21" fmla="*/ 391434 w 412865"/>
                <a:gd name="connsiteY21" fmla="*/ 1147763 h 1147763"/>
                <a:gd name="connsiteX22" fmla="*/ 412865 w 412865"/>
                <a:gd name="connsiteY22" fmla="*/ 1123950 h 1147763"/>
                <a:gd name="connsiteX23" fmla="*/ 365240 w 412865"/>
                <a:gd name="connsiteY23" fmla="*/ 823913 h 1147763"/>
                <a:gd name="connsiteX24" fmla="*/ 286658 w 412865"/>
                <a:gd name="connsiteY24" fmla="*/ 661988 h 1147763"/>
                <a:gd name="connsiteX25" fmla="*/ 286659 w 412865"/>
                <a:gd name="connsiteY25" fmla="*/ 400050 h 1147763"/>
                <a:gd name="connsiteX26" fmla="*/ 234271 w 412865"/>
                <a:gd name="connsiteY26" fmla="*/ 280988 h 1147763"/>
                <a:gd name="connsiteX27" fmla="*/ 277134 w 412865"/>
                <a:gd name="connsiteY27" fmla="*/ 47625 h 1147763"/>
                <a:gd name="connsiteX0" fmla="*/ 277134 w 412865"/>
                <a:gd name="connsiteY0" fmla="*/ 47625 h 1147763"/>
                <a:gd name="connsiteX1" fmla="*/ 215221 w 412865"/>
                <a:gd name="connsiteY1" fmla="*/ 214313 h 1147763"/>
                <a:gd name="connsiteX2" fmla="*/ 115209 w 412865"/>
                <a:gd name="connsiteY2" fmla="*/ 0 h 1147763"/>
                <a:gd name="connsiteX3" fmla="*/ 105685 w 412865"/>
                <a:gd name="connsiteY3" fmla="*/ 35719 h 1147763"/>
                <a:gd name="connsiteX4" fmla="*/ 196171 w 412865"/>
                <a:gd name="connsiteY4" fmla="*/ 257175 h 1147763"/>
                <a:gd name="connsiteX5" fmla="*/ 181884 w 412865"/>
                <a:gd name="connsiteY5" fmla="*/ 323850 h 1147763"/>
                <a:gd name="connsiteX6" fmla="*/ 105684 w 412865"/>
                <a:gd name="connsiteY6" fmla="*/ 252413 h 1147763"/>
                <a:gd name="connsiteX7" fmla="*/ 909 w 412865"/>
                <a:gd name="connsiteY7" fmla="*/ 352425 h 1147763"/>
                <a:gd name="connsiteX8" fmla="*/ 41389 w 412865"/>
                <a:gd name="connsiteY8" fmla="*/ 428626 h 1147763"/>
                <a:gd name="connsiteX9" fmla="*/ 115209 w 412865"/>
                <a:gd name="connsiteY9" fmla="*/ 419100 h 1147763"/>
                <a:gd name="connsiteX10" fmla="*/ 155691 w 412865"/>
                <a:gd name="connsiteY10" fmla="*/ 411957 h 1147763"/>
                <a:gd name="connsiteX11" fmla="*/ 196172 w 412865"/>
                <a:gd name="connsiteY11" fmla="*/ 538163 h 1147763"/>
                <a:gd name="connsiteX12" fmla="*/ 191409 w 412865"/>
                <a:gd name="connsiteY12" fmla="*/ 719138 h 1147763"/>
                <a:gd name="connsiteX13" fmla="*/ 253321 w 412865"/>
                <a:gd name="connsiteY13" fmla="*/ 866775 h 1147763"/>
                <a:gd name="connsiteX14" fmla="*/ 241415 w 412865"/>
                <a:gd name="connsiteY14" fmla="*/ 1014413 h 1147763"/>
                <a:gd name="connsiteX15" fmla="*/ 272371 w 412865"/>
                <a:gd name="connsiteY15" fmla="*/ 1128713 h 1147763"/>
                <a:gd name="connsiteX16" fmla="*/ 272371 w 412865"/>
                <a:gd name="connsiteY16" fmla="*/ 1128713 h 1147763"/>
                <a:gd name="connsiteX17" fmla="*/ 291421 w 412865"/>
                <a:gd name="connsiteY17" fmla="*/ 1131094 h 1147763"/>
                <a:gd name="connsiteX18" fmla="*/ 296184 w 412865"/>
                <a:gd name="connsiteY18" fmla="*/ 847725 h 1147763"/>
                <a:gd name="connsiteX19" fmla="*/ 300946 w 412865"/>
                <a:gd name="connsiteY19" fmla="*/ 795338 h 1147763"/>
                <a:gd name="connsiteX20" fmla="*/ 339046 w 412865"/>
                <a:gd name="connsiteY20" fmla="*/ 919163 h 1147763"/>
                <a:gd name="connsiteX21" fmla="*/ 391434 w 412865"/>
                <a:gd name="connsiteY21" fmla="*/ 1147763 h 1147763"/>
                <a:gd name="connsiteX22" fmla="*/ 412865 w 412865"/>
                <a:gd name="connsiteY22" fmla="*/ 1123950 h 1147763"/>
                <a:gd name="connsiteX23" fmla="*/ 365240 w 412865"/>
                <a:gd name="connsiteY23" fmla="*/ 823913 h 1147763"/>
                <a:gd name="connsiteX24" fmla="*/ 286658 w 412865"/>
                <a:gd name="connsiteY24" fmla="*/ 661988 h 1147763"/>
                <a:gd name="connsiteX25" fmla="*/ 286659 w 412865"/>
                <a:gd name="connsiteY25" fmla="*/ 400050 h 1147763"/>
                <a:gd name="connsiteX26" fmla="*/ 234271 w 412865"/>
                <a:gd name="connsiteY26" fmla="*/ 280988 h 1147763"/>
                <a:gd name="connsiteX27" fmla="*/ 289041 w 412865"/>
                <a:gd name="connsiteY27" fmla="*/ 66675 h 1147763"/>
                <a:gd name="connsiteX28" fmla="*/ 277134 w 412865"/>
                <a:gd name="connsiteY28" fmla="*/ 47625 h 1147763"/>
                <a:gd name="connsiteX0" fmla="*/ 277134 w 412865"/>
                <a:gd name="connsiteY0" fmla="*/ 47625 h 1147763"/>
                <a:gd name="connsiteX1" fmla="*/ 215221 w 412865"/>
                <a:gd name="connsiteY1" fmla="*/ 214313 h 1147763"/>
                <a:gd name="connsiteX2" fmla="*/ 115209 w 412865"/>
                <a:gd name="connsiteY2" fmla="*/ 0 h 1147763"/>
                <a:gd name="connsiteX3" fmla="*/ 105685 w 412865"/>
                <a:gd name="connsiteY3" fmla="*/ 35719 h 1147763"/>
                <a:gd name="connsiteX4" fmla="*/ 196171 w 412865"/>
                <a:gd name="connsiteY4" fmla="*/ 257175 h 1147763"/>
                <a:gd name="connsiteX5" fmla="*/ 181884 w 412865"/>
                <a:gd name="connsiteY5" fmla="*/ 323850 h 1147763"/>
                <a:gd name="connsiteX6" fmla="*/ 105684 w 412865"/>
                <a:gd name="connsiteY6" fmla="*/ 252413 h 1147763"/>
                <a:gd name="connsiteX7" fmla="*/ 909 w 412865"/>
                <a:gd name="connsiteY7" fmla="*/ 352425 h 1147763"/>
                <a:gd name="connsiteX8" fmla="*/ 41389 w 412865"/>
                <a:gd name="connsiteY8" fmla="*/ 428626 h 1147763"/>
                <a:gd name="connsiteX9" fmla="*/ 115209 w 412865"/>
                <a:gd name="connsiteY9" fmla="*/ 419100 h 1147763"/>
                <a:gd name="connsiteX10" fmla="*/ 155691 w 412865"/>
                <a:gd name="connsiteY10" fmla="*/ 411957 h 1147763"/>
                <a:gd name="connsiteX11" fmla="*/ 196172 w 412865"/>
                <a:gd name="connsiteY11" fmla="*/ 538163 h 1147763"/>
                <a:gd name="connsiteX12" fmla="*/ 191409 w 412865"/>
                <a:gd name="connsiteY12" fmla="*/ 719138 h 1147763"/>
                <a:gd name="connsiteX13" fmla="*/ 253321 w 412865"/>
                <a:gd name="connsiteY13" fmla="*/ 866775 h 1147763"/>
                <a:gd name="connsiteX14" fmla="*/ 241415 w 412865"/>
                <a:gd name="connsiteY14" fmla="*/ 1014413 h 1147763"/>
                <a:gd name="connsiteX15" fmla="*/ 272371 w 412865"/>
                <a:gd name="connsiteY15" fmla="*/ 1128713 h 1147763"/>
                <a:gd name="connsiteX16" fmla="*/ 272371 w 412865"/>
                <a:gd name="connsiteY16" fmla="*/ 1128713 h 1147763"/>
                <a:gd name="connsiteX17" fmla="*/ 291421 w 412865"/>
                <a:gd name="connsiteY17" fmla="*/ 1131094 h 1147763"/>
                <a:gd name="connsiteX18" fmla="*/ 296184 w 412865"/>
                <a:gd name="connsiteY18" fmla="*/ 847725 h 1147763"/>
                <a:gd name="connsiteX19" fmla="*/ 300946 w 412865"/>
                <a:gd name="connsiteY19" fmla="*/ 795338 h 1147763"/>
                <a:gd name="connsiteX20" fmla="*/ 339046 w 412865"/>
                <a:gd name="connsiteY20" fmla="*/ 919163 h 1147763"/>
                <a:gd name="connsiteX21" fmla="*/ 391434 w 412865"/>
                <a:gd name="connsiteY21" fmla="*/ 1147763 h 1147763"/>
                <a:gd name="connsiteX22" fmla="*/ 412865 w 412865"/>
                <a:gd name="connsiteY22" fmla="*/ 1123950 h 1147763"/>
                <a:gd name="connsiteX23" fmla="*/ 365240 w 412865"/>
                <a:gd name="connsiteY23" fmla="*/ 823913 h 1147763"/>
                <a:gd name="connsiteX24" fmla="*/ 286658 w 412865"/>
                <a:gd name="connsiteY24" fmla="*/ 661988 h 1147763"/>
                <a:gd name="connsiteX25" fmla="*/ 286659 w 412865"/>
                <a:gd name="connsiteY25" fmla="*/ 400050 h 1147763"/>
                <a:gd name="connsiteX26" fmla="*/ 234271 w 412865"/>
                <a:gd name="connsiteY26" fmla="*/ 280988 h 1147763"/>
                <a:gd name="connsiteX27" fmla="*/ 289041 w 412865"/>
                <a:gd name="connsiteY27" fmla="*/ 66675 h 1147763"/>
                <a:gd name="connsiteX28" fmla="*/ 277134 w 412865"/>
                <a:gd name="connsiteY28" fmla="*/ 47625 h 114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2865" h="1147763">
                  <a:moveTo>
                    <a:pt x="277134" y="47625"/>
                  </a:moveTo>
                  <a:cubicBezTo>
                    <a:pt x="232684" y="129381"/>
                    <a:pt x="235859" y="158750"/>
                    <a:pt x="215221" y="214313"/>
                  </a:cubicBezTo>
                  <a:lnTo>
                    <a:pt x="115209" y="0"/>
                  </a:lnTo>
                  <a:cubicBezTo>
                    <a:pt x="119972" y="22225"/>
                    <a:pt x="100922" y="13494"/>
                    <a:pt x="105685" y="35719"/>
                  </a:cubicBezTo>
                  <a:cubicBezTo>
                    <a:pt x="154897" y="123826"/>
                    <a:pt x="166009" y="183356"/>
                    <a:pt x="196171" y="257175"/>
                  </a:cubicBezTo>
                  <a:lnTo>
                    <a:pt x="181884" y="323850"/>
                  </a:lnTo>
                  <a:cubicBezTo>
                    <a:pt x="168390" y="276226"/>
                    <a:pt x="131084" y="276225"/>
                    <a:pt x="105684" y="252413"/>
                  </a:cubicBezTo>
                  <a:cubicBezTo>
                    <a:pt x="70759" y="285750"/>
                    <a:pt x="-9410" y="278606"/>
                    <a:pt x="909" y="352425"/>
                  </a:cubicBezTo>
                  <a:cubicBezTo>
                    <a:pt x="7258" y="387350"/>
                    <a:pt x="23134" y="407988"/>
                    <a:pt x="41389" y="428626"/>
                  </a:cubicBezTo>
                  <a:lnTo>
                    <a:pt x="115209" y="419100"/>
                  </a:lnTo>
                  <a:lnTo>
                    <a:pt x="155691" y="411957"/>
                  </a:lnTo>
                  <a:cubicBezTo>
                    <a:pt x="171566" y="433388"/>
                    <a:pt x="190219" y="486966"/>
                    <a:pt x="196172" y="538163"/>
                  </a:cubicBezTo>
                  <a:cubicBezTo>
                    <a:pt x="202125" y="589360"/>
                    <a:pt x="168725" y="660492"/>
                    <a:pt x="191409" y="719138"/>
                  </a:cubicBezTo>
                  <a:cubicBezTo>
                    <a:pt x="212482" y="773619"/>
                    <a:pt x="244590" y="805657"/>
                    <a:pt x="253321" y="866775"/>
                  </a:cubicBezTo>
                  <a:cubicBezTo>
                    <a:pt x="263640" y="925513"/>
                    <a:pt x="245384" y="965200"/>
                    <a:pt x="241415" y="1014413"/>
                  </a:cubicBezTo>
                  <a:lnTo>
                    <a:pt x="272371" y="1128713"/>
                  </a:lnTo>
                  <a:lnTo>
                    <a:pt x="272371" y="1128713"/>
                  </a:lnTo>
                  <a:cubicBezTo>
                    <a:pt x="275546" y="1129110"/>
                    <a:pt x="289040" y="1152525"/>
                    <a:pt x="291421" y="1131094"/>
                  </a:cubicBezTo>
                  <a:cubicBezTo>
                    <a:pt x="293009" y="1036638"/>
                    <a:pt x="294596" y="942181"/>
                    <a:pt x="296184" y="847725"/>
                  </a:cubicBezTo>
                  <a:lnTo>
                    <a:pt x="300946" y="795338"/>
                  </a:lnTo>
                  <a:lnTo>
                    <a:pt x="339046" y="919163"/>
                  </a:lnTo>
                  <a:lnTo>
                    <a:pt x="391434" y="1147763"/>
                  </a:lnTo>
                  <a:lnTo>
                    <a:pt x="412865" y="1123950"/>
                  </a:lnTo>
                  <a:cubicBezTo>
                    <a:pt x="411278" y="1077913"/>
                    <a:pt x="386274" y="900907"/>
                    <a:pt x="365240" y="823913"/>
                  </a:cubicBezTo>
                  <a:cubicBezTo>
                    <a:pt x="344206" y="746919"/>
                    <a:pt x="302533" y="740569"/>
                    <a:pt x="286658" y="661988"/>
                  </a:cubicBezTo>
                  <a:cubicBezTo>
                    <a:pt x="286658" y="574675"/>
                    <a:pt x="286659" y="487363"/>
                    <a:pt x="286659" y="400050"/>
                  </a:cubicBezTo>
                  <a:lnTo>
                    <a:pt x="234271" y="280988"/>
                  </a:lnTo>
                  <a:cubicBezTo>
                    <a:pt x="242209" y="226219"/>
                    <a:pt x="281103" y="121444"/>
                    <a:pt x="289041" y="66675"/>
                  </a:cubicBezTo>
                  <a:lnTo>
                    <a:pt x="277134" y="47625"/>
                  </a:lnTo>
                  <a:close/>
                </a:path>
              </a:pathLst>
            </a:cu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74" name="Picture 2" descr="C:\Users\Kris\Downloads\Moab sacrific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8620"/>
            <a:ext cx="9144000" cy="608076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Possible depiction of child sacrifice in Ashkelon during Merneptah’s siege, circa 1195 BC</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Shall I give my firstborn for my transgression, the fruit of my body for the sin of my soul?</a:t>
            </a:r>
          </a:p>
        </p:txBody>
      </p:sp>
    </p:spTree>
    <p:extLst>
      <p:ext uri="{BB962C8B-B14F-4D97-AF65-F5344CB8AC3E}">
        <p14:creationId xmlns:p14="http://schemas.microsoft.com/office/powerpoint/2010/main" val="1362649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81BBCAF-F022-4128-5785-7D208B28D1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04799"/>
            <a:ext cx="9143999" cy="6248399"/>
          </a:xfrm>
          <a:prstGeom prst="rect">
            <a:avLst/>
          </a:prstGeom>
        </p:spPr>
      </p:pic>
      <p:sp>
        <p:nvSpPr>
          <p:cNvPr id="2" name="Text Placeholder 1"/>
          <p:cNvSpPr>
            <a:spLocks noGrp="1"/>
          </p:cNvSpPr>
          <p:nvPr>
            <p:ph type="body" sz="quarter" idx="10"/>
          </p:nvPr>
        </p:nvSpPr>
        <p:spPr/>
        <p:txBody>
          <a:bodyPr/>
          <a:lstStyle/>
          <a:p>
            <a:r>
              <a:rPr lang="en-US" dirty="0"/>
              <a:t>Father and son wearing phylacteries at the Western Wall in Jerusalem</a:t>
            </a:r>
          </a:p>
        </p:txBody>
      </p:sp>
      <p:sp>
        <p:nvSpPr>
          <p:cNvPr id="3" name="Text Placeholder 2"/>
          <p:cNvSpPr>
            <a:spLocks noGrp="1"/>
          </p:cNvSpPr>
          <p:nvPr>
            <p:ph type="body" sz="quarter" idx="12"/>
          </p:nvPr>
        </p:nvSpPr>
        <p:spPr/>
        <p:txBody>
          <a:bodyPr/>
          <a:lstStyle/>
          <a:p>
            <a:r>
              <a:rPr lang="en-US" dirty="0"/>
              <a:t>6:7</a:t>
            </a:r>
          </a:p>
        </p:txBody>
      </p:sp>
      <p:sp>
        <p:nvSpPr>
          <p:cNvPr id="4" name="Title 3"/>
          <p:cNvSpPr>
            <a:spLocks noGrp="1"/>
          </p:cNvSpPr>
          <p:nvPr>
            <p:ph type="title"/>
          </p:nvPr>
        </p:nvSpPr>
        <p:spPr/>
        <p:txBody>
          <a:bodyPr/>
          <a:lstStyle/>
          <a:p>
            <a:r>
              <a:rPr lang="en-US" dirty="0"/>
              <a:t>Shall I give my firstborn for my transgression, the fruit of my body for the sin of my soul?</a:t>
            </a:r>
          </a:p>
        </p:txBody>
      </p:sp>
    </p:spTree>
    <p:extLst>
      <p:ext uri="{BB962C8B-B14F-4D97-AF65-F5344CB8AC3E}">
        <p14:creationId xmlns:p14="http://schemas.microsoft.com/office/powerpoint/2010/main" val="19827991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4C22FA-80D0-E074-F424-B39EB016B36B}"/>
              </a:ext>
            </a:extLst>
          </p:cNvPr>
          <p:cNvPicPr>
            <a:picLocks noChangeAspect="1"/>
          </p:cNvPicPr>
          <p:nvPr/>
        </p:nvPicPr>
        <p:blipFill rotWithShape="1">
          <a:blip r:embed="rId3">
            <a:extLst>
              <a:ext uri="{28A0092B-C50C-407E-A947-70E740481C1C}">
                <a14:useLocalDpi xmlns:a14="http://schemas.microsoft.com/office/drawing/2010/main" val="0"/>
              </a:ext>
            </a:extLst>
          </a:blip>
          <a:srcRect l="2439"/>
          <a:stretch/>
        </p:blipFill>
        <p:spPr>
          <a:xfrm>
            <a:off x="0" y="298552"/>
            <a:ext cx="9144000" cy="6260897"/>
          </a:xfrm>
          <a:prstGeom prst="rect">
            <a:avLst/>
          </a:prstGeom>
        </p:spPr>
      </p:pic>
      <p:sp>
        <p:nvSpPr>
          <p:cNvPr id="2" name="Text Placeholder 1"/>
          <p:cNvSpPr>
            <a:spLocks noGrp="1"/>
          </p:cNvSpPr>
          <p:nvPr>
            <p:ph type="body" sz="quarter" idx="10"/>
          </p:nvPr>
        </p:nvSpPr>
        <p:spPr/>
        <p:txBody>
          <a:bodyPr/>
          <a:lstStyle/>
          <a:p>
            <a:r>
              <a:rPr lang="en-US" dirty="0"/>
              <a:t>The Ten Commandments in a model of the ark of the covenant</a:t>
            </a:r>
          </a:p>
        </p:txBody>
      </p:sp>
      <p:sp>
        <p:nvSpPr>
          <p:cNvPr id="3" name="Text Placeholder 2"/>
          <p:cNvSpPr>
            <a:spLocks noGrp="1"/>
          </p:cNvSpPr>
          <p:nvPr>
            <p:ph type="body" sz="quarter" idx="12"/>
          </p:nvPr>
        </p:nvSpPr>
        <p:spPr/>
        <p:txBody>
          <a:bodyPr/>
          <a:lstStyle/>
          <a:p>
            <a:r>
              <a:rPr lang="en-US" dirty="0"/>
              <a:t>6:8</a:t>
            </a:r>
          </a:p>
        </p:txBody>
      </p:sp>
      <p:sp>
        <p:nvSpPr>
          <p:cNvPr id="4" name="Title 3"/>
          <p:cNvSpPr>
            <a:spLocks noGrp="1"/>
          </p:cNvSpPr>
          <p:nvPr>
            <p:ph type="title"/>
          </p:nvPr>
        </p:nvSpPr>
        <p:spPr/>
        <p:txBody>
          <a:bodyPr/>
          <a:lstStyle/>
          <a:p>
            <a:r>
              <a:rPr lang="en-US" dirty="0"/>
              <a:t>He has shown you, O man, what is good</a:t>
            </a:r>
          </a:p>
        </p:txBody>
      </p:sp>
    </p:spTree>
    <p:extLst>
      <p:ext uri="{BB962C8B-B14F-4D97-AF65-F5344CB8AC3E}">
        <p14:creationId xmlns:p14="http://schemas.microsoft.com/office/powerpoint/2010/main" val="1711669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20DA62-78C6-F8F0-2312-39AAF69179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err="1"/>
              <a:t>Zorah</a:t>
            </a:r>
            <a:r>
              <a:rPr lang="en-US" dirty="0"/>
              <a:t> and the Judean hills (aerial view from the west)</a:t>
            </a:r>
          </a:p>
        </p:txBody>
      </p:sp>
      <p:sp>
        <p:nvSpPr>
          <p:cNvPr id="3" name="Text Placeholder 2"/>
          <p:cNvSpPr>
            <a:spLocks noGrp="1"/>
          </p:cNvSpPr>
          <p:nvPr>
            <p:ph type="body" sz="quarter" idx="12"/>
          </p:nvPr>
        </p:nvSpPr>
        <p:spPr/>
        <p:txBody>
          <a:bodyPr/>
          <a:lstStyle/>
          <a:p>
            <a:r>
              <a:rPr lang="en-US" dirty="0"/>
              <a:t>6:1</a:t>
            </a:r>
          </a:p>
        </p:txBody>
      </p:sp>
      <p:sp>
        <p:nvSpPr>
          <p:cNvPr id="4" name="Title 3"/>
          <p:cNvSpPr>
            <a:spLocks noGrp="1"/>
          </p:cNvSpPr>
          <p:nvPr>
            <p:ph type="title"/>
          </p:nvPr>
        </p:nvSpPr>
        <p:spPr/>
        <p:txBody>
          <a:bodyPr/>
          <a:lstStyle/>
          <a:p>
            <a:r>
              <a:rPr lang="en-US" dirty="0"/>
              <a:t>Arise, plead your case before the mountains, and let the hills hear your voice</a:t>
            </a:r>
          </a:p>
        </p:txBody>
      </p:sp>
    </p:spTree>
    <p:extLst>
      <p:ext uri="{BB962C8B-B14F-4D97-AF65-F5344CB8AC3E}">
        <p14:creationId xmlns:p14="http://schemas.microsoft.com/office/powerpoint/2010/main" val="13801379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Kris\Downloads\Fresco with characters in Judgment of Solomon depicted as pygmies, from House of Doctor in Pompeii, tb0515170279c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41375"/>
            <a:ext cx="9144000" cy="5175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Fresco with a scene from the Judgment of Solomon, from Pompeii, 1st century AD</a:t>
            </a:r>
          </a:p>
        </p:txBody>
      </p:sp>
      <p:sp>
        <p:nvSpPr>
          <p:cNvPr id="3" name="Text Placeholder 2"/>
          <p:cNvSpPr>
            <a:spLocks noGrp="1"/>
          </p:cNvSpPr>
          <p:nvPr>
            <p:ph type="body" sz="quarter" idx="12"/>
          </p:nvPr>
        </p:nvSpPr>
        <p:spPr/>
        <p:txBody>
          <a:bodyPr/>
          <a:lstStyle/>
          <a:p>
            <a:r>
              <a:rPr lang="en-US" dirty="0"/>
              <a:t>6:8</a:t>
            </a:r>
          </a:p>
        </p:txBody>
      </p:sp>
      <p:sp>
        <p:nvSpPr>
          <p:cNvPr id="4" name="Title 3"/>
          <p:cNvSpPr>
            <a:spLocks noGrp="1"/>
          </p:cNvSpPr>
          <p:nvPr>
            <p:ph type="title"/>
          </p:nvPr>
        </p:nvSpPr>
        <p:spPr/>
        <p:txBody>
          <a:bodyPr/>
          <a:lstStyle/>
          <a:p>
            <a:r>
              <a:rPr lang="en-US" dirty="0"/>
              <a:t>What does Yahweh require of you, but to do justice, and to love kindness</a:t>
            </a:r>
          </a:p>
        </p:txBody>
      </p:sp>
    </p:spTree>
    <p:extLst>
      <p:ext uri="{BB962C8B-B14F-4D97-AF65-F5344CB8AC3E}">
        <p14:creationId xmlns:p14="http://schemas.microsoft.com/office/powerpoint/2010/main" val="3489029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Statue of Themis, the Roman goddess of justice, about 300 BC</a:t>
            </a:r>
          </a:p>
        </p:txBody>
      </p:sp>
      <p:sp>
        <p:nvSpPr>
          <p:cNvPr id="3" name="Text Placeholder 2"/>
          <p:cNvSpPr>
            <a:spLocks noGrp="1"/>
          </p:cNvSpPr>
          <p:nvPr>
            <p:ph type="body" sz="quarter" idx="12"/>
          </p:nvPr>
        </p:nvSpPr>
        <p:spPr/>
        <p:txBody>
          <a:bodyPr/>
          <a:lstStyle/>
          <a:p>
            <a:r>
              <a:rPr lang="en-US" dirty="0"/>
              <a:t>6:8</a:t>
            </a:r>
          </a:p>
        </p:txBody>
      </p:sp>
      <p:sp>
        <p:nvSpPr>
          <p:cNvPr id="4" name="Title 3"/>
          <p:cNvSpPr>
            <a:spLocks noGrp="1"/>
          </p:cNvSpPr>
          <p:nvPr>
            <p:ph type="title"/>
          </p:nvPr>
        </p:nvSpPr>
        <p:spPr/>
        <p:txBody>
          <a:bodyPr/>
          <a:lstStyle/>
          <a:p>
            <a:r>
              <a:rPr lang="en-US" dirty="0"/>
              <a:t>What does Yahweh require of you, but to do justice, and to love kindness</a:t>
            </a:r>
          </a:p>
        </p:txBody>
      </p:sp>
      <p:sp>
        <p:nvSpPr>
          <p:cNvPr id="6" name="AutoShape 2" descr="blob:null/56ca0e8c-4493-4a03-82a7-dca2092fc6c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4486D50A-8367-6ED3-F111-C6B7CFC12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9332"/>
            <a:ext cx="2692482" cy="6150340"/>
          </a:xfrm>
          <a:prstGeom prst="rect">
            <a:avLst/>
          </a:prstGeom>
        </p:spPr>
      </p:pic>
      <p:pic>
        <p:nvPicPr>
          <p:cNvPr id="9" name="Picture 8">
            <a:extLst>
              <a:ext uri="{FF2B5EF4-FFF2-40B4-BE49-F238E27FC236}">
                <a16:creationId xmlns:a16="http://schemas.microsoft.com/office/drawing/2014/main" id="{9F827942-9B97-309B-7FFE-BF5620B0B5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5600" y="346719"/>
            <a:ext cx="6248400" cy="6172953"/>
          </a:xfrm>
          <a:prstGeom prst="rect">
            <a:avLst/>
          </a:prstGeom>
        </p:spPr>
      </p:pic>
    </p:spTree>
    <p:extLst>
      <p:ext uri="{BB962C8B-B14F-4D97-AF65-F5344CB8AC3E}">
        <p14:creationId xmlns:p14="http://schemas.microsoft.com/office/powerpoint/2010/main" val="36644095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ris\Documents\Bolen\Fresco woman handing a beggar a drink, from House of the Dioscuri, Pompeii Gary Todd 48452588127.jpg"/>
          <p:cNvPicPr>
            <a:picLocks noChangeAspect="1" noChangeArrowheads="1"/>
          </p:cNvPicPr>
          <p:nvPr/>
        </p:nvPicPr>
        <p:blipFill rotWithShape="1">
          <a:blip r:embed="rId3">
            <a:extLst>
              <a:ext uri="{28A0092B-C50C-407E-A947-70E740481C1C}">
                <a14:useLocalDpi xmlns:a14="http://schemas.microsoft.com/office/drawing/2010/main" val="0"/>
              </a:ext>
            </a:extLst>
          </a:blip>
          <a:srcRect t="9162" b="9162"/>
          <a:stretch/>
        </p:blipFill>
        <p:spPr bwMode="auto">
          <a:xfrm>
            <a:off x="-1" y="1"/>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96712918-A570-42D2-B809-0F7DD6BD8644}"/>
              </a:ext>
            </a:extLst>
          </p:cNvPr>
          <p:cNvSpPr>
            <a:spLocks noGrp="1"/>
          </p:cNvSpPr>
          <p:nvPr>
            <p:ph type="body" sz="quarter" idx="10"/>
          </p:nvPr>
        </p:nvSpPr>
        <p:spPr/>
        <p:txBody>
          <a:bodyPr/>
          <a:lstStyle/>
          <a:p>
            <a:r>
              <a:rPr lang="en-US" altLang="ja-JP" dirty="0"/>
              <a:t>Fresco of a woman handing a beggar a drink, from Pompeii, 1st century AD</a:t>
            </a:r>
            <a:endParaRPr lang="ja-JP" dirty="0"/>
          </a:p>
        </p:txBody>
      </p:sp>
      <p:sp>
        <p:nvSpPr>
          <p:cNvPr id="3" name="Text Placeholder 2">
            <a:extLst>
              <a:ext uri="{FF2B5EF4-FFF2-40B4-BE49-F238E27FC236}">
                <a16:creationId xmlns:a16="http://schemas.microsoft.com/office/drawing/2014/main" id="{F02E0FAA-51CF-4A01-88CE-C01F126AFD4F}"/>
              </a:ext>
            </a:extLst>
          </p:cNvPr>
          <p:cNvSpPr>
            <a:spLocks noGrp="1"/>
          </p:cNvSpPr>
          <p:nvPr>
            <p:ph type="body" sz="quarter" idx="12"/>
          </p:nvPr>
        </p:nvSpPr>
        <p:spPr/>
        <p:txBody>
          <a:bodyPr/>
          <a:lstStyle/>
          <a:p>
            <a:r>
              <a:rPr lang="en-US" dirty="0">
                <a:latin typeface="Calibri"/>
                <a:ea typeface="Calibri"/>
                <a:cs typeface="Calibri"/>
              </a:rPr>
              <a:t>6:8</a:t>
            </a:r>
            <a:endParaRPr lang="en-US" dirty="0"/>
          </a:p>
        </p:txBody>
      </p:sp>
      <p:sp>
        <p:nvSpPr>
          <p:cNvPr id="4" name="Title 3">
            <a:extLst>
              <a:ext uri="{FF2B5EF4-FFF2-40B4-BE49-F238E27FC236}">
                <a16:creationId xmlns:a16="http://schemas.microsoft.com/office/drawing/2014/main" id="{30406F7A-E60A-478F-9AC3-3E64C181E25B}"/>
              </a:ext>
            </a:extLst>
          </p:cNvPr>
          <p:cNvSpPr>
            <a:spLocks noGrp="1"/>
          </p:cNvSpPr>
          <p:nvPr>
            <p:ph type="title"/>
          </p:nvPr>
        </p:nvSpPr>
        <p:spPr/>
        <p:txBody>
          <a:bodyPr/>
          <a:lstStyle/>
          <a:p>
            <a:r>
              <a:rPr lang="en-US" dirty="0"/>
              <a:t>What does Yahweh require of you, but to do justice, and to love kindness</a:t>
            </a:r>
            <a:endParaRPr lang="ja-JP" dirty="0"/>
          </a:p>
        </p:txBody>
      </p:sp>
    </p:spTree>
    <p:extLst>
      <p:ext uri="{BB962C8B-B14F-4D97-AF65-F5344CB8AC3E}">
        <p14:creationId xmlns:p14="http://schemas.microsoft.com/office/powerpoint/2010/main" val="12590613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8FFE26-F943-4BBC-9F7A-BF5430ED86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9476"/>
            <a:ext cx="9144000" cy="6099048"/>
          </a:xfrm>
          <a:prstGeom prst="rect">
            <a:avLst/>
          </a:prstGeom>
        </p:spPr>
      </p:pic>
      <p:sp>
        <p:nvSpPr>
          <p:cNvPr id="2" name="Text Placeholder 1">
            <a:extLst>
              <a:ext uri="{FF2B5EF4-FFF2-40B4-BE49-F238E27FC236}">
                <a16:creationId xmlns:a16="http://schemas.microsoft.com/office/drawing/2014/main" id="{7E55AD4E-5A03-038D-9BE8-2FF6FFAA1EB0}"/>
              </a:ext>
            </a:extLst>
          </p:cNvPr>
          <p:cNvSpPr>
            <a:spLocks noGrp="1"/>
          </p:cNvSpPr>
          <p:nvPr>
            <p:ph type="body" sz="quarter" idx="10"/>
          </p:nvPr>
        </p:nvSpPr>
        <p:spPr/>
        <p:txBody>
          <a:bodyPr/>
          <a:lstStyle/>
          <a:p>
            <a:r>
              <a:rPr lang="en-US" dirty="0"/>
              <a:t>Relief with the commander of the Persian royal bodyguard covering his lips</a:t>
            </a:r>
          </a:p>
        </p:txBody>
      </p:sp>
      <p:sp>
        <p:nvSpPr>
          <p:cNvPr id="3" name="Text Placeholder 2">
            <a:extLst>
              <a:ext uri="{FF2B5EF4-FFF2-40B4-BE49-F238E27FC236}">
                <a16:creationId xmlns:a16="http://schemas.microsoft.com/office/drawing/2014/main" id="{21D69532-5DAB-9A37-F0A0-2C2DDF7F3CF2}"/>
              </a:ext>
            </a:extLst>
          </p:cNvPr>
          <p:cNvSpPr>
            <a:spLocks noGrp="1"/>
          </p:cNvSpPr>
          <p:nvPr>
            <p:ph type="body" sz="quarter" idx="12"/>
          </p:nvPr>
        </p:nvSpPr>
        <p:spPr/>
        <p:txBody>
          <a:bodyPr/>
          <a:lstStyle/>
          <a:p>
            <a:r>
              <a:rPr lang="en-US" dirty="0"/>
              <a:t>6:8</a:t>
            </a:r>
          </a:p>
        </p:txBody>
      </p:sp>
      <p:sp>
        <p:nvSpPr>
          <p:cNvPr id="4" name="Title 3">
            <a:extLst>
              <a:ext uri="{FF2B5EF4-FFF2-40B4-BE49-F238E27FC236}">
                <a16:creationId xmlns:a16="http://schemas.microsoft.com/office/drawing/2014/main" id="{EE06C593-2546-20D4-6613-C41613E9466A}"/>
              </a:ext>
            </a:extLst>
          </p:cNvPr>
          <p:cNvSpPr>
            <a:spLocks noGrp="1"/>
          </p:cNvSpPr>
          <p:nvPr>
            <p:ph type="title"/>
          </p:nvPr>
        </p:nvSpPr>
        <p:spPr/>
        <p:txBody>
          <a:bodyPr/>
          <a:lstStyle/>
          <a:p>
            <a:r>
              <a:rPr lang="en-US" dirty="0"/>
              <a:t>And to walk humbly with your God</a:t>
            </a:r>
          </a:p>
        </p:txBody>
      </p:sp>
    </p:spTree>
    <p:extLst>
      <p:ext uri="{BB962C8B-B14F-4D97-AF65-F5344CB8AC3E}">
        <p14:creationId xmlns:p14="http://schemas.microsoft.com/office/powerpoint/2010/main" val="11466208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495C66-AB0A-D25F-D6BC-616C883C8E14}"/>
              </a:ext>
            </a:extLst>
          </p:cNvPr>
          <p:cNvPicPr>
            <a:picLocks noChangeAspect="1"/>
          </p:cNvPicPr>
          <p:nvPr/>
        </p:nvPicPr>
        <p:blipFill rotWithShape="1">
          <a:blip r:embed="rId3">
            <a:extLst>
              <a:ext uri="{28A0092B-C50C-407E-A947-70E740481C1C}">
                <a14:useLocalDpi xmlns:a14="http://schemas.microsoft.com/office/drawing/2010/main" val="0"/>
              </a:ext>
            </a:extLst>
          </a:blip>
          <a:srcRect b="7182"/>
          <a:stretch/>
        </p:blipFill>
        <p:spPr>
          <a:xfrm>
            <a:off x="1828800" y="155637"/>
            <a:ext cx="4953000" cy="6485175"/>
          </a:xfrm>
          <a:prstGeom prst="rect">
            <a:avLst/>
          </a:prstGeom>
        </p:spPr>
      </p:pic>
      <p:pic>
        <p:nvPicPr>
          <p:cNvPr id="6" name="Picture 5">
            <a:extLst>
              <a:ext uri="{FF2B5EF4-FFF2-40B4-BE49-F238E27FC236}">
                <a16:creationId xmlns:a16="http://schemas.microsoft.com/office/drawing/2014/main" id="{EA43C876-623C-DFF6-D33D-7491375A699A}"/>
              </a:ext>
            </a:extLst>
          </p:cNvPr>
          <p:cNvPicPr>
            <a:picLocks noChangeAspect="1"/>
          </p:cNvPicPr>
          <p:nvPr/>
        </p:nvPicPr>
        <p:blipFill rotWithShape="1">
          <a:blip r:embed="rId4"/>
          <a:srcRect b="6511"/>
          <a:stretch/>
        </p:blipFill>
        <p:spPr>
          <a:xfrm>
            <a:off x="0" y="240012"/>
            <a:ext cx="9144000" cy="6400800"/>
          </a:xfrm>
          <a:prstGeom prst="rect">
            <a:avLst/>
          </a:prstGeom>
        </p:spPr>
      </p:pic>
      <p:sp>
        <p:nvSpPr>
          <p:cNvPr id="2" name="Text Placeholder 1"/>
          <p:cNvSpPr>
            <a:spLocks noGrp="1"/>
          </p:cNvSpPr>
          <p:nvPr>
            <p:ph type="body" sz="quarter" idx="10"/>
          </p:nvPr>
        </p:nvSpPr>
        <p:spPr/>
        <p:txBody>
          <a:bodyPr/>
          <a:lstStyle/>
          <a:p>
            <a:r>
              <a:rPr lang="en-US" dirty="0"/>
              <a:t>Bronze figurine of an Egyptian man praying, circa 330–30 BC</a:t>
            </a:r>
          </a:p>
        </p:txBody>
      </p:sp>
      <p:sp>
        <p:nvSpPr>
          <p:cNvPr id="3" name="Text Placeholder 2"/>
          <p:cNvSpPr>
            <a:spLocks noGrp="1"/>
          </p:cNvSpPr>
          <p:nvPr>
            <p:ph type="body" sz="quarter" idx="12"/>
          </p:nvPr>
        </p:nvSpPr>
        <p:spPr/>
        <p:txBody>
          <a:bodyPr/>
          <a:lstStyle/>
          <a:p>
            <a:r>
              <a:rPr lang="en-US" dirty="0"/>
              <a:t>6:8</a:t>
            </a:r>
          </a:p>
        </p:txBody>
      </p:sp>
      <p:sp>
        <p:nvSpPr>
          <p:cNvPr id="4" name="Title 3"/>
          <p:cNvSpPr>
            <a:spLocks noGrp="1"/>
          </p:cNvSpPr>
          <p:nvPr>
            <p:ph type="title"/>
          </p:nvPr>
        </p:nvSpPr>
        <p:spPr/>
        <p:txBody>
          <a:bodyPr/>
          <a:lstStyle/>
          <a:p>
            <a:r>
              <a:rPr lang="en-US" dirty="0"/>
              <a:t>And to walk humbly with your God</a:t>
            </a:r>
          </a:p>
        </p:txBody>
      </p:sp>
    </p:spTree>
    <p:extLst>
      <p:ext uri="{BB962C8B-B14F-4D97-AF65-F5344CB8AC3E}">
        <p14:creationId xmlns:p14="http://schemas.microsoft.com/office/powerpoint/2010/main" val="17840126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35F904C-C93F-11B8-4CFE-B5D4D1C399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Statuette of a kneeling youth, 2nd–3rd centuries AD</a:t>
            </a:r>
          </a:p>
        </p:txBody>
      </p:sp>
      <p:sp>
        <p:nvSpPr>
          <p:cNvPr id="3" name="Text Placeholder 2"/>
          <p:cNvSpPr>
            <a:spLocks noGrp="1"/>
          </p:cNvSpPr>
          <p:nvPr>
            <p:ph type="body" sz="quarter" idx="12"/>
          </p:nvPr>
        </p:nvSpPr>
        <p:spPr/>
        <p:txBody>
          <a:bodyPr/>
          <a:lstStyle/>
          <a:p>
            <a:r>
              <a:rPr lang="en-US" dirty="0"/>
              <a:t>6:8</a:t>
            </a:r>
          </a:p>
        </p:txBody>
      </p:sp>
      <p:sp>
        <p:nvSpPr>
          <p:cNvPr id="4" name="Title 3"/>
          <p:cNvSpPr>
            <a:spLocks noGrp="1"/>
          </p:cNvSpPr>
          <p:nvPr>
            <p:ph type="title"/>
          </p:nvPr>
        </p:nvSpPr>
        <p:spPr/>
        <p:txBody>
          <a:bodyPr/>
          <a:lstStyle/>
          <a:p>
            <a:r>
              <a:rPr lang="en-US" dirty="0"/>
              <a:t>And to walk humbly with your God</a:t>
            </a:r>
          </a:p>
        </p:txBody>
      </p:sp>
    </p:spTree>
    <p:extLst>
      <p:ext uri="{BB962C8B-B14F-4D97-AF65-F5344CB8AC3E}">
        <p14:creationId xmlns:p14="http://schemas.microsoft.com/office/powerpoint/2010/main" val="1123123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07EFA4-9283-17AA-D4E7-7B8CD6418E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23854"/>
            <a:ext cx="9144000" cy="6210292"/>
          </a:xfrm>
          <a:prstGeom prst="rect">
            <a:avLst/>
          </a:prstGeom>
        </p:spPr>
      </p:pic>
      <p:sp>
        <p:nvSpPr>
          <p:cNvPr id="9" name="Text Placeholder 8">
            <a:extLst>
              <a:ext uri="{FF2B5EF4-FFF2-40B4-BE49-F238E27FC236}">
                <a16:creationId xmlns:a16="http://schemas.microsoft.com/office/drawing/2014/main" id="{5ACFE4A2-8931-4861-BE6C-B38647E6EC1B}"/>
              </a:ext>
            </a:extLst>
          </p:cNvPr>
          <p:cNvSpPr>
            <a:spLocks noGrp="1"/>
          </p:cNvSpPr>
          <p:nvPr>
            <p:ph type="body" sz="quarter" idx="10"/>
          </p:nvPr>
        </p:nvSpPr>
        <p:spPr/>
        <p:txBody>
          <a:bodyPr/>
          <a:lstStyle/>
          <a:p>
            <a:r>
              <a:rPr lang="en-US" dirty="0"/>
              <a:t>Jewish woman praying at the Western Wall in Jerusalem</a:t>
            </a:r>
          </a:p>
        </p:txBody>
      </p:sp>
      <p:sp>
        <p:nvSpPr>
          <p:cNvPr id="10" name="Text Placeholder 9">
            <a:extLst>
              <a:ext uri="{FF2B5EF4-FFF2-40B4-BE49-F238E27FC236}">
                <a16:creationId xmlns:a16="http://schemas.microsoft.com/office/drawing/2014/main" id="{4D13DF15-6F20-4341-9A04-C9170132BA76}"/>
              </a:ext>
            </a:extLst>
          </p:cNvPr>
          <p:cNvSpPr>
            <a:spLocks noGrp="1"/>
          </p:cNvSpPr>
          <p:nvPr>
            <p:ph type="body" sz="quarter" idx="12"/>
          </p:nvPr>
        </p:nvSpPr>
        <p:spPr/>
        <p:txBody>
          <a:bodyPr/>
          <a:lstStyle/>
          <a:p>
            <a:r>
              <a:rPr lang="en-US" dirty="0"/>
              <a:t>6:8</a:t>
            </a:r>
          </a:p>
        </p:txBody>
      </p:sp>
      <p:sp>
        <p:nvSpPr>
          <p:cNvPr id="8" name="Title 7">
            <a:extLst>
              <a:ext uri="{FF2B5EF4-FFF2-40B4-BE49-F238E27FC236}">
                <a16:creationId xmlns:a16="http://schemas.microsoft.com/office/drawing/2014/main" id="{F819A8BC-B369-4F67-8840-34928534EB21}"/>
              </a:ext>
            </a:extLst>
          </p:cNvPr>
          <p:cNvSpPr>
            <a:spLocks noGrp="1"/>
          </p:cNvSpPr>
          <p:nvPr>
            <p:ph type="title"/>
          </p:nvPr>
        </p:nvSpPr>
        <p:spPr/>
        <p:txBody>
          <a:bodyPr/>
          <a:lstStyle/>
          <a:p>
            <a:r>
              <a:rPr lang="en-US" dirty="0"/>
              <a:t>And to walk humbly with your God</a:t>
            </a:r>
          </a:p>
        </p:txBody>
      </p:sp>
    </p:spTree>
    <p:extLst>
      <p:ext uri="{BB962C8B-B14F-4D97-AF65-F5344CB8AC3E}">
        <p14:creationId xmlns:p14="http://schemas.microsoft.com/office/powerpoint/2010/main" val="21948384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F2CE4-FEC1-DE81-909F-F302DF64C356}"/>
            </a:ext>
          </a:extLst>
        </p:cNvPr>
        <p:cNvGrpSpPr/>
        <p:nvPr/>
      </p:nvGrpSpPr>
      <p:grpSpPr>
        <a:xfrm>
          <a:off x="0" y="0"/>
          <a:ext cx="0" cy="0"/>
          <a:chOff x="0" y="0"/>
          <a:chExt cx="0" cy="0"/>
        </a:xfrm>
      </p:grpSpPr>
      <p:pic>
        <p:nvPicPr>
          <p:cNvPr id="2" name="Picture 2" descr="C:\Users\Kris\Documents\Bolen\Saqqara perhaps, relief of aged courtier, late 18th-early 19th dynasty, Brooklyn Museum.jpg">
            <a:extLst>
              <a:ext uri="{FF2B5EF4-FFF2-40B4-BE49-F238E27FC236}">
                <a16:creationId xmlns:a16="http://schemas.microsoft.com/office/drawing/2014/main" id="{E0B796EB-DA07-DD16-E505-4F29A4903A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5" y="0"/>
            <a:ext cx="9149086" cy="685419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21C5CDD-D760-BCFD-96D5-F1DB2663C25E}"/>
              </a:ext>
            </a:extLst>
          </p:cNvPr>
          <p:cNvSpPr>
            <a:spLocks noGrp="1"/>
          </p:cNvSpPr>
          <p:nvPr>
            <p:ph type="body" sz="quarter" idx="10"/>
          </p:nvPr>
        </p:nvSpPr>
        <p:spPr/>
        <p:txBody>
          <a:bodyPr/>
          <a:lstStyle/>
          <a:p>
            <a:r>
              <a:rPr lang="en-US" dirty="0"/>
              <a:t>Relief of an aged courtier, from Saqqara, circa 1300 BC</a:t>
            </a:r>
          </a:p>
        </p:txBody>
      </p:sp>
      <p:sp>
        <p:nvSpPr>
          <p:cNvPr id="10" name="Text Placeholder 9">
            <a:extLst>
              <a:ext uri="{FF2B5EF4-FFF2-40B4-BE49-F238E27FC236}">
                <a16:creationId xmlns:a16="http://schemas.microsoft.com/office/drawing/2014/main" id="{A478C567-EE48-CF8B-5CFE-5B2EC1A9B951}"/>
              </a:ext>
            </a:extLst>
          </p:cNvPr>
          <p:cNvSpPr>
            <a:spLocks noGrp="1"/>
          </p:cNvSpPr>
          <p:nvPr>
            <p:ph type="body" sz="quarter" idx="12"/>
          </p:nvPr>
        </p:nvSpPr>
        <p:spPr/>
        <p:txBody>
          <a:bodyPr/>
          <a:lstStyle/>
          <a:p>
            <a:r>
              <a:rPr lang="en-US" dirty="0"/>
              <a:t>6:9</a:t>
            </a:r>
          </a:p>
        </p:txBody>
      </p:sp>
      <p:sp>
        <p:nvSpPr>
          <p:cNvPr id="8" name="Title 7">
            <a:extLst>
              <a:ext uri="{FF2B5EF4-FFF2-40B4-BE49-F238E27FC236}">
                <a16:creationId xmlns:a16="http://schemas.microsoft.com/office/drawing/2014/main" id="{FB185C34-CDD2-E743-7C8C-6D9625F52106}"/>
              </a:ext>
            </a:extLst>
          </p:cNvPr>
          <p:cNvSpPr>
            <a:spLocks noGrp="1"/>
          </p:cNvSpPr>
          <p:nvPr>
            <p:ph type="title"/>
          </p:nvPr>
        </p:nvSpPr>
        <p:spPr/>
        <p:txBody>
          <a:bodyPr/>
          <a:lstStyle/>
          <a:p>
            <a:r>
              <a:rPr lang="en-US" dirty="0"/>
              <a:t>The voice of Yahweh is calling to the city</a:t>
            </a:r>
          </a:p>
        </p:txBody>
      </p:sp>
    </p:spTree>
    <p:extLst>
      <p:ext uri="{BB962C8B-B14F-4D97-AF65-F5344CB8AC3E}">
        <p14:creationId xmlns:p14="http://schemas.microsoft.com/office/powerpoint/2010/main" val="28556273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tone building&#10;&#10;Description automatically generated">
            <a:extLst>
              <a:ext uri="{FF2B5EF4-FFF2-40B4-BE49-F238E27FC236}">
                <a16:creationId xmlns:a16="http://schemas.microsoft.com/office/drawing/2014/main" id="{12773293-D165-4B59-8A3A-7768E8936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7724"/>
            <a:ext cx="9144000" cy="6702552"/>
          </a:xfrm>
          <a:prstGeom prst="rect">
            <a:avLst/>
          </a:prstGeom>
        </p:spPr>
      </p:pic>
      <p:sp>
        <p:nvSpPr>
          <p:cNvPr id="3" name="Text Placeholder 2"/>
          <p:cNvSpPr>
            <a:spLocks noGrp="1"/>
          </p:cNvSpPr>
          <p:nvPr>
            <p:ph type="body" sz="quarter" idx="10"/>
          </p:nvPr>
        </p:nvSpPr>
        <p:spPr/>
        <p:txBody>
          <a:bodyPr/>
          <a:lstStyle/>
          <a:p>
            <a:r>
              <a:rPr lang="en-US" dirty="0"/>
              <a:t>Stele with </a:t>
            </a:r>
            <a:r>
              <a:rPr lang="en-US" dirty="0" err="1"/>
              <a:t>Userhat</a:t>
            </a:r>
            <a:r>
              <a:rPr lang="en-US" dirty="0"/>
              <a:t> and his wife with hands raised in prayer, from Deir el-</a:t>
            </a:r>
            <a:r>
              <a:rPr lang="en-US" dirty="0" err="1"/>
              <a:t>Bahari</a:t>
            </a:r>
            <a:r>
              <a:rPr lang="en-US" dirty="0"/>
              <a:t>, circa 1300 BC</a:t>
            </a:r>
          </a:p>
        </p:txBody>
      </p:sp>
      <p:sp>
        <p:nvSpPr>
          <p:cNvPr id="4" name="Text Placeholder 3"/>
          <p:cNvSpPr>
            <a:spLocks noGrp="1"/>
          </p:cNvSpPr>
          <p:nvPr>
            <p:ph type="body" sz="quarter" idx="12"/>
          </p:nvPr>
        </p:nvSpPr>
        <p:spPr/>
        <p:txBody>
          <a:bodyPr/>
          <a:lstStyle/>
          <a:p>
            <a:r>
              <a:rPr lang="en-US" dirty="0"/>
              <a:t>6:9</a:t>
            </a:r>
          </a:p>
        </p:txBody>
      </p:sp>
      <p:sp>
        <p:nvSpPr>
          <p:cNvPr id="2" name="Title 1"/>
          <p:cNvSpPr>
            <a:spLocks noGrp="1"/>
          </p:cNvSpPr>
          <p:nvPr>
            <p:ph type="title"/>
          </p:nvPr>
        </p:nvSpPr>
        <p:spPr/>
        <p:txBody>
          <a:bodyPr/>
          <a:lstStyle/>
          <a:p>
            <a:r>
              <a:rPr lang="en-US" dirty="0"/>
              <a:t>And it is wise to fear Your name</a:t>
            </a:r>
          </a:p>
        </p:txBody>
      </p:sp>
    </p:spTree>
    <p:extLst>
      <p:ext uri="{BB962C8B-B14F-4D97-AF65-F5344CB8AC3E}">
        <p14:creationId xmlns:p14="http://schemas.microsoft.com/office/powerpoint/2010/main" val="33904762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B4AEC3A-BF1E-1BE8-F41D-3F5C1055FB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0040"/>
            <a:ext cx="9144000" cy="6309360"/>
          </a:xfrm>
          <a:prstGeom prst="rect">
            <a:avLst/>
          </a:prstGeom>
        </p:spPr>
      </p:pic>
      <p:sp>
        <p:nvSpPr>
          <p:cNvPr id="2" name="Text Placeholder 1"/>
          <p:cNvSpPr>
            <a:spLocks noGrp="1"/>
          </p:cNvSpPr>
          <p:nvPr>
            <p:ph type="body" sz="quarter" idx="10"/>
          </p:nvPr>
        </p:nvSpPr>
        <p:spPr/>
        <p:txBody>
          <a:bodyPr/>
          <a:lstStyle/>
          <a:p>
            <a:r>
              <a:rPr lang="en-US" dirty="0"/>
              <a:t>Overseer beating prisoners of war hauling a sledge, from Nineveh, circa 700 BC</a:t>
            </a:r>
          </a:p>
        </p:txBody>
      </p:sp>
      <p:sp>
        <p:nvSpPr>
          <p:cNvPr id="3" name="Text Placeholder 2"/>
          <p:cNvSpPr>
            <a:spLocks noGrp="1"/>
          </p:cNvSpPr>
          <p:nvPr>
            <p:ph type="body" sz="quarter" idx="12"/>
          </p:nvPr>
        </p:nvSpPr>
        <p:spPr/>
        <p:txBody>
          <a:bodyPr/>
          <a:lstStyle/>
          <a:p>
            <a:r>
              <a:rPr lang="en-US"/>
              <a:t>6:9</a:t>
            </a:r>
          </a:p>
        </p:txBody>
      </p:sp>
      <p:sp>
        <p:nvSpPr>
          <p:cNvPr id="4" name="Title 3"/>
          <p:cNvSpPr>
            <a:spLocks noGrp="1"/>
          </p:cNvSpPr>
          <p:nvPr>
            <p:ph type="title"/>
          </p:nvPr>
        </p:nvSpPr>
        <p:spPr/>
        <p:txBody>
          <a:bodyPr/>
          <a:lstStyle/>
          <a:p>
            <a:r>
              <a:rPr lang="en-US" dirty="0"/>
              <a:t>Pay attention to the rod and the One who appointed it!</a:t>
            </a:r>
          </a:p>
        </p:txBody>
      </p:sp>
    </p:spTree>
    <p:extLst>
      <p:ext uri="{BB962C8B-B14F-4D97-AF65-F5344CB8AC3E}">
        <p14:creationId xmlns:p14="http://schemas.microsoft.com/office/powerpoint/2010/main" val="1863345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Rephaim Valley and the city of Jerusalem (aerial view from the west)</a:t>
            </a:r>
          </a:p>
        </p:txBody>
      </p:sp>
      <p:sp>
        <p:nvSpPr>
          <p:cNvPr id="3" name="Text Placeholder 2"/>
          <p:cNvSpPr>
            <a:spLocks noGrp="1"/>
          </p:cNvSpPr>
          <p:nvPr>
            <p:ph type="body" sz="quarter" idx="12"/>
          </p:nvPr>
        </p:nvSpPr>
        <p:spPr/>
        <p:txBody>
          <a:bodyPr/>
          <a:lstStyle/>
          <a:p>
            <a:r>
              <a:rPr lang="en-US"/>
              <a:t>6:1</a:t>
            </a:r>
            <a:endParaRPr lang="en-US" dirty="0"/>
          </a:p>
        </p:txBody>
      </p:sp>
      <p:sp>
        <p:nvSpPr>
          <p:cNvPr id="4" name="Title 3"/>
          <p:cNvSpPr>
            <a:spLocks noGrp="1"/>
          </p:cNvSpPr>
          <p:nvPr>
            <p:ph type="title"/>
          </p:nvPr>
        </p:nvSpPr>
        <p:spPr/>
        <p:txBody>
          <a:bodyPr/>
          <a:lstStyle/>
          <a:p>
            <a:r>
              <a:rPr lang="en-US" dirty="0"/>
              <a:t>Arise, plead your case before the mountains, and let the hills hear your voice</a:t>
            </a:r>
          </a:p>
        </p:txBody>
      </p:sp>
    </p:spTree>
    <p:extLst>
      <p:ext uri="{BB962C8B-B14F-4D97-AF65-F5344CB8AC3E}">
        <p14:creationId xmlns:p14="http://schemas.microsoft.com/office/powerpoint/2010/main" val="31407643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03257F-C765-981B-1DB1-CE31535E3E2C}"/>
              </a:ext>
            </a:extLst>
          </p:cNvPr>
          <p:cNvPicPr>
            <a:picLocks noChangeAspect="1"/>
          </p:cNvPicPr>
          <p:nvPr/>
        </p:nvPicPr>
        <p:blipFill rotWithShape="1">
          <a:blip r:embed="rId3">
            <a:extLst>
              <a:ext uri="{28A0092B-C50C-407E-A947-70E740481C1C}">
                <a14:useLocalDpi xmlns:a14="http://schemas.microsoft.com/office/drawing/2010/main" val="0"/>
              </a:ext>
            </a:extLst>
          </a:blip>
          <a:srcRect b="4159"/>
          <a:stretch/>
        </p:blipFill>
        <p:spPr>
          <a:xfrm>
            <a:off x="246089" y="31357"/>
            <a:ext cx="8651823" cy="6795286"/>
          </a:xfrm>
          <a:prstGeom prst="rect">
            <a:avLst/>
          </a:prstGeom>
        </p:spPr>
      </p:pic>
      <p:sp>
        <p:nvSpPr>
          <p:cNvPr id="2" name="Text Placeholder 1"/>
          <p:cNvSpPr>
            <a:spLocks noGrp="1"/>
          </p:cNvSpPr>
          <p:nvPr>
            <p:ph type="body" sz="quarter" idx="10"/>
          </p:nvPr>
        </p:nvSpPr>
        <p:spPr/>
        <p:txBody>
          <a:bodyPr/>
          <a:lstStyle/>
          <a:p>
            <a:r>
              <a:rPr lang="en-US" dirty="0"/>
              <a:t>Relief of Assyrian soldiers carrying away booty, from Nineveh, circa 700 BC</a:t>
            </a:r>
          </a:p>
        </p:txBody>
      </p:sp>
      <p:sp>
        <p:nvSpPr>
          <p:cNvPr id="3" name="Text Placeholder 2"/>
          <p:cNvSpPr>
            <a:spLocks noGrp="1"/>
          </p:cNvSpPr>
          <p:nvPr>
            <p:ph type="body" sz="quarter" idx="12"/>
          </p:nvPr>
        </p:nvSpPr>
        <p:spPr/>
        <p:txBody>
          <a:bodyPr/>
          <a:lstStyle/>
          <a:p>
            <a:r>
              <a:rPr lang="en-US" dirty="0"/>
              <a:t>6:10</a:t>
            </a:r>
          </a:p>
        </p:txBody>
      </p:sp>
      <p:sp>
        <p:nvSpPr>
          <p:cNvPr id="4" name="Title 3"/>
          <p:cNvSpPr>
            <a:spLocks noGrp="1"/>
          </p:cNvSpPr>
          <p:nvPr>
            <p:ph type="title"/>
          </p:nvPr>
        </p:nvSpPr>
        <p:spPr/>
        <p:txBody>
          <a:bodyPr/>
          <a:lstStyle/>
          <a:p>
            <a:r>
              <a:rPr lang="en-US" dirty="0"/>
              <a:t>Am I to forget the treasures of wickedness in the house of the wicked?</a:t>
            </a:r>
          </a:p>
        </p:txBody>
      </p:sp>
    </p:spTree>
    <p:extLst>
      <p:ext uri="{BB962C8B-B14F-4D97-AF65-F5344CB8AC3E}">
        <p14:creationId xmlns:p14="http://schemas.microsoft.com/office/powerpoint/2010/main" val="21769461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Kris\Downloads\Balawat, Assyrian soldiers pull cart with plundered pythos on bronze gate bands of Shalmaneser III, adr18051942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2441"/>
            <a:ext cx="9143999" cy="617418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Assyrian soldiers pulling a cart with a plundered </a:t>
            </a:r>
            <a:r>
              <a:rPr lang="en-US" i="1" dirty="0"/>
              <a:t>pithos</a:t>
            </a:r>
            <a:r>
              <a:rPr lang="en-US" dirty="0"/>
              <a:t>, from Balawat, 9th century BC</a:t>
            </a:r>
          </a:p>
        </p:txBody>
      </p:sp>
      <p:sp>
        <p:nvSpPr>
          <p:cNvPr id="3" name="Text Placeholder 2"/>
          <p:cNvSpPr>
            <a:spLocks noGrp="1"/>
          </p:cNvSpPr>
          <p:nvPr>
            <p:ph type="body" sz="quarter" idx="12"/>
          </p:nvPr>
        </p:nvSpPr>
        <p:spPr/>
        <p:txBody>
          <a:bodyPr/>
          <a:lstStyle/>
          <a:p>
            <a:r>
              <a:rPr lang="en-US" dirty="0"/>
              <a:t>6:10</a:t>
            </a:r>
          </a:p>
        </p:txBody>
      </p:sp>
      <p:sp>
        <p:nvSpPr>
          <p:cNvPr id="4" name="Title 3"/>
          <p:cNvSpPr>
            <a:spLocks noGrp="1"/>
          </p:cNvSpPr>
          <p:nvPr>
            <p:ph type="title"/>
          </p:nvPr>
        </p:nvSpPr>
        <p:spPr/>
        <p:txBody>
          <a:bodyPr/>
          <a:lstStyle/>
          <a:p>
            <a:r>
              <a:rPr lang="en-US" dirty="0"/>
              <a:t>Am I to forget the treasures of wickedness in the house of the wicked?</a:t>
            </a:r>
          </a:p>
        </p:txBody>
      </p:sp>
    </p:spTree>
    <p:extLst>
      <p:ext uri="{BB962C8B-B14F-4D97-AF65-F5344CB8AC3E}">
        <p14:creationId xmlns:p14="http://schemas.microsoft.com/office/powerpoint/2010/main" val="5024057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5E990-CCA2-415D-02A5-234B978EC9B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E3E7F90-260B-FF89-B2D7-62D2A2EE85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860"/>
            <a:ext cx="9144000" cy="6812280"/>
          </a:xfrm>
          <a:prstGeom prst="rect">
            <a:avLst/>
          </a:prstGeom>
        </p:spPr>
      </p:pic>
      <p:sp>
        <p:nvSpPr>
          <p:cNvPr id="2" name="Text Placeholder 1">
            <a:extLst>
              <a:ext uri="{FF2B5EF4-FFF2-40B4-BE49-F238E27FC236}">
                <a16:creationId xmlns:a16="http://schemas.microsoft.com/office/drawing/2014/main" id="{06BFCDC8-6B17-4229-239E-B7D66E5C1511}"/>
              </a:ext>
            </a:extLst>
          </p:cNvPr>
          <p:cNvSpPr>
            <a:spLocks noGrp="1"/>
          </p:cNvSpPr>
          <p:nvPr>
            <p:ph type="body" sz="quarter" idx="10"/>
          </p:nvPr>
        </p:nvSpPr>
        <p:spPr/>
        <p:txBody>
          <a:bodyPr/>
          <a:lstStyle/>
          <a:p>
            <a:r>
              <a:rPr lang="en-US" dirty="0"/>
              <a:t>Relief of Assyrian soldiers carrying off the gods of conquered people, from Nimrud, circa 728 BC</a:t>
            </a:r>
          </a:p>
        </p:txBody>
      </p:sp>
      <p:sp>
        <p:nvSpPr>
          <p:cNvPr id="3" name="Text Placeholder 2">
            <a:extLst>
              <a:ext uri="{FF2B5EF4-FFF2-40B4-BE49-F238E27FC236}">
                <a16:creationId xmlns:a16="http://schemas.microsoft.com/office/drawing/2014/main" id="{1D52A509-7E82-1F51-99D0-766DD2233BFA}"/>
              </a:ext>
            </a:extLst>
          </p:cNvPr>
          <p:cNvSpPr>
            <a:spLocks noGrp="1"/>
          </p:cNvSpPr>
          <p:nvPr>
            <p:ph type="body" sz="quarter" idx="12"/>
          </p:nvPr>
        </p:nvSpPr>
        <p:spPr/>
        <p:txBody>
          <a:bodyPr/>
          <a:lstStyle/>
          <a:p>
            <a:r>
              <a:rPr lang="en-US" dirty="0"/>
              <a:t>6:10</a:t>
            </a:r>
          </a:p>
        </p:txBody>
      </p:sp>
      <p:sp>
        <p:nvSpPr>
          <p:cNvPr id="4" name="Title 3">
            <a:extLst>
              <a:ext uri="{FF2B5EF4-FFF2-40B4-BE49-F238E27FC236}">
                <a16:creationId xmlns:a16="http://schemas.microsoft.com/office/drawing/2014/main" id="{1C5AD2F9-502E-C27F-7F3A-C7CE1810D0EB}"/>
              </a:ext>
            </a:extLst>
          </p:cNvPr>
          <p:cNvSpPr>
            <a:spLocks noGrp="1"/>
          </p:cNvSpPr>
          <p:nvPr>
            <p:ph type="title"/>
          </p:nvPr>
        </p:nvSpPr>
        <p:spPr/>
        <p:txBody>
          <a:bodyPr/>
          <a:lstStyle/>
          <a:p>
            <a:r>
              <a:rPr lang="en-US" dirty="0"/>
              <a:t>Am I to forget the treasures of wickedness in the house of the wicked?</a:t>
            </a:r>
          </a:p>
        </p:txBody>
      </p:sp>
    </p:spTree>
    <p:extLst>
      <p:ext uri="{BB962C8B-B14F-4D97-AF65-F5344CB8AC3E}">
        <p14:creationId xmlns:p14="http://schemas.microsoft.com/office/powerpoint/2010/main" val="38451681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5ED707-5667-2061-24C8-ACF0C777F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Hoards of hacksilver, from </a:t>
            </a:r>
            <a:r>
              <a:rPr lang="en-US" dirty="0" err="1"/>
              <a:t>En</a:t>
            </a:r>
            <a:r>
              <a:rPr lang="en-US" dirty="0"/>
              <a:t> </a:t>
            </a:r>
            <a:r>
              <a:rPr lang="en-US" dirty="0" err="1"/>
              <a:t>Hofez</a:t>
            </a:r>
            <a:r>
              <a:rPr lang="en-US" dirty="0"/>
              <a:t>, 10th–9th centuries BC</a:t>
            </a:r>
          </a:p>
        </p:txBody>
      </p:sp>
      <p:sp>
        <p:nvSpPr>
          <p:cNvPr id="3" name="Text Placeholder 2"/>
          <p:cNvSpPr>
            <a:spLocks noGrp="1"/>
          </p:cNvSpPr>
          <p:nvPr>
            <p:ph type="body" sz="quarter" idx="12"/>
          </p:nvPr>
        </p:nvSpPr>
        <p:spPr/>
        <p:txBody>
          <a:bodyPr/>
          <a:lstStyle/>
          <a:p>
            <a:r>
              <a:rPr lang="en-US" dirty="0"/>
              <a:t>6:10</a:t>
            </a:r>
          </a:p>
        </p:txBody>
      </p:sp>
      <p:sp>
        <p:nvSpPr>
          <p:cNvPr id="4" name="Title 3"/>
          <p:cNvSpPr>
            <a:spLocks noGrp="1"/>
          </p:cNvSpPr>
          <p:nvPr>
            <p:ph type="title"/>
          </p:nvPr>
        </p:nvSpPr>
        <p:spPr/>
        <p:txBody>
          <a:bodyPr/>
          <a:lstStyle/>
          <a:p>
            <a:r>
              <a:rPr lang="en-US" dirty="0"/>
              <a:t>Am I to forget the treasures of wickedness in the house of the wicked?</a:t>
            </a:r>
          </a:p>
        </p:txBody>
      </p:sp>
    </p:spTree>
    <p:extLst>
      <p:ext uri="{BB962C8B-B14F-4D97-AF65-F5344CB8AC3E}">
        <p14:creationId xmlns:p14="http://schemas.microsoft.com/office/powerpoint/2010/main" val="3444334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D9918C-9979-B350-447A-AD12884763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80"/>
            <a:ext cx="9144000" cy="6416040"/>
          </a:xfrm>
          <a:prstGeom prst="rect">
            <a:avLst/>
          </a:prstGeom>
        </p:spPr>
      </p:pic>
      <p:sp>
        <p:nvSpPr>
          <p:cNvPr id="2" name="Text Placeholder 1"/>
          <p:cNvSpPr>
            <a:spLocks noGrp="1"/>
          </p:cNvSpPr>
          <p:nvPr>
            <p:ph type="body" sz="quarter" idx="10"/>
          </p:nvPr>
        </p:nvSpPr>
        <p:spPr/>
        <p:txBody>
          <a:bodyPr/>
          <a:lstStyle/>
          <a:p>
            <a:r>
              <a:rPr lang="en-US" dirty="0"/>
              <a:t>Relief of men measuring grain, probably from Thebes, circa 1375 BC</a:t>
            </a:r>
          </a:p>
        </p:txBody>
      </p:sp>
      <p:sp>
        <p:nvSpPr>
          <p:cNvPr id="3" name="Text Placeholder 2"/>
          <p:cNvSpPr>
            <a:spLocks noGrp="1"/>
          </p:cNvSpPr>
          <p:nvPr>
            <p:ph type="body" sz="quarter" idx="12"/>
          </p:nvPr>
        </p:nvSpPr>
        <p:spPr/>
        <p:txBody>
          <a:bodyPr/>
          <a:lstStyle/>
          <a:p>
            <a:r>
              <a:rPr lang="en-US" dirty="0"/>
              <a:t>6:10</a:t>
            </a:r>
          </a:p>
        </p:txBody>
      </p:sp>
      <p:sp>
        <p:nvSpPr>
          <p:cNvPr id="4" name="Title 3"/>
          <p:cNvSpPr>
            <a:spLocks noGrp="1"/>
          </p:cNvSpPr>
          <p:nvPr>
            <p:ph type="title"/>
          </p:nvPr>
        </p:nvSpPr>
        <p:spPr/>
        <p:txBody>
          <a:bodyPr/>
          <a:lstStyle/>
          <a:p>
            <a:r>
              <a:rPr lang="en-US" dirty="0"/>
              <a:t>And the scant ephah that is cursed?</a:t>
            </a:r>
          </a:p>
        </p:txBody>
      </p:sp>
    </p:spTree>
    <p:extLst>
      <p:ext uri="{BB962C8B-B14F-4D97-AF65-F5344CB8AC3E}">
        <p14:creationId xmlns:p14="http://schemas.microsoft.com/office/powerpoint/2010/main" val="21116622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3A42F-21EA-BCCA-1106-5E4148C90FC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8C588E3-FE46-4737-E738-41CED77FC83E}"/>
              </a:ext>
            </a:extLst>
          </p:cNvPr>
          <p:cNvPicPr>
            <a:picLocks noChangeAspect="1"/>
          </p:cNvPicPr>
          <p:nvPr/>
        </p:nvPicPr>
        <p:blipFill>
          <a:blip r:embed="rId3">
            <a:extLst>
              <a:ext uri="{28A0092B-C50C-407E-A947-70E740481C1C}">
                <a14:useLocalDpi xmlns:a14="http://schemas.microsoft.com/office/drawing/2010/main" val="0"/>
              </a:ext>
            </a:extLst>
          </a:blip>
          <a:srcRect b="7747"/>
          <a:stretch/>
        </p:blipFill>
        <p:spPr>
          <a:xfrm>
            <a:off x="0" y="353568"/>
            <a:ext cx="9144000" cy="6352032"/>
          </a:xfrm>
          <a:prstGeom prst="rect">
            <a:avLst/>
          </a:prstGeom>
        </p:spPr>
      </p:pic>
      <p:sp>
        <p:nvSpPr>
          <p:cNvPr id="2" name="Text Placeholder 1">
            <a:extLst>
              <a:ext uri="{FF2B5EF4-FFF2-40B4-BE49-F238E27FC236}">
                <a16:creationId xmlns:a16="http://schemas.microsoft.com/office/drawing/2014/main" id="{554F310B-9142-0DDA-0575-3673235C581D}"/>
              </a:ext>
            </a:extLst>
          </p:cNvPr>
          <p:cNvSpPr>
            <a:spLocks noGrp="1"/>
          </p:cNvSpPr>
          <p:nvPr>
            <p:ph type="body" sz="quarter" idx="10"/>
          </p:nvPr>
        </p:nvSpPr>
        <p:spPr/>
        <p:txBody>
          <a:bodyPr/>
          <a:lstStyle/>
          <a:p>
            <a:r>
              <a:rPr lang="en-US" dirty="0"/>
              <a:t>Reconstructed scales for weighing precious metal and jewelry, 14th–13th centuries BC</a:t>
            </a:r>
          </a:p>
        </p:txBody>
      </p:sp>
      <p:sp>
        <p:nvSpPr>
          <p:cNvPr id="3" name="Text Placeholder 2">
            <a:extLst>
              <a:ext uri="{FF2B5EF4-FFF2-40B4-BE49-F238E27FC236}">
                <a16:creationId xmlns:a16="http://schemas.microsoft.com/office/drawing/2014/main" id="{A6F46F1F-5FD1-9CCE-AC03-8CB81C155865}"/>
              </a:ext>
            </a:extLst>
          </p:cNvPr>
          <p:cNvSpPr>
            <a:spLocks noGrp="1"/>
          </p:cNvSpPr>
          <p:nvPr>
            <p:ph type="body" sz="quarter" idx="12"/>
          </p:nvPr>
        </p:nvSpPr>
        <p:spPr/>
        <p:txBody>
          <a:bodyPr/>
          <a:lstStyle/>
          <a:p>
            <a:r>
              <a:rPr lang="en-US" dirty="0"/>
              <a:t>6:11</a:t>
            </a:r>
          </a:p>
        </p:txBody>
      </p:sp>
      <p:sp>
        <p:nvSpPr>
          <p:cNvPr id="4" name="Title 3">
            <a:extLst>
              <a:ext uri="{FF2B5EF4-FFF2-40B4-BE49-F238E27FC236}">
                <a16:creationId xmlns:a16="http://schemas.microsoft.com/office/drawing/2014/main" id="{58500CEE-4DB6-9163-741E-46FF151DF69F}"/>
              </a:ext>
            </a:extLst>
          </p:cNvPr>
          <p:cNvSpPr>
            <a:spLocks noGrp="1"/>
          </p:cNvSpPr>
          <p:nvPr>
            <p:ph type="title"/>
          </p:nvPr>
        </p:nvSpPr>
        <p:spPr/>
        <p:txBody>
          <a:bodyPr/>
          <a:lstStyle/>
          <a:p>
            <a:r>
              <a:rPr lang="en-US" dirty="0"/>
              <a:t>Can I justify wicked scales or a bag of deceptive weights?</a:t>
            </a:r>
          </a:p>
        </p:txBody>
      </p:sp>
    </p:spTree>
    <p:extLst>
      <p:ext uri="{BB962C8B-B14F-4D97-AF65-F5344CB8AC3E}">
        <p14:creationId xmlns:p14="http://schemas.microsoft.com/office/powerpoint/2010/main" val="39911880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3DB6CF-4C08-130E-5C57-715AE98062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3360"/>
            <a:ext cx="9144000" cy="6431280"/>
          </a:xfrm>
          <a:prstGeom prst="rect">
            <a:avLst/>
          </a:prstGeom>
        </p:spPr>
      </p:pic>
      <p:sp>
        <p:nvSpPr>
          <p:cNvPr id="2" name="Text Placeholder 1"/>
          <p:cNvSpPr>
            <a:spLocks noGrp="1"/>
          </p:cNvSpPr>
          <p:nvPr>
            <p:ph type="body" sz="quarter" idx="10"/>
          </p:nvPr>
        </p:nvSpPr>
        <p:spPr/>
        <p:txBody>
          <a:bodyPr/>
          <a:lstStyle/>
          <a:p>
            <a:r>
              <a:rPr lang="en-US" dirty="0"/>
              <a:t>Balance beam scales with hacksilver and cattle-shaped weights</a:t>
            </a:r>
          </a:p>
        </p:txBody>
      </p:sp>
      <p:sp>
        <p:nvSpPr>
          <p:cNvPr id="3" name="Text Placeholder 2"/>
          <p:cNvSpPr>
            <a:spLocks noGrp="1"/>
          </p:cNvSpPr>
          <p:nvPr>
            <p:ph type="body" sz="quarter" idx="12"/>
          </p:nvPr>
        </p:nvSpPr>
        <p:spPr/>
        <p:txBody>
          <a:bodyPr/>
          <a:lstStyle/>
          <a:p>
            <a:r>
              <a:rPr lang="en-US" dirty="0"/>
              <a:t>6:11</a:t>
            </a:r>
          </a:p>
        </p:txBody>
      </p:sp>
      <p:sp>
        <p:nvSpPr>
          <p:cNvPr id="4" name="Title 3"/>
          <p:cNvSpPr>
            <a:spLocks noGrp="1"/>
          </p:cNvSpPr>
          <p:nvPr>
            <p:ph type="title"/>
          </p:nvPr>
        </p:nvSpPr>
        <p:spPr/>
        <p:txBody>
          <a:bodyPr/>
          <a:lstStyle/>
          <a:p>
            <a:r>
              <a:rPr lang="en-US" dirty="0"/>
              <a:t>Can I justify wicked scales or a bag of deceptive weights?</a:t>
            </a:r>
          </a:p>
        </p:txBody>
      </p:sp>
    </p:spTree>
    <p:extLst>
      <p:ext uri="{BB962C8B-B14F-4D97-AF65-F5344CB8AC3E}">
        <p14:creationId xmlns:p14="http://schemas.microsoft.com/office/powerpoint/2010/main" val="290893267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PLBLsr\Salle XIII, Bas-reliefs 1, 2, 3, weighing talents, nypl1534838.jpg"/>
          <p:cNvPicPr>
            <a:picLocks noChangeAspect="1" noChangeArrowheads="1"/>
          </p:cNvPicPr>
          <p:nvPr/>
        </p:nvPicPr>
        <p:blipFill rotWithShape="1">
          <a:blip r:embed="rId3">
            <a:extLst>
              <a:ext uri="{28A0092B-C50C-407E-A947-70E740481C1C}">
                <a14:useLocalDpi xmlns:a14="http://schemas.microsoft.com/office/drawing/2010/main" val="0"/>
              </a:ext>
            </a:extLst>
          </a:blip>
          <a:srcRect t="2233" b="22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Relief of two Neo-Assyrian officials weighing talents of precious metal, from Khorsabad (sketch)</a:t>
            </a:r>
          </a:p>
        </p:txBody>
      </p:sp>
      <p:sp>
        <p:nvSpPr>
          <p:cNvPr id="3" name="Text Placeholder 2"/>
          <p:cNvSpPr>
            <a:spLocks noGrp="1"/>
          </p:cNvSpPr>
          <p:nvPr>
            <p:ph type="body" sz="quarter" idx="12"/>
          </p:nvPr>
        </p:nvSpPr>
        <p:spPr/>
        <p:txBody>
          <a:bodyPr/>
          <a:lstStyle/>
          <a:p>
            <a:r>
              <a:rPr lang="en-US" dirty="0"/>
              <a:t>6:11</a:t>
            </a:r>
          </a:p>
        </p:txBody>
      </p:sp>
      <p:sp>
        <p:nvSpPr>
          <p:cNvPr id="4" name="Title 3"/>
          <p:cNvSpPr>
            <a:spLocks noGrp="1"/>
          </p:cNvSpPr>
          <p:nvPr>
            <p:ph type="title"/>
          </p:nvPr>
        </p:nvSpPr>
        <p:spPr/>
        <p:txBody>
          <a:bodyPr/>
          <a:lstStyle/>
          <a:p>
            <a:r>
              <a:rPr lang="en-US" dirty="0"/>
              <a:t>Can I justify wicked scales or a bag of deceptive weights?</a:t>
            </a:r>
          </a:p>
        </p:txBody>
      </p:sp>
    </p:spTree>
    <p:extLst>
      <p:ext uri="{BB962C8B-B14F-4D97-AF65-F5344CB8AC3E}">
        <p14:creationId xmlns:p14="http://schemas.microsoft.com/office/powerpoint/2010/main" val="17453431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0692079-E316-0918-37B6-CDAC024CFA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Weighing gold and silver on scales, tomb painting from Thebes, 15th century BC</a:t>
            </a:r>
          </a:p>
        </p:txBody>
      </p:sp>
      <p:sp>
        <p:nvSpPr>
          <p:cNvPr id="3" name="Text Placeholder 2"/>
          <p:cNvSpPr>
            <a:spLocks noGrp="1"/>
          </p:cNvSpPr>
          <p:nvPr>
            <p:ph type="body" sz="quarter" idx="12"/>
          </p:nvPr>
        </p:nvSpPr>
        <p:spPr/>
        <p:txBody>
          <a:bodyPr/>
          <a:lstStyle/>
          <a:p>
            <a:r>
              <a:rPr lang="en-US" dirty="0"/>
              <a:t>6:11</a:t>
            </a:r>
          </a:p>
        </p:txBody>
      </p:sp>
      <p:sp>
        <p:nvSpPr>
          <p:cNvPr id="4" name="Title 3"/>
          <p:cNvSpPr>
            <a:spLocks noGrp="1"/>
          </p:cNvSpPr>
          <p:nvPr>
            <p:ph type="title"/>
          </p:nvPr>
        </p:nvSpPr>
        <p:spPr/>
        <p:txBody>
          <a:bodyPr/>
          <a:lstStyle/>
          <a:p>
            <a:r>
              <a:rPr lang="en-US" dirty="0"/>
              <a:t>Can I justify wicked scales or a bag of deceptive weights?</a:t>
            </a:r>
          </a:p>
        </p:txBody>
      </p:sp>
    </p:spTree>
    <p:extLst>
      <p:ext uri="{BB962C8B-B14F-4D97-AF65-F5344CB8AC3E}">
        <p14:creationId xmlns:p14="http://schemas.microsoft.com/office/powerpoint/2010/main" val="8588001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Kris\Documents\Bolen\Wiki Feb 2022\Arkesilas Cup, scale weighing and loading the drug silphium, 6th c BC, Sailk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2341"/>
            <a:ext cx="9144000" cy="6499568"/>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i="1" dirty="0"/>
              <a:t>Kylix</a:t>
            </a:r>
            <a:r>
              <a:rPr lang="en-US" dirty="0"/>
              <a:t> depicting men using a scale to weigh </a:t>
            </a:r>
            <a:r>
              <a:rPr lang="en-US" dirty="0" err="1"/>
              <a:t>silphium</a:t>
            </a:r>
            <a:r>
              <a:rPr lang="en-US" dirty="0"/>
              <a:t> prior to shipment, from Vulci, circa 560 BC</a:t>
            </a:r>
          </a:p>
        </p:txBody>
      </p:sp>
      <p:sp>
        <p:nvSpPr>
          <p:cNvPr id="3" name="Text Placeholder 2"/>
          <p:cNvSpPr>
            <a:spLocks noGrp="1"/>
          </p:cNvSpPr>
          <p:nvPr>
            <p:ph type="body" sz="quarter" idx="12"/>
          </p:nvPr>
        </p:nvSpPr>
        <p:spPr/>
        <p:txBody>
          <a:bodyPr/>
          <a:lstStyle/>
          <a:p>
            <a:r>
              <a:rPr lang="en-US" dirty="0"/>
              <a:t>6:11</a:t>
            </a:r>
          </a:p>
        </p:txBody>
      </p:sp>
      <p:sp>
        <p:nvSpPr>
          <p:cNvPr id="4" name="Title 3"/>
          <p:cNvSpPr>
            <a:spLocks noGrp="1"/>
          </p:cNvSpPr>
          <p:nvPr>
            <p:ph type="title"/>
          </p:nvPr>
        </p:nvSpPr>
        <p:spPr/>
        <p:txBody>
          <a:bodyPr/>
          <a:lstStyle/>
          <a:p>
            <a:r>
              <a:rPr lang="en-US" dirty="0"/>
              <a:t>Can I justify wicked scales or a bag of deceptive weights?</a:t>
            </a:r>
          </a:p>
        </p:txBody>
      </p:sp>
    </p:spTree>
    <p:extLst>
      <p:ext uri="{BB962C8B-B14F-4D97-AF65-F5344CB8AC3E}">
        <p14:creationId xmlns:p14="http://schemas.microsoft.com/office/powerpoint/2010/main" val="1387079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nowy mountain in the background&#10;&#10;Description automatically generated">
            <a:extLst>
              <a:ext uri="{FF2B5EF4-FFF2-40B4-BE49-F238E27FC236}">
                <a16:creationId xmlns:a16="http://schemas.microsoft.com/office/drawing/2014/main" id="{2366082E-44BD-3487-6CAF-ED1750C0E6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9570"/>
            <a:ext cx="9144000" cy="6118860"/>
          </a:xfrm>
          <a:prstGeom prst="rect">
            <a:avLst/>
          </a:prstGeom>
        </p:spPr>
      </p:pic>
      <p:sp>
        <p:nvSpPr>
          <p:cNvPr id="2" name="Text Placeholder 1"/>
          <p:cNvSpPr>
            <a:spLocks noGrp="1"/>
          </p:cNvSpPr>
          <p:nvPr>
            <p:ph type="body" sz="quarter" idx="10"/>
          </p:nvPr>
        </p:nvSpPr>
        <p:spPr/>
        <p:txBody>
          <a:bodyPr/>
          <a:lstStyle/>
          <a:p>
            <a:r>
              <a:rPr lang="en-US" dirty="0"/>
              <a:t>Mount Hermon (from the south)</a:t>
            </a:r>
          </a:p>
        </p:txBody>
      </p:sp>
      <p:sp>
        <p:nvSpPr>
          <p:cNvPr id="3" name="Text Placeholder 2"/>
          <p:cNvSpPr>
            <a:spLocks noGrp="1"/>
          </p:cNvSpPr>
          <p:nvPr>
            <p:ph type="body" sz="quarter" idx="12"/>
          </p:nvPr>
        </p:nvSpPr>
        <p:spPr/>
        <p:txBody>
          <a:bodyPr/>
          <a:lstStyle/>
          <a:p>
            <a:r>
              <a:rPr lang="en-US" dirty="0"/>
              <a:t>6:2</a:t>
            </a:r>
          </a:p>
        </p:txBody>
      </p:sp>
      <p:sp>
        <p:nvSpPr>
          <p:cNvPr id="4" name="Title 3"/>
          <p:cNvSpPr>
            <a:spLocks noGrp="1"/>
          </p:cNvSpPr>
          <p:nvPr>
            <p:ph type="title"/>
          </p:nvPr>
        </p:nvSpPr>
        <p:spPr/>
        <p:txBody>
          <a:bodyPr/>
          <a:lstStyle/>
          <a:p>
            <a:r>
              <a:rPr lang="en-US" dirty="0"/>
              <a:t>Hear Yahweh’s indictment, you mountains, and you enduring foundations of the earth</a:t>
            </a:r>
          </a:p>
        </p:txBody>
      </p:sp>
    </p:spTree>
    <p:extLst>
      <p:ext uri="{BB962C8B-B14F-4D97-AF65-F5344CB8AC3E}">
        <p14:creationId xmlns:p14="http://schemas.microsoft.com/office/powerpoint/2010/main" val="57320710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Kris\Documents\Bolen\Judah, stone weights with shekel, nesef, pym, beqa and gera units, 8th-7th c BC, adr1805229875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815"/>
            <a:ext cx="9144000" cy="6758783"/>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Stone weights in various sizes and units, from Judah, 8th‒7th centuries BC</a:t>
            </a:r>
          </a:p>
        </p:txBody>
      </p:sp>
      <p:sp>
        <p:nvSpPr>
          <p:cNvPr id="3" name="Text Placeholder 2"/>
          <p:cNvSpPr>
            <a:spLocks noGrp="1"/>
          </p:cNvSpPr>
          <p:nvPr>
            <p:ph type="body" sz="quarter" idx="12"/>
          </p:nvPr>
        </p:nvSpPr>
        <p:spPr/>
        <p:txBody>
          <a:bodyPr/>
          <a:lstStyle/>
          <a:p>
            <a:r>
              <a:rPr lang="en-US" dirty="0"/>
              <a:t>6:11</a:t>
            </a:r>
          </a:p>
        </p:txBody>
      </p:sp>
      <p:sp>
        <p:nvSpPr>
          <p:cNvPr id="4" name="Title 3"/>
          <p:cNvSpPr>
            <a:spLocks noGrp="1"/>
          </p:cNvSpPr>
          <p:nvPr>
            <p:ph type="title"/>
          </p:nvPr>
        </p:nvSpPr>
        <p:spPr/>
        <p:txBody>
          <a:bodyPr/>
          <a:lstStyle/>
          <a:p>
            <a:r>
              <a:rPr lang="en-US" dirty="0"/>
              <a:t>Can I justify wicked scales or a bag of deceptive weights?</a:t>
            </a:r>
          </a:p>
        </p:txBody>
      </p:sp>
    </p:spTree>
    <p:extLst>
      <p:ext uri="{BB962C8B-B14F-4D97-AF65-F5344CB8AC3E}">
        <p14:creationId xmlns:p14="http://schemas.microsoft.com/office/powerpoint/2010/main" val="33743547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Kris\Documents\Bolen\Judah, stone weights with shekel, nesef, pym, beqa and gera units, 8th-7th c BC, adr1805229875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815"/>
            <a:ext cx="9144000" cy="6758783"/>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Stone weights in various sizes and units, from Judah, 8th‒7th centuries BC</a:t>
            </a:r>
          </a:p>
        </p:txBody>
      </p:sp>
      <p:sp>
        <p:nvSpPr>
          <p:cNvPr id="3" name="Text Placeholder 2"/>
          <p:cNvSpPr>
            <a:spLocks noGrp="1"/>
          </p:cNvSpPr>
          <p:nvPr>
            <p:ph type="body" sz="quarter" idx="12"/>
          </p:nvPr>
        </p:nvSpPr>
        <p:spPr/>
        <p:txBody>
          <a:bodyPr/>
          <a:lstStyle/>
          <a:p>
            <a:r>
              <a:rPr lang="en-US" dirty="0"/>
              <a:t>6:11</a:t>
            </a:r>
          </a:p>
        </p:txBody>
      </p:sp>
      <p:sp>
        <p:nvSpPr>
          <p:cNvPr id="4" name="Title 3"/>
          <p:cNvSpPr>
            <a:spLocks noGrp="1"/>
          </p:cNvSpPr>
          <p:nvPr>
            <p:ph type="title"/>
          </p:nvPr>
        </p:nvSpPr>
        <p:spPr/>
        <p:txBody>
          <a:bodyPr/>
          <a:lstStyle/>
          <a:p>
            <a:r>
              <a:rPr lang="en-US" dirty="0"/>
              <a:t>Can I justify wicked scales or a bag of deceptive weights?</a:t>
            </a:r>
          </a:p>
        </p:txBody>
      </p:sp>
      <p:sp>
        <p:nvSpPr>
          <p:cNvPr id="6" name="Text Box 16"/>
          <p:cNvSpPr txBox="1">
            <a:spLocks noChangeArrowheads="1"/>
          </p:cNvSpPr>
          <p:nvPr/>
        </p:nvSpPr>
        <p:spPr bwMode="auto">
          <a:xfrm>
            <a:off x="328999" y="5254625"/>
            <a:ext cx="1314784"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two shekel</a:t>
            </a:r>
          </a:p>
        </p:txBody>
      </p:sp>
      <p:sp>
        <p:nvSpPr>
          <p:cNvPr id="7" name="Line 9"/>
          <p:cNvSpPr>
            <a:spLocks noChangeShapeType="1"/>
          </p:cNvSpPr>
          <p:nvPr/>
        </p:nvSpPr>
        <p:spPr bwMode="auto">
          <a:xfrm flipV="1">
            <a:off x="1308100" y="4902200"/>
            <a:ext cx="152400" cy="330200"/>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itchFamily="34" charset="0"/>
              <a:ea typeface="+mn-ea"/>
              <a:cs typeface="+mn-cs"/>
            </a:endParaRPr>
          </a:p>
        </p:txBody>
      </p:sp>
      <p:sp>
        <p:nvSpPr>
          <p:cNvPr id="8" name="Text Box 16"/>
          <p:cNvSpPr txBox="1">
            <a:spLocks noChangeArrowheads="1"/>
          </p:cNvSpPr>
          <p:nvPr/>
        </p:nvSpPr>
        <p:spPr bwMode="auto">
          <a:xfrm>
            <a:off x="6447103" y="1320800"/>
            <a:ext cx="1439818"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eight shekel</a:t>
            </a:r>
          </a:p>
        </p:txBody>
      </p:sp>
      <p:sp>
        <p:nvSpPr>
          <p:cNvPr id="9" name="Line 9"/>
          <p:cNvSpPr>
            <a:spLocks noChangeShapeType="1"/>
          </p:cNvSpPr>
          <p:nvPr/>
        </p:nvSpPr>
        <p:spPr bwMode="auto">
          <a:xfrm>
            <a:off x="7150100" y="1701800"/>
            <a:ext cx="114300" cy="355600"/>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itchFamily="34" charset="0"/>
              <a:ea typeface="+mn-ea"/>
              <a:cs typeface="+mn-cs"/>
            </a:endParaRPr>
          </a:p>
        </p:txBody>
      </p:sp>
      <p:sp>
        <p:nvSpPr>
          <p:cNvPr id="10" name="Text Box 16"/>
          <p:cNvSpPr txBox="1">
            <a:spLocks noChangeArrowheads="1"/>
          </p:cNvSpPr>
          <p:nvPr/>
        </p:nvSpPr>
        <p:spPr bwMode="auto">
          <a:xfrm>
            <a:off x="5497668" y="1886010"/>
            <a:ext cx="705642"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beqa</a:t>
            </a:r>
            <a:endPar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
        <p:nvSpPr>
          <p:cNvPr id="11" name="Line 9"/>
          <p:cNvSpPr>
            <a:spLocks noChangeShapeType="1"/>
          </p:cNvSpPr>
          <p:nvPr/>
        </p:nvSpPr>
        <p:spPr bwMode="auto">
          <a:xfrm flipH="1">
            <a:off x="5772150" y="2244725"/>
            <a:ext cx="67778" cy="355600"/>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itchFamily="34" charset="0"/>
              <a:ea typeface="+mn-ea"/>
              <a:cs typeface="+mn-cs"/>
            </a:endParaRPr>
          </a:p>
        </p:txBody>
      </p:sp>
      <p:sp>
        <p:nvSpPr>
          <p:cNvPr id="12" name="Text Box 16"/>
          <p:cNvSpPr txBox="1">
            <a:spLocks noChangeArrowheads="1"/>
          </p:cNvSpPr>
          <p:nvPr/>
        </p:nvSpPr>
        <p:spPr bwMode="auto">
          <a:xfrm>
            <a:off x="2504200" y="5654735"/>
            <a:ext cx="755335"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nesef</a:t>
            </a:r>
            <a:endPar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
        <p:nvSpPr>
          <p:cNvPr id="13" name="Line 9"/>
          <p:cNvSpPr>
            <a:spLocks noChangeShapeType="1"/>
          </p:cNvSpPr>
          <p:nvPr/>
        </p:nvSpPr>
        <p:spPr bwMode="auto">
          <a:xfrm flipV="1">
            <a:off x="2885042" y="5353110"/>
            <a:ext cx="0" cy="330200"/>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itchFamily="34" charset="0"/>
              <a:ea typeface="+mn-ea"/>
              <a:cs typeface="+mn-cs"/>
            </a:endParaRPr>
          </a:p>
        </p:txBody>
      </p:sp>
      <p:sp>
        <p:nvSpPr>
          <p:cNvPr id="14" name="Text Box 16"/>
          <p:cNvSpPr txBox="1">
            <a:spLocks noChangeArrowheads="1"/>
          </p:cNvSpPr>
          <p:nvPr/>
        </p:nvSpPr>
        <p:spPr bwMode="auto">
          <a:xfrm>
            <a:off x="1561469" y="2686050"/>
            <a:ext cx="853118" cy="400110"/>
          </a:xfrm>
          <a:prstGeom prst="rect">
            <a:avLst/>
          </a:prstGeom>
          <a:noFill/>
          <a:ln w="9525">
            <a:noFill/>
            <a:miter lim="800000"/>
            <a:headEnd/>
            <a:tailEnd/>
          </a:ln>
          <a:effectLst/>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shekel</a:t>
            </a:r>
          </a:p>
        </p:txBody>
      </p:sp>
      <p:sp>
        <p:nvSpPr>
          <p:cNvPr id="15" name="Line 9"/>
          <p:cNvSpPr>
            <a:spLocks noChangeShapeType="1"/>
          </p:cNvSpPr>
          <p:nvPr/>
        </p:nvSpPr>
        <p:spPr bwMode="auto">
          <a:xfrm>
            <a:off x="2162175" y="3076575"/>
            <a:ext cx="504824" cy="647699"/>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outerShdw blurRad="40000" dist="20000" dir="5400000" rotWithShape="0">
              <a:srgbClr val="000000">
                <a:alpha val="38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166026774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371600" y="162429"/>
            <a:ext cx="6477000" cy="6533140"/>
            <a:chOff x="1371600" y="162430"/>
            <a:chExt cx="6477000" cy="6533140"/>
          </a:xfrm>
        </p:grpSpPr>
        <p:pic>
          <p:nvPicPr>
            <p:cNvPr id="7" name="Picture 6" descr="Judahite weights, official 2, 3, 4, 6, 8, 10 gerah, 1, 2, 4, 8, 40, 400 sheqel, tb032014357.jpg"/>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b="3289"/>
            <a:stretch/>
          </p:blipFill>
          <p:spPr>
            <a:xfrm>
              <a:off x="2667000" y="162430"/>
              <a:ext cx="3810000" cy="6533140"/>
            </a:xfrm>
            <a:prstGeom prst="rect">
              <a:avLst/>
            </a:prstGeom>
          </p:spPr>
        </p:pic>
        <p:sp>
          <p:nvSpPr>
            <p:cNvPr id="8" name="TextBox 7"/>
            <p:cNvSpPr txBox="1"/>
            <p:nvPr/>
          </p:nvSpPr>
          <p:spPr>
            <a:xfrm>
              <a:off x="6705600" y="6190565"/>
              <a:ext cx="1143000" cy="276999"/>
            </a:xfrm>
            <a:prstGeom prst="rect">
              <a:avLst/>
            </a:prstGeom>
            <a:noFill/>
          </p:spPr>
          <p:txBody>
            <a:bodyPr wrap="square" lIns="0" tIns="0" rIns="0" bIns="0" rtlCol="0">
              <a:spAutoFit/>
            </a:bodyPr>
            <a:lstStyle/>
            <a:p>
              <a:r>
                <a:rPr lang="en-US" dirty="0">
                  <a:solidFill>
                    <a:srgbClr val="FEFFFF"/>
                  </a:solidFill>
                </a:rPr>
                <a:t>2 gerah</a:t>
              </a:r>
            </a:p>
          </p:txBody>
        </p:sp>
        <p:sp>
          <p:nvSpPr>
            <p:cNvPr id="9" name="TextBox 8"/>
            <p:cNvSpPr txBox="1"/>
            <p:nvPr/>
          </p:nvSpPr>
          <p:spPr>
            <a:xfrm>
              <a:off x="6705600" y="5790652"/>
              <a:ext cx="1143000" cy="276999"/>
            </a:xfrm>
            <a:prstGeom prst="rect">
              <a:avLst/>
            </a:prstGeom>
            <a:noFill/>
          </p:spPr>
          <p:txBody>
            <a:bodyPr wrap="square" lIns="0" tIns="0" rIns="0" bIns="0" rtlCol="0">
              <a:spAutoFit/>
            </a:bodyPr>
            <a:lstStyle/>
            <a:p>
              <a:r>
                <a:rPr lang="en-US" dirty="0">
                  <a:solidFill>
                    <a:srgbClr val="FEFFFF"/>
                  </a:solidFill>
                </a:rPr>
                <a:t>3 gerah</a:t>
              </a:r>
            </a:p>
          </p:txBody>
        </p:sp>
        <p:sp>
          <p:nvSpPr>
            <p:cNvPr id="10" name="TextBox 9"/>
            <p:cNvSpPr txBox="1"/>
            <p:nvPr/>
          </p:nvSpPr>
          <p:spPr>
            <a:xfrm>
              <a:off x="6705600" y="5390739"/>
              <a:ext cx="1143000" cy="276999"/>
            </a:xfrm>
            <a:prstGeom prst="rect">
              <a:avLst/>
            </a:prstGeom>
            <a:noFill/>
          </p:spPr>
          <p:txBody>
            <a:bodyPr wrap="square" lIns="0" tIns="0" rIns="0" bIns="0" rtlCol="0">
              <a:spAutoFit/>
            </a:bodyPr>
            <a:lstStyle/>
            <a:p>
              <a:r>
                <a:rPr lang="en-US" dirty="0">
                  <a:solidFill>
                    <a:srgbClr val="FEFFFF"/>
                  </a:solidFill>
                </a:rPr>
                <a:t>4 gerah</a:t>
              </a:r>
            </a:p>
          </p:txBody>
        </p:sp>
        <p:sp>
          <p:nvSpPr>
            <p:cNvPr id="11" name="TextBox 10"/>
            <p:cNvSpPr txBox="1"/>
            <p:nvPr/>
          </p:nvSpPr>
          <p:spPr>
            <a:xfrm>
              <a:off x="6705600" y="4990826"/>
              <a:ext cx="1143000" cy="276999"/>
            </a:xfrm>
            <a:prstGeom prst="rect">
              <a:avLst/>
            </a:prstGeom>
            <a:noFill/>
          </p:spPr>
          <p:txBody>
            <a:bodyPr wrap="square" lIns="0" tIns="0" rIns="0" bIns="0" rtlCol="0">
              <a:spAutoFit/>
            </a:bodyPr>
            <a:lstStyle/>
            <a:p>
              <a:r>
                <a:rPr lang="en-US" dirty="0">
                  <a:solidFill>
                    <a:srgbClr val="FEFFFF"/>
                  </a:solidFill>
                </a:rPr>
                <a:t>6 gerah</a:t>
              </a:r>
            </a:p>
          </p:txBody>
        </p:sp>
        <p:sp>
          <p:nvSpPr>
            <p:cNvPr id="12" name="TextBox 11"/>
            <p:cNvSpPr txBox="1"/>
            <p:nvPr/>
          </p:nvSpPr>
          <p:spPr>
            <a:xfrm>
              <a:off x="6705600" y="4590913"/>
              <a:ext cx="1143000" cy="276999"/>
            </a:xfrm>
            <a:prstGeom prst="rect">
              <a:avLst/>
            </a:prstGeom>
            <a:noFill/>
          </p:spPr>
          <p:txBody>
            <a:bodyPr wrap="square" lIns="0" tIns="0" rIns="0" bIns="0" rtlCol="0">
              <a:spAutoFit/>
            </a:bodyPr>
            <a:lstStyle/>
            <a:p>
              <a:r>
                <a:rPr lang="en-US" dirty="0">
                  <a:solidFill>
                    <a:srgbClr val="FEFFFF"/>
                  </a:solidFill>
                </a:rPr>
                <a:t>8 gerah</a:t>
              </a:r>
            </a:p>
          </p:txBody>
        </p:sp>
        <p:sp>
          <p:nvSpPr>
            <p:cNvPr id="13" name="TextBox 12"/>
            <p:cNvSpPr txBox="1"/>
            <p:nvPr/>
          </p:nvSpPr>
          <p:spPr>
            <a:xfrm>
              <a:off x="6705600" y="4191000"/>
              <a:ext cx="1143000" cy="276999"/>
            </a:xfrm>
            <a:prstGeom prst="rect">
              <a:avLst/>
            </a:prstGeom>
            <a:noFill/>
          </p:spPr>
          <p:txBody>
            <a:bodyPr wrap="square" lIns="0" tIns="0" rIns="0" bIns="0" rtlCol="0">
              <a:spAutoFit/>
            </a:bodyPr>
            <a:lstStyle/>
            <a:p>
              <a:r>
                <a:rPr lang="en-US" dirty="0">
                  <a:solidFill>
                    <a:srgbClr val="FEFFFF"/>
                  </a:solidFill>
                </a:rPr>
                <a:t>10 gerah</a:t>
              </a:r>
            </a:p>
          </p:txBody>
        </p:sp>
        <p:sp>
          <p:nvSpPr>
            <p:cNvPr id="14" name="TextBox 13"/>
            <p:cNvSpPr txBox="1"/>
            <p:nvPr/>
          </p:nvSpPr>
          <p:spPr>
            <a:xfrm>
              <a:off x="1371600" y="1475601"/>
              <a:ext cx="1143000" cy="276999"/>
            </a:xfrm>
            <a:prstGeom prst="rect">
              <a:avLst/>
            </a:prstGeom>
            <a:noFill/>
          </p:spPr>
          <p:txBody>
            <a:bodyPr wrap="square" lIns="0" tIns="0" rIns="0" bIns="0" rtlCol="0">
              <a:spAutoFit/>
            </a:bodyPr>
            <a:lstStyle/>
            <a:p>
              <a:pPr algn="r"/>
              <a:r>
                <a:rPr lang="en-US" dirty="0">
                  <a:solidFill>
                    <a:srgbClr val="FEFFFF"/>
                  </a:solidFill>
                </a:rPr>
                <a:t>400 shekels</a:t>
              </a:r>
            </a:p>
          </p:txBody>
        </p:sp>
        <p:sp>
          <p:nvSpPr>
            <p:cNvPr id="15" name="TextBox 14"/>
            <p:cNvSpPr txBox="1"/>
            <p:nvPr/>
          </p:nvSpPr>
          <p:spPr>
            <a:xfrm>
              <a:off x="1371600" y="3005916"/>
              <a:ext cx="1143000" cy="276999"/>
            </a:xfrm>
            <a:prstGeom prst="rect">
              <a:avLst/>
            </a:prstGeom>
            <a:noFill/>
          </p:spPr>
          <p:txBody>
            <a:bodyPr wrap="square" lIns="0" tIns="0" rIns="0" bIns="0" rtlCol="0">
              <a:spAutoFit/>
            </a:bodyPr>
            <a:lstStyle/>
            <a:p>
              <a:pPr algn="r"/>
              <a:r>
                <a:rPr lang="en-US" dirty="0">
                  <a:solidFill>
                    <a:srgbClr val="FEFFFF"/>
                  </a:solidFill>
                </a:rPr>
                <a:t>40 shekels</a:t>
              </a:r>
            </a:p>
          </p:txBody>
        </p:sp>
        <p:sp>
          <p:nvSpPr>
            <p:cNvPr id="16" name="TextBox 15"/>
            <p:cNvSpPr txBox="1"/>
            <p:nvPr/>
          </p:nvSpPr>
          <p:spPr>
            <a:xfrm>
              <a:off x="1371600" y="4010322"/>
              <a:ext cx="1143000" cy="276999"/>
            </a:xfrm>
            <a:prstGeom prst="rect">
              <a:avLst/>
            </a:prstGeom>
            <a:noFill/>
          </p:spPr>
          <p:txBody>
            <a:bodyPr wrap="square" lIns="0" tIns="0" rIns="0" bIns="0" rtlCol="0">
              <a:spAutoFit/>
            </a:bodyPr>
            <a:lstStyle/>
            <a:p>
              <a:pPr algn="r"/>
              <a:r>
                <a:rPr lang="en-US" dirty="0">
                  <a:solidFill>
                    <a:srgbClr val="FEFFFF"/>
                  </a:solidFill>
                </a:rPr>
                <a:t>8 shekels</a:t>
              </a:r>
            </a:p>
          </p:txBody>
        </p:sp>
        <p:sp>
          <p:nvSpPr>
            <p:cNvPr id="17" name="TextBox 16"/>
            <p:cNvSpPr txBox="1"/>
            <p:nvPr/>
          </p:nvSpPr>
          <p:spPr>
            <a:xfrm>
              <a:off x="1371600" y="4745527"/>
              <a:ext cx="1143000" cy="276999"/>
            </a:xfrm>
            <a:prstGeom prst="rect">
              <a:avLst/>
            </a:prstGeom>
            <a:noFill/>
          </p:spPr>
          <p:txBody>
            <a:bodyPr wrap="square" lIns="0" tIns="0" rIns="0" bIns="0" rtlCol="0">
              <a:spAutoFit/>
            </a:bodyPr>
            <a:lstStyle/>
            <a:p>
              <a:pPr algn="r"/>
              <a:r>
                <a:rPr lang="en-US" dirty="0">
                  <a:solidFill>
                    <a:srgbClr val="FEFFFF"/>
                  </a:solidFill>
                </a:rPr>
                <a:t>4 shekels</a:t>
              </a:r>
            </a:p>
          </p:txBody>
        </p:sp>
        <p:sp>
          <p:nvSpPr>
            <p:cNvPr id="18" name="TextBox 17"/>
            <p:cNvSpPr txBox="1"/>
            <p:nvPr/>
          </p:nvSpPr>
          <p:spPr>
            <a:xfrm>
              <a:off x="1371600" y="5428217"/>
              <a:ext cx="1143000" cy="276999"/>
            </a:xfrm>
            <a:prstGeom prst="rect">
              <a:avLst/>
            </a:prstGeom>
            <a:noFill/>
          </p:spPr>
          <p:txBody>
            <a:bodyPr wrap="square" lIns="0" tIns="0" rIns="0" bIns="0" rtlCol="0">
              <a:spAutoFit/>
            </a:bodyPr>
            <a:lstStyle/>
            <a:p>
              <a:pPr algn="r"/>
              <a:r>
                <a:rPr lang="en-US" dirty="0">
                  <a:solidFill>
                    <a:srgbClr val="FEFFFF"/>
                  </a:solidFill>
                </a:rPr>
                <a:t>2 shekels</a:t>
              </a:r>
            </a:p>
          </p:txBody>
        </p:sp>
        <p:sp>
          <p:nvSpPr>
            <p:cNvPr id="19" name="TextBox 18"/>
            <p:cNvSpPr txBox="1"/>
            <p:nvPr/>
          </p:nvSpPr>
          <p:spPr>
            <a:xfrm>
              <a:off x="1371600" y="6105164"/>
              <a:ext cx="1143000" cy="276999"/>
            </a:xfrm>
            <a:prstGeom prst="rect">
              <a:avLst/>
            </a:prstGeom>
            <a:noFill/>
          </p:spPr>
          <p:txBody>
            <a:bodyPr wrap="square" lIns="0" tIns="0" rIns="0" bIns="0" rtlCol="0">
              <a:spAutoFit/>
            </a:bodyPr>
            <a:lstStyle/>
            <a:p>
              <a:pPr algn="r"/>
              <a:r>
                <a:rPr lang="en-US" dirty="0">
                  <a:solidFill>
                    <a:srgbClr val="FEFFFF"/>
                  </a:solidFill>
                </a:rPr>
                <a:t>1 shekel</a:t>
              </a:r>
            </a:p>
          </p:txBody>
        </p:sp>
      </p:grpSp>
      <p:sp>
        <p:nvSpPr>
          <p:cNvPr id="3" name="Text Placeholder 2"/>
          <p:cNvSpPr>
            <a:spLocks noGrp="1"/>
          </p:cNvSpPr>
          <p:nvPr>
            <p:ph type="body" sz="quarter" idx="10"/>
          </p:nvPr>
        </p:nvSpPr>
        <p:spPr/>
        <p:txBody>
          <a:bodyPr/>
          <a:lstStyle/>
          <a:p>
            <a:r>
              <a:rPr lang="en-US" dirty="0"/>
              <a:t>Judahite gerah and shekel weights, Iron Age</a:t>
            </a:r>
          </a:p>
        </p:txBody>
      </p:sp>
      <p:sp>
        <p:nvSpPr>
          <p:cNvPr id="4" name="Text Placeholder 3"/>
          <p:cNvSpPr>
            <a:spLocks noGrp="1"/>
          </p:cNvSpPr>
          <p:nvPr>
            <p:ph type="body" sz="quarter" idx="12"/>
          </p:nvPr>
        </p:nvSpPr>
        <p:spPr/>
        <p:txBody>
          <a:bodyPr/>
          <a:lstStyle/>
          <a:p>
            <a:r>
              <a:rPr lang="en-US" dirty="0"/>
              <a:t>6:11</a:t>
            </a:r>
          </a:p>
        </p:txBody>
      </p:sp>
      <p:sp>
        <p:nvSpPr>
          <p:cNvPr id="2" name="Title 1"/>
          <p:cNvSpPr>
            <a:spLocks noGrp="1"/>
          </p:cNvSpPr>
          <p:nvPr>
            <p:ph type="title"/>
          </p:nvPr>
        </p:nvSpPr>
        <p:spPr/>
        <p:txBody>
          <a:bodyPr/>
          <a:lstStyle/>
          <a:p>
            <a:r>
              <a:rPr lang="en-US" dirty="0"/>
              <a:t>Can I justify wicked scales or a bag of deceptive weights?</a:t>
            </a:r>
          </a:p>
        </p:txBody>
      </p:sp>
    </p:spTree>
    <p:extLst>
      <p:ext uri="{BB962C8B-B14F-4D97-AF65-F5344CB8AC3E}">
        <p14:creationId xmlns:p14="http://schemas.microsoft.com/office/powerpoint/2010/main" val="39426889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6E73B14-D5A7-6006-E2EA-232D532EFF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4284"/>
            <a:ext cx="9144000" cy="6385560"/>
          </a:xfrm>
          <a:prstGeom prst="rect">
            <a:avLst/>
          </a:prstGeom>
        </p:spPr>
      </p:pic>
      <p:sp>
        <p:nvSpPr>
          <p:cNvPr id="2" name="Text Placeholder 1"/>
          <p:cNvSpPr>
            <a:spLocks noGrp="1"/>
          </p:cNvSpPr>
          <p:nvPr>
            <p:ph type="body" sz="quarter" idx="10"/>
          </p:nvPr>
        </p:nvSpPr>
        <p:spPr/>
        <p:txBody>
          <a:bodyPr/>
          <a:lstStyle/>
          <a:p>
            <a:r>
              <a:rPr lang="en-US" dirty="0"/>
              <a:t>Silver hoard from Tel </a:t>
            </a:r>
            <a:r>
              <a:rPr lang="en-US" dirty="0" err="1"/>
              <a:t>Dor</a:t>
            </a:r>
            <a:r>
              <a:rPr lang="en-US" dirty="0"/>
              <a:t>, 11th century BC</a:t>
            </a:r>
          </a:p>
        </p:txBody>
      </p:sp>
      <p:sp>
        <p:nvSpPr>
          <p:cNvPr id="3" name="Text Placeholder 2"/>
          <p:cNvSpPr>
            <a:spLocks noGrp="1"/>
          </p:cNvSpPr>
          <p:nvPr>
            <p:ph type="body" sz="quarter" idx="12"/>
          </p:nvPr>
        </p:nvSpPr>
        <p:spPr/>
        <p:txBody>
          <a:bodyPr/>
          <a:lstStyle/>
          <a:p>
            <a:r>
              <a:rPr lang="en-US" dirty="0"/>
              <a:t>6:11</a:t>
            </a:r>
          </a:p>
        </p:txBody>
      </p:sp>
      <p:sp>
        <p:nvSpPr>
          <p:cNvPr id="4" name="Title 3"/>
          <p:cNvSpPr>
            <a:spLocks noGrp="1"/>
          </p:cNvSpPr>
          <p:nvPr>
            <p:ph type="title"/>
          </p:nvPr>
        </p:nvSpPr>
        <p:spPr/>
        <p:txBody>
          <a:bodyPr/>
          <a:lstStyle/>
          <a:p>
            <a:r>
              <a:rPr lang="en-US" dirty="0"/>
              <a:t>Can I justify wicked scales or a bag of deceptive weights?</a:t>
            </a:r>
          </a:p>
        </p:txBody>
      </p:sp>
    </p:spTree>
    <p:extLst>
      <p:ext uri="{BB962C8B-B14F-4D97-AF65-F5344CB8AC3E}">
        <p14:creationId xmlns:p14="http://schemas.microsoft.com/office/powerpoint/2010/main" val="16101073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346F4-CDB8-6D97-F0F3-66A8A89288D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512D88C-006D-5CE0-DFA9-125596FDB4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4310"/>
            <a:ext cx="9144000" cy="6469380"/>
          </a:xfrm>
          <a:prstGeom prst="rect">
            <a:avLst/>
          </a:prstGeom>
        </p:spPr>
      </p:pic>
      <p:sp>
        <p:nvSpPr>
          <p:cNvPr id="2" name="Text Placeholder 1">
            <a:extLst>
              <a:ext uri="{FF2B5EF4-FFF2-40B4-BE49-F238E27FC236}">
                <a16:creationId xmlns:a16="http://schemas.microsoft.com/office/drawing/2014/main" id="{B741C393-97DB-9057-95E9-99567F3E0AC1}"/>
              </a:ext>
            </a:extLst>
          </p:cNvPr>
          <p:cNvSpPr>
            <a:spLocks noGrp="1"/>
          </p:cNvSpPr>
          <p:nvPr>
            <p:ph type="body" sz="quarter" idx="10"/>
          </p:nvPr>
        </p:nvSpPr>
        <p:spPr/>
        <p:txBody>
          <a:bodyPr/>
          <a:lstStyle/>
          <a:p>
            <a:r>
              <a:rPr lang="en-US" dirty="0"/>
              <a:t>Statue of a young dignitary in a striding pose, from Saqqara, circa 2400 BC</a:t>
            </a:r>
          </a:p>
        </p:txBody>
      </p:sp>
      <p:sp>
        <p:nvSpPr>
          <p:cNvPr id="3" name="Text Placeholder 2">
            <a:extLst>
              <a:ext uri="{FF2B5EF4-FFF2-40B4-BE49-F238E27FC236}">
                <a16:creationId xmlns:a16="http://schemas.microsoft.com/office/drawing/2014/main" id="{08B56DA4-4E6D-EDE7-FB43-D97C7BF35F96}"/>
              </a:ext>
            </a:extLst>
          </p:cNvPr>
          <p:cNvSpPr>
            <a:spLocks noGrp="1"/>
          </p:cNvSpPr>
          <p:nvPr>
            <p:ph type="body" sz="quarter" idx="12"/>
          </p:nvPr>
        </p:nvSpPr>
        <p:spPr/>
        <p:txBody>
          <a:bodyPr/>
          <a:lstStyle/>
          <a:p>
            <a:r>
              <a:rPr lang="en-US" dirty="0"/>
              <a:t>6:12</a:t>
            </a:r>
          </a:p>
        </p:txBody>
      </p:sp>
      <p:sp>
        <p:nvSpPr>
          <p:cNvPr id="4" name="Title 3">
            <a:extLst>
              <a:ext uri="{FF2B5EF4-FFF2-40B4-BE49-F238E27FC236}">
                <a16:creationId xmlns:a16="http://schemas.microsoft.com/office/drawing/2014/main" id="{1E675D4D-2303-EA27-D2DC-17E7BF4503ED}"/>
              </a:ext>
            </a:extLst>
          </p:cNvPr>
          <p:cNvSpPr>
            <a:spLocks noGrp="1"/>
          </p:cNvSpPr>
          <p:nvPr>
            <p:ph type="title"/>
          </p:nvPr>
        </p:nvSpPr>
        <p:spPr/>
        <p:txBody>
          <a:bodyPr/>
          <a:lstStyle/>
          <a:p>
            <a:r>
              <a:rPr lang="en-US" dirty="0"/>
              <a:t>For her rich men are full of violence</a:t>
            </a:r>
          </a:p>
        </p:txBody>
      </p:sp>
    </p:spTree>
    <p:extLst>
      <p:ext uri="{BB962C8B-B14F-4D97-AF65-F5344CB8AC3E}">
        <p14:creationId xmlns:p14="http://schemas.microsoft.com/office/powerpoint/2010/main" val="20765423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FA555F7-63D0-91AA-8623-F4A78ADFD6EC}"/>
              </a:ext>
            </a:extLst>
          </p:cNvPr>
          <p:cNvGrpSpPr/>
          <p:nvPr/>
        </p:nvGrpSpPr>
        <p:grpSpPr>
          <a:xfrm>
            <a:off x="0" y="369332"/>
            <a:ext cx="9144000" cy="6150340"/>
            <a:chOff x="0" y="369332"/>
            <a:chExt cx="9144000" cy="6150340"/>
          </a:xfrm>
        </p:grpSpPr>
        <p:pic>
          <p:nvPicPr>
            <p:cNvPr id="3074" name="Picture 2" descr="C:\Users\Kris\Documents\Bolen\Fresco depicting a boxing match and a gladiatorial contest, 4th century BC.jpg"/>
            <p:cNvPicPr>
              <a:picLocks noChangeAspect="1" noChangeArrowheads="1"/>
            </p:cNvPicPr>
            <p:nvPr/>
          </p:nvPicPr>
          <p:blipFill rotWithShape="1">
            <a:blip r:embed="rId3">
              <a:extLst>
                <a:ext uri="{28A0092B-C50C-407E-A947-70E740481C1C}">
                  <a14:useLocalDpi xmlns:a14="http://schemas.microsoft.com/office/drawing/2010/main" val="0"/>
                </a:ext>
              </a:extLst>
            </a:blip>
            <a:srcRect l="6211"/>
            <a:stretch/>
          </p:blipFill>
          <p:spPr bwMode="auto">
            <a:xfrm>
              <a:off x="0" y="369332"/>
              <a:ext cx="9144000" cy="61503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6BB285C-E208-CEC2-D649-0A492855AF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73736"/>
              <a:ext cx="9144000" cy="655320"/>
            </a:xfrm>
            <a:prstGeom prst="rect">
              <a:avLst/>
            </a:prstGeom>
          </p:spPr>
        </p:pic>
      </p:grpSp>
      <p:sp>
        <p:nvSpPr>
          <p:cNvPr id="2" name="Text Placeholder 1"/>
          <p:cNvSpPr>
            <a:spLocks noGrp="1"/>
          </p:cNvSpPr>
          <p:nvPr>
            <p:ph type="body" sz="quarter" idx="10"/>
          </p:nvPr>
        </p:nvSpPr>
        <p:spPr/>
        <p:txBody>
          <a:bodyPr/>
          <a:lstStyle/>
          <a:p>
            <a:r>
              <a:rPr lang="en-US" dirty="0"/>
              <a:t>Fresco depicting a boxing match and a gladiatorial contest, 4th century BC</a:t>
            </a:r>
          </a:p>
        </p:txBody>
      </p:sp>
      <p:sp>
        <p:nvSpPr>
          <p:cNvPr id="3" name="Text Placeholder 2"/>
          <p:cNvSpPr>
            <a:spLocks noGrp="1"/>
          </p:cNvSpPr>
          <p:nvPr>
            <p:ph type="body" sz="quarter" idx="12"/>
          </p:nvPr>
        </p:nvSpPr>
        <p:spPr/>
        <p:txBody>
          <a:bodyPr/>
          <a:lstStyle/>
          <a:p>
            <a:r>
              <a:rPr lang="en-US" dirty="0"/>
              <a:t>6:12</a:t>
            </a:r>
          </a:p>
        </p:txBody>
      </p:sp>
      <p:sp>
        <p:nvSpPr>
          <p:cNvPr id="4" name="Title 3"/>
          <p:cNvSpPr>
            <a:spLocks noGrp="1"/>
          </p:cNvSpPr>
          <p:nvPr>
            <p:ph type="title"/>
          </p:nvPr>
        </p:nvSpPr>
        <p:spPr/>
        <p:txBody>
          <a:bodyPr/>
          <a:lstStyle/>
          <a:p>
            <a:r>
              <a:rPr lang="en-US" dirty="0"/>
              <a:t>For her rich men are full of violence</a:t>
            </a:r>
          </a:p>
        </p:txBody>
      </p:sp>
    </p:spTree>
    <p:extLst>
      <p:ext uri="{BB962C8B-B14F-4D97-AF65-F5344CB8AC3E}">
        <p14:creationId xmlns:p14="http://schemas.microsoft.com/office/powerpoint/2010/main" val="36920614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tone carving of two men&#10;&#10;AI-generated content may be incorrect.">
            <a:extLst>
              <a:ext uri="{FF2B5EF4-FFF2-40B4-BE49-F238E27FC236}">
                <a16:creationId xmlns:a16="http://schemas.microsoft.com/office/drawing/2014/main" id="{F5305A0A-361C-8358-C742-54CFB1EC3B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870"/>
            <a:ext cx="9144000" cy="6652260"/>
          </a:xfrm>
          <a:prstGeom prst="rect">
            <a:avLst/>
          </a:prstGeom>
        </p:spPr>
      </p:pic>
      <p:sp>
        <p:nvSpPr>
          <p:cNvPr id="2" name="Text Placeholder 1"/>
          <p:cNvSpPr>
            <a:spLocks noGrp="1"/>
          </p:cNvSpPr>
          <p:nvPr>
            <p:ph type="body" sz="quarter" idx="10"/>
          </p:nvPr>
        </p:nvSpPr>
        <p:spPr/>
        <p:txBody>
          <a:bodyPr/>
          <a:lstStyle/>
          <a:p>
            <a:r>
              <a:rPr lang="en-US" dirty="0"/>
              <a:t>Assyrian soldier executing a man, from Nineveh, reign of Sennacherib, circa 700 BC</a:t>
            </a:r>
          </a:p>
        </p:txBody>
      </p:sp>
      <p:sp>
        <p:nvSpPr>
          <p:cNvPr id="3" name="Text Placeholder 2"/>
          <p:cNvSpPr>
            <a:spLocks noGrp="1"/>
          </p:cNvSpPr>
          <p:nvPr>
            <p:ph type="body" sz="quarter" idx="12"/>
          </p:nvPr>
        </p:nvSpPr>
        <p:spPr/>
        <p:txBody>
          <a:bodyPr/>
          <a:lstStyle/>
          <a:p>
            <a:r>
              <a:rPr lang="en-US" dirty="0"/>
              <a:t>6:12</a:t>
            </a:r>
          </a:p>
        </p:txBody>
      </p:sp>
      <p:sp>
        <p:nvSpPr>
          <p:cNvPr id="4" name="Title 3"/>
          <p:cNvSpPr>
            <a:spLocks noGrp="1"/>
          </p:cNvSpPr>
          <p:nvPr>
            <p:ph type="title"/>
          </p:nvPr>
        </p:nvSpPr>
        <p:spPr/>
        <p:txBody>
          <a:bodyPr/>
          <a:lstStyle/>
          <a:p>
            <a:r>
              <a:rPr lang="en-US" dirty="0"/>
              <a:t>For her rich men are full of violence</a:t>
            </a:r>
          </a:p>
        </p:txBody>
      </p:sp>
    </p:spTree>
    <p:extLst>
      <p:ext uri="{BB962C8B-B14F-4D97-AF65-F5344CB8AC3E}">
        <p14:creationId xmlns:p14="http://schemas.microsoft.com/office/powerpoint/2010/main" val="30073845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Kris\Documents\Bolen\04 0Adds 2012\19 Museum\Rome Museums\Vatican Museum\Museo Chiaramonti\Head of comic actor, late 1st c AD, tb0512176536.jpg"/>
          <p:cNvPicPr>
            <a:picLocks noChangeAspect="1" noChangeArrowheads="1"/>
          </p:cNvPicPr>
          <p:nvPr/>
        </p:nvPicPr>
        <p:blipFill rotWithShape="1">
          <a:blip r:embed="rId3">
            <a:extLst>
              <a:ext uri="{28A0092B-C50C-407E-A947-70E740481C1C}">
                <a14:useLocalDpi xmlns:a14="http://schemas.microsoft.com/office/drawing/2010/main" val="0"/>
              </a:ext>
            </a:extLst>
          </a:blip>
          <a:srcRect t="1781" b="18085"/>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426C2742-10DF-4D6B-AA33-89E7440FFFF1}"/>
              </a:ext>
            </a:extLst>
          </p:cNvPr>
          <p:cNvSpPr>
            <a:spLocks noGrp="1"/>
          </p:cNvSpPr>
          <p:nvPr>
            <p:ph type="body" sz="quarter" idx="10"/>
          </p:nvPr>
        </p:nvSpPr>
        <p:spPr/>
        <p:txBody>
          <a:bodyPr/>
          <a:lstStyle/>
          <a:p>
            <a:r>
              <a:rPr lang="en-US" dirty="0"/>
              <a:t>Head of a comic actor, late 1st century AD</a:t>
            </a:r>
          </a:p>
        </p:txBody>
      </p:sp>
      <p:sp>
        <p:nvSpPr>
          <p:cNvPr id="3" name="Text Placeholder 2">
            <a:extLst>
              <a:ext uri="{FF2B5EF4-FFF2-40B4-BE49-F238E27FC236}">
                <a16:creationId xmlns:a16="http://schemas.microsoft.com/office/drawing/2014/main" id="{83315E01-9526-425F-9EF7-B91EE34B7009}"/>
              </a:ext>
            </a:extLst>
          </p:cNvPr>
          <p:cNvSpPr>
            <a:spLocks noGrp="1"/>
          </p:cNvSpPr>
          <p:nvPr>
            <p:ph type="body" sz="quarter" idx="12"/>
          </p:nvPr>
        </p:nvSpPr>
        <p:spPr/>
        <p:txBody>
          <a:bodyPr/>
          <a:lstStyle/>
          <a:p>
            <a:r>
              <a:rPr lang="en-US" dirty="0"/>
              <a:t>6:12</a:t>
            </a:r>
          </a:p>
        </p:txBody>
      </p:sp>
      <p:sp>
        <p:nvSpPr>
          <p:cNvPr id="4" name="Title 3">
            <a:extLst>
              <a:ext uri="{FF2B5EF4-FFF2-40B4-BE49-F238E27FC236}">
                <a16:creationId xmlns:a16="http://schemas.microsoft.com/office/drawing/2014/main" id="{84D4BE34-9C3D-4D10-82DA-063CD086E371}"/>
              </a:ext>
            </a:extLst>
          </p:cNvPr>
          <p:cNvSpPr>
            <a:spLocks noGrp="1"/>
          </p:cNvSpPr>
          <p:nvPr>
            <p:ph type="title"/>
          </p:nvPr>
        </p:nvSpPr>
        <p:spPr/>
        <p:txBody>
          <a:bodyPr/>
          <a:lstStyle/>
          <a:p>
            <a:r>
              <a:rPr lang="en-US" dirty="0"/>
              <a:t>Her inhabitants speak lies, and their tongue is deceitful in their mouth</a:t>
            </a:r>
          </a:p>
        </p:txBody>
      </p:sp>
    </p:spTree>
    <p:extLst>
      <p:ext uri="{BB962C8B-B14F-4D97-AF65-F5344CB8AC3E}">
        <p14:creationId xmlns:p14="http://schemas.microsoft.com/office/powerpoint/2010/main" val="41853321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8A4CF4-F3B6-C37A-C31D-FF28D780FF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4162"/>
            <a:ext cx="9144000" cy="6355080"/>
          </a:xfrm>
          <a:prstGeom prst="rect">
            <a:avLst/>
          </a:prstGeom>
        </p:spPr>
      </p:pic>
      <p:sp>
        <p:nvSpPr>
          <p:cNvPr id="3" name="Text Placeholder 2"/>
          <p:cNvSpPr>
            <a:spLocks noGrp="1"/>
          </p:cNvSpPr>
          <p:nvPr>
            <p:ph type="body" sz="quarter" idx="10"/>
          </p:nvPr>
        </p:nvSpPr>
        <p:spPr/>
        <p:txBody>
          <a:bodyPr/>
          <a:lstStyle/>
          <a:p>
            <a:r>
              <a:rPr lang="en-US" dirty="0"/>
              <a:t>Young satyr wearing a theater mask, from Italy, circa AD 150</a:t>
            </a:r>
          </a:p>
        </p:txBody>
      </p:sp>
      <p:sp>
        <p:nvSpPr>
          <p:cNvPr id="4" name="Text Placeholder 3"/>
          <p:cNvSpPr>
            <a:spLocks noGrp="1"/>
          </p:cNvSpPr>
          <p:nvPr>
            <p:ph type="body" sz="quarter" idx="12"/>
          </p:nvPr>
        </p:nvSpPr>
        <p:spPr/>
        <p:txBody>
          <a:bodyPr/>
          <a:lstStyle/>
          <a:p>
            <a:r>
              <a:rPr lang="en-US" dirty="0"/>
              <a:t>6:12</a:t>
            </a:r>
          </a:p>
        </p:txBody>
      </p:sp>
      <p:sp>
        <p:nvSpPr>
          <p:cNvPr id="2" name="Title 1"/>
          <p:cNvSpPr>
            <a:spLocks noGrp="1"/>
          </p:cNvSpPr>
          <p:nvPr>
            <p:ph type="title"/>
          </p:nvPr>
        </p:nvSpPr>
        <p:spPr/>
        <p:txBody>
          <a:bodyPr/>
          <a:lstStyle/>
          <a:p>
            <a:r>
              <a:rPr lang="en-US" dirty="0"/>
              <a:t>Her inhabitants speak lies, and their tongue is deceitful in their mouth</a:t>
            </a:r>
          </a:p>
        </p:txBody>
      </p:sp>
    </p:spTree>
    <p:extLst>
      <p:ext uri="{BB962C8B-B14F-4D97-AF65-F5344CB8AC3E}">
        <p14:creationId xmlns:p14="http://schemas.microsoft.com/office/powerpoint/2010/main" val="30255388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Kris\Documents\Bolen\PCB size\MET web 2021\Balding man, whispering youth, 5th c BC, met 7133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59" y="298992"/>
            <a:ext cx="4961790" cy="6150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Fragment of a drinking cup with two men in conversation, 5th century BC</a:t>
            </a:r>
          </a:p>
        </p:txBody>
      </p:sp>
      <p:sp>
        <p:nvSpPr>
          <p:cNvPr id="3" name="Text Placeholder 2"/>
          <p:cNvSpPr>
            <a:spLocks noGrp="1"/>
          </p:cNvSpPr>
          <p:nvPr>
            <p:ph type="body" sz="quarter" idx="12"/>
          </p:nvPr>
        </p:nvSpPr>
        <p:spPr/>
        <p:txBody>
          <a:bodyPr/>
          <a:lstStyle/>
          <a:p>
            <a:r>
              <a:rPr lang="en-US" dirty="0"/>
              <a:t>6:12</a:t>
            </a:r>
          </a:p>
        </p:txBody>
      </p:sp>
      <p:sp>
        <p:nvSpPr>
          <p:cNvPr id="4" name="Title 3"/>
          <p:cNvSpPr>
            <a:spLocks noGrp="1"/>
          </p:cNvSpPr>
          <p:nvPr>
            <p:ph type="title"/>
          </p:nvPr>
        </p:nvSpPr>
        <p:spPr/>
        <p:txBody>
          <a:bodyPr/>
          <a:lstStyle/>
          <a:p>
            <a:r>
              <a:rPr lang="en-US" dirty="0"/>
              <a:t>Her inhabitants speak lies, and their tongue is deceitful in their mouth</a:t>
            </a:r>
          </a:p>
        </p:txBody>
      </p:sp>
    </p:spTree>
    <p:extLst>
      <p:ext uri="{BB962C8B-B14F-4D97-AF65-F5344CB8AC3E}">
        <p14:creationId xmlns:p14="http://schemas.microsoft.com/office/powerpoint/2010/main" val="27895549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HOTO" val="TRUE"/>
  <p:tag name="FILENAME" val="C:\Documents and Settings\Jamie Erselius\Desktop\Todd\Matson Judah for PowerPoint\Jericho\Gilgal, Jiljul, mat01029.jpg"/>
</p:tagLst>
</file>

<file path=ppt/tags/tag2.xml><?xml version="1.0" encoding="utf-8"?>
<p:tagLst xmlns:a="http://schemas.openxmlformats.org/drawingml/2006/main" xmlns:r="http://schemas.openxmlformats.org/officeDocument/2006/relationships" xmlns:p="http://schemas.openxmlformats.org/presentationml/2006/main">
  <p:tag name="FILENAME" val="D:\0Adds\050800 Scout Trip\sr\Samaria tell from north, tb n050800 sr.jpg"/>
  <p:tag name="PHOTO" val="TRUE"/>
</p:tagLst>
</file>

<file path=ppt/theme/theme1.xml><?xml version="1.0" encoding="utf-8"?>
<a:theme xmlns:a="http://schemas.openxmlformats.org/drawingml/2006/main" name="PhotoCompan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hotoCompanio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hotoCompanion.potx" id="{156FBC7D-6AC8-4052-8D38-BB651D9D29B5}" vid="{07EA9D4B-09B1-4793-8212-CF3BEBDEEA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PhotoCompanion</Template>
  <TotalTime>8301</TotalTime>
  <Words>20222</Words>
  <Application>Microsoft Office PowerPoint</Application>
  <PresentationFormat>On-screen Show (4:3)</PresentationFormat>
  <Paragraphs>1435</Paragraphs>
  <Slides>178</Slides>
  <Notes>178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178</vt:i4>
      </vt:variant>
    </vt:vector>
  </HeadingPairs>
  <TitlesOfParts>
    <vt:vector size="187" baseType="lpstr">
      <vt:lpstr>ＭＳ Ｐゴシック</vt:lpstr>
      <vt:lpstr>Accordance</vt:lpstr>
      <vt:lpstr>Aptos</vt:lpstr>
      <vt:lpstr>Arial</vt:lpstr>
      <vt:lpstr>Calibri</vt:lpstr>
      <vt:lpstr>objektiv-mk3</vt:lpstr>
      <vt:lpstr>SBL Hebrew</vt:lpstr>
      <vt:lpstr>Times New Roman</vt:lpstr>
      <vt:lpstr>PhotoCompanion</vt:lpstr>
      <vt:lpstr>Micah 6</vt:lpstr>
      <vt:lpstr>Micah 6</vt:lpstr>
      <vt:lpstr>Hear now what Yahweh says</vt:lpstr>
      <vt:lpstr>Hear now what Yahweh says</vt:lpstr>
      <vt:lpstr>Arise, plead your case before the mountains, and let the hills hear your voice</vt:lpstr>
      <vt:lpstr>Arise, plead your case before the mountains, and let the hills hear your voice</vt:lpstr>
      <vt:lpstr>Arise, plead your case before the mountains, and let the hills hear your voice</vt:lpstr>
      <vt:lpstr>Arise, plead your case before the mountains, and let the hills hear your voice</vt:lpstr>
      <vt:lpstr>Hear Yahweh’s indictment, you mountains, and you enduring foundations of the earth</vt:lpstr>
      <vt:lpstr>Hear Yahweh’s indictment, you mountains, and you enduring foundations of the earth</vt:lpstr>
      <vt:lpstr>Because Yahweh has an indictment against His people, and He will dispute with Israel</vt:lpstr>
      <vt:lpstr>O My people, what have I done to you? How have I wearied you? Answer Me!</vt:lpstr>
      <vt:lpstr>O My people, what have I done to you? How have I wearied you? Answer Me!</vt:lpstr>
      <vt:lpstr>For I brought you up from the land of Egypt and ransomed you from the house of slavery</vt:lpstr>
      <vt:lpstr>For I brought you up from the land of Egypt and ransomed you from the house of slavery</vt:lpstr>
      <vt:lpstr>For I brought you up from the land of Egypt and ransomed you from the house of slavery</vt:lpstr>
      <vt:lpstr>For I brought you up from the land of Egypt and ransomed you from the house of slavery</vt:lpstr>
      <vt:lpstr>For I brought you up from the land of Egypt and ransomed you from the house of slavery</vt:lpstr>
      <vt:lpstr>For I brought you up from the land of Egypt and ransomed you from the house of slavery</vt:lpstr>
      <vt:lpstr>I sent Moses, Aaron, and Miriam before you</vt:lpstr>
      <vt:lpstr>I sent Moses, Aaron, and Miriam before you</vt:lpstr>
      <vt:lpstr>I sent Moses, Aaron, and Miriam before you</vt:lpstr>
      <vt:lpstr>I sent Moses, Aaron, and Miriam before you</vt:lpstr>
      <vt:lpstr>Remember what Balak the king of Moab proposed, and what Balaam son of Beor answered him</vt:lpstr>
      <vt:lpstr>Remember what Balak the king of Moab proposed, and what Balaam son of Beor answered him</vt:lpstr>
      <vt:lpstr>Remember what Balak the king of Moab proposed, and what Balaam son of Beor answered him</vt:lpstr>
      <vt:lpstr>Remember what Balak the king of Moab proposed, and what Balaam son of Beor answered him</vt:lpstr>
      <vt:lpstr>Remember what Balak the king of Moab proposed, and what Balaam son of Beor answered him</vt:lpstr>
      <vt:lpstr>Remember what Balak the king of Moab proposed, and what Balaam son of Beor answered him</vt:lpstr>
      <vt:lpstr>Remember what Balak the king of Moab proposed, and what Balaam son of Beor answered him</vt:lpstr>
      <vt:lpstr>And recall what happened between Shittim and Gilgal</vt:lpstr>
      <vt:lpstr>And recall what happened between Shittim and Gilgal</vt:lpstr>
      <vt:lpstr>And recall what happened between Shittim and Gilgal</vt:lpstr>
      <vt:lpstr>And recall what happened between Shittim and Gilgal</vt:lpstr>
      <vt:lpstr>And recall what happened between Shittim and Gilgal</vt:lpstr>
      <vt:lpstr>And recall what happened between Shittim and Gilgal</vt:lpstr>
      <vt:lpstr>So that you may know the righteous acts of Yahweh</vt:lpstr>
      <vt:lpstr>So that you may know the righteous acts of Yahweh</vt:lpstr>
      <vt:lpstr>With what shall I come before Yahweh, and bow myself before the God on high?</vt:lpstr>
      <vt:lpstr>With what shall I come before Yahweh, and bow myself before the God on high?</vt:lpstr>
      <vt:lpstr>With what shall I come before Yahweh, and bow myself before the God on high?</vt:lpstr>
      <vt:lpstr>With what shall I come before Yahweh, and bow myself before the God on high?</vt:lpstr>
      <vt:lpstr>With what shall I come before Yahweh, and bow myself before the God on high?</vt:lpstr>
      <vt:lpstr>With what shall I come before Yahweh, and bow myself before the God on high?</vt:lpstr>
      <vt:lpstr>With what shall I come before Yahweh, and bow myself before the God on high?</vt:lpstr>
      <vt:lpstr>Shall I come before Him with burnt offerings, with yearling calves?</vt:lpstr>
      <vt:lpstr>Shall I come before Him with burnt offerings, with yearling calves?</vt:lpstr>
      <vt:lpstr>Shall I come before Him with burnt offerings, with yearling calves?</vt:lpstr>
      <vt:lpstr>Shall I come before Him with burnt offerings, with yearling calves?</vt:lpstr>
      <vt:lpstr>Shall I come before Him with burnt offerings, with yearling calves?</vt:lpstr>
      <vt:lpstr>Shall I come before Him with burnt offerings, with yearling calves?</vt:lpstr>
      <vt:lpstr>Will Yahweh be pleased with thousands of rams?</vt:lpstr>
      <vt:lpstr>Will Yahweh be pleased with thousands of rams?</vt:lpstr>
      <vt:lpstr>Will Yahweh be pleased with thousands of rams?</vt:lpstr>
      <vt:lpstr>Will Yahweh be pleased with thousands of rams?</vt:lpstr>
      <vt:lpstr>Will Yahweh be pleased with thousands of rams?</vt:lpstr>
      <vt:lpstr>Will Yahweh be pleased with thousands of rams?</vt:lpstr>
      <vt:lpstr>Will Yahweh be pleased with thousands of rams?</vt:lpstr>
      <vt:lpstr>Will He be pleased with ten thousand rivers of oil?</vt:lpstr>
      <vt:lpstr>Will He be pleased with ten thousand rivers of oil?</vt:lpstr>
      <vt:lpstr>Will He be pleased with ten thousand rivers of oil?</vt:lpstr>
      <vt:lpstr>Will He be pleased with ten thousand rivers of oil?</vt:lpstr>
      <vt:lpstr>Will He be pleased with ten thousand rivers of oil?</vt:lpstr>
      <vt:lpstr>Shall I give my firstborn for my transgression, the fruit of my body for the sin of my soul?</vt:lpstr>
      <vt:lpstr>Shall I give my firstborn for my transgression, the fruit of my body for the sin of my soul?</vt:lpstr>
      <vt:lpstr>Shall I give my firstborn for my transgression, the fruit of my body for the sin of my soul?</vt:lpstr>
      <vt:lpstr>Shall I give my firstborn for my transgression, the fruit of my body for the sin of my soul?</vt:lpstr>
      <vt:lpstr>Shall I give my firstborn for my transgression, the fruit of my body for the sin of my soul?</vt:lpstr>
      <vt:lpstr>He has shown you, O man, what is good</vt:lpstr>
      <vt:lpstr>What does Yahweh require of you, but to do justice, and to love kindness</vt:lpstr>
      <vt:lpstr>What does Yahweh require of you, but to do justice, and to love kindness</vt:lpstr>
      <vt:lpstr>What does Yahweh require of you, but to do justice, and to love kindness</vt:lpstr>
      <vt:lpstr>And to walk humbly with your God</vt:lpstr>
      <vt:lpstr>And to walk humbly with your God</vt:lpstr>
      <vt:lpstr>And to walk humbly with your God</vt:lpstr>
      <vt:lpstr>And to walk humbly with your God</vt:lpstr>
      <vt:lpstr>The voice of Yahweh is calling to the city</vt:lpstr>
      <vt:lpstr>And it is wise to fear Your name</vt:lpstr>
      <vt:lpstr>Pay attention to the rod and the One who appointed it!</vt:lpstr>
      <vt:lpstr>Am I to forget the treasures of wickedness in the house of the wicked?</vt:lpstr>
      <vt:lpstr>Am I to forget the treasures of wickedness in the house of the wicked?</vt:lpstr>
      <vt:lpstr>Am I to forget the treasures of wickedness in the house of the wicked?</vt:lpstr>
      <vt:lpstr>Am I to forget the treasures of wickedness in the house of the wicked?</vt:lpstr>
      <vt:lpstr>And the scant ephah that is cursed?</vt:lpstr>
      <vt:lpstr>Can I justify wicked scales or a bag of deceptive weights?</vt:lpstr>
      <vt:lpstr>Can I justify wicked scales or a bag of deceptive weights?</vt:lpstr>
      <vt:lpstr>Can I justify wicked scales or a bag of deceptive weights?</vt:lpstr>
      <vt:lpstr>Can I justify wicked scales or a bag of deceptive weights?</vt:lpstr>
      <vt:lpstr>Can I justify wicked scales or a bag of deceptive weights?</vt:lpstr>
      <vt:lpstr>Can I justify wicked scales or a bag of deceptive weights?</vt:lpstr>
      <vt:lpstr>Can I justify wicked scales or a bag of deceptive weights?</vt:lpstr>
      <vt:lpstr>Can I justify wicked scales or a bag of deceptive weights?</vt:lpstr>
      <vt:lpstr>Can I justify wicked scales or a bag of deceptive weights?</vt:lpstr>
      <vt:lpstr>For her rich men are full of violence</vt:lpstr>
      <vt:lpstr>For her rich men are full of violence</vt:lpstr>
      <vt:lpstr>For her rich men are full of violence</vt:lpstr>
      <vt:lpstr>Her inhabitants speak lies, and their tongue is deceitful in their mouth</vt:lpstr>
      <vt:lpstr>Her inhabitants speak lies, and their tongue is deceitful in their mouth</vt:lpstr>
      <vt:lpstr>Her inhabitants speak lies, and their tongue is deceitful in their mouth</vt:lpstr>
      <vt:lpstr>Therefore I will make you sick, striking you down</vt:lpstr>
      <vt:lpstr>Therefore I will make you sick, striking you down</vt:lpstr>
      <vt:lpstr>Therefore I will make you sick, striking you down</vt:lpstr>
      <vt:lpstr>I will make you desolate because of your sins</vt:lpstr>
      <vt:lpstr>I will make you desolate because of your sins</vt:lpstr>
      <vt:lpstr>I will make you desolate because of your sins</vt:lpstr>
      <vt:lpstr>I will make you desolate because of your sins</vt:lpstr>
      <vt:lpstr>You will eat, but you will not be satisfied, for you will still be hungry </vt:lpstr>
      <vt:lpstr>You will eat, but you will not be satisfied, for you will still be hungry </vt:lpstr>
      <vt:lpstr>You will eat, but you will not be satisfied, for you will still be hungry </vt:lpstr>
      <vt:lpstr>You will store things up, but you will not preserve anything</vt:lpstr>
      <vt:lpstr>You will store things up, but you will not preserve anything</vt:lpstr>
      <vt:lpstr>You will store things up, but you will not preserve anything</vt:lpstr>
      <vt:lpstr>Because what you do save, I will give to the sword</vt:lpstr>
      <vt:lpstr>Because what you do save, I will give to the sword</vt:lpstr>
      <vt:lpstr>You will sow, but you will not reap</vt:lpstr>
      <vt:lpstr>You will sow, but you will not reap</vt:lpstr>
      <vt:lpstr>You will sow, but you will not reap</vt:lpstr>
      <vt:lpstr>You will sow, but you will not reap</vt:lpstr>
      <vt:lpstr>You will sow, but you will not reap</vt:lpstr>
      <vt:lpstr>You will sow, but you will not reap</vt:lpstr>
      <vt:lpstr>You will sow, but you will not reap</vt:lpstr>
      <vt:lpstr>You will sow, but you will not reap</vt:lpstr>
      <vt:lpstr>You will press the olives, but will not anoint yourselves with oil</vt:lpstr>
      <vt:lpstr>You will press the olives, but will not anoint yourselves with oil</vt:lpstr>
      <vt:lpstr>You will press the olives, but will not anoint yourselves with oil</vt:lpstr>
      <vt:lpstr>You will press the olives, but will not anoint yourselves with oil</vt:lpstr>
      <vt:lpstr>You will press the olives, but will not anoint yourselves with oil</vt:lpstr>
      <vt:lpstr>You will press the olives, but will not anoint yourselves with oil</vt:lpstr>
      <vt:lpstr>You will press the olives, but will not anoint yourselves with oil</vt:lpstr>
      <vt:lpstr>You will press the olives, but will not anoint yourselves with oil</vt:lpstr>
      <vt:lpstr>You will press the olives, but will not anoint yourselves with oil</vt:lpstr>
      <vt:lpstr>You will press the olives, but will not anoint yourselves with oil</vt:lpstr>
      <vt:lpstr>You will press the olives, but will not anoint yourselves with oil</vt:lpstr>
      <vt:lpstr>You will press the olives, but will not anoint yourselves with oil</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You will tread the grapes, but will not drink the wine </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For you have followed the statutes of Omri, and the practices of the house of Ahab</vt:lpstr>
      <vt:lpstr>You have followed their traditions</vt:lpstr>
      <vt:lpstr>You have followed their traditions</vt:lpstr>
      <vt:lpstr>I will make you a desolation</vt:lpstr>
      <vt:lpstr>I will make you a desolation</vt:lpstr>
      <vt:lpstr>I will make you a desolation</vt:lpstr>
      <vt:lpstr>I will make you a desolation</vt:lpstr>
      <vt:lpstr>I will make you a desolation</vt:lpstr>
      <vt:lpstr>And your inhabitants the object of derision</vt:lpstr>
      <vt:lpstr>And your inhabitants the object of derision</vt:lpstr>
      <vt:lpstr>And you will bear the reproach of My people</vt:lpstr>
      <vt:lpstr>And you will bear the reproach of My people</vt:lpstr>
      <vt:lpstr>And you will bear the reproach of My people</vt:lpstr>
      <vt:lpstr>PowerPoint Presentation</vt:lpstr>
    </vt:vector>
  </TitlesOfParts>
  <Company>BiblePlaces.com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Micah 6, Photo Companion to the Bible</dc:title>
  <dc:subject>Photo Companion to the Bible</dc:subject>
  <dc:creator>BiblePlaces.com</dc:creator>
  <cp:lastModifiedBy>Todd Bolen</cp:lastModifiedBy>
  <cp:revision>34</cp:revision>
  <dcterms:created xsi:type="dcterms:W3CDTF">2020-06-28T02:24:26Z</dcterms:created>
  <dcterms:modified xsi:type="dcterms:W3CDTF">2026-08-17T20:42:49Z</dcterms:modified>
</cp:coreProperties>
</file>