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3" r:id="rId2"/>
  </p:sldMasterIdLst>
  <p:notesMasterIdLst>
    <p:notesMasterId r:id="rId87"/>
  </p:notesMasterIdLst>
  <p:sldIdLst>
    <p:sldId id="595" r:id="rId3"/>
    <p:sldId id="298" r:id="rId4"/>
    <p:sldId id="291" r:id="rId5"/>
    <p:sldId id="290" r:id="rId6"/>
    <p:sldId id="292" r:id="rId7"/>
    <p:sldId id="293" r:id="rId8"/>
    <p:sldId id="294" r:id="rId9"/>
    <p:sldId id="296" r:id="rId10"/>
    <p:sldId id="297" r:id="rId11"/>
    <p:sldId id="316" r:id="rId12"/>
    <p:sldId id="472" r:id="rId13"/>
    <p:sldId id="474" r:id="rId14"/>
    <p:sldId id="608" r:id="rId15"/>
    <p:sldId id="313" r:id="rId16"/>
    <p:sldId id="538" r:id="rId17"/>
    <p:sldId id="346" r:id="rId18"/>
    <p:sldId id="344" r:id="rId19"/>
    <p:sldId id="345" r:id="rId20"/>
    <p:sldId id="327" r:id="rId21"/>
    <p:sldId id="328" r:id="rId22"/>
    <p:sldId id="329" r:id="rId23"/>
    <p:sldId id="323" r:id="rId24"/>
    <p:sldId id="321" r:id="rId25"/>
    <p:sldId id="325" r:id="rId26"/>
    <p:sldId id="318" r:id="rId27"/>
    <p:sldId id="319" r:id="rId28"/>
    <p:sldId id="322" r:id="rId29"/>
    <p:sldId id="326" r:id="rId30"/>
    <p:sldId id="324" r:id="rId31"/>
    <p:sldId id="320" r:id="rId32"/>
    <p:sldId id="331" r:id="rId33"/>
    <p:sldId id="314" r:id="rId34"/>
    <p:sldId id="317" r:id="rId35"/>
    <p:sldId id="336" r:id="rId36"/>
    <p:sldId id="337" r:id="rId37"/>
    <p:sldId id="338" r:id="rId38"/>
    <p:sldId id="335" r:id="rId39"/>
    <p:sldId id="333" r:id="rId40"/>
    <p:sldId id="340" r:id="rId41"/>
    <p:sldId id="339" r:id="rId42"/>
    <p:sldId id="299" r:id="rId43"/>
    <p:sldId id="332" r:id="rId44"/>
    <p:sldId id="363" r:id="rId45"/>
    <p:sldId id="365" r:id="rId46"/>
    <p:sldId id="356" r:id="rId47"/>
    <p:sldId id="357" r:id="rId48"/>
    <p:sldId id="353" r:id="rId49"/>
    <p:sldId id="539" r:id="rId50"/>
    <p:sldId id="366" r:id="rId51"/>
    <p:sldId id="349" r:id="rId52"/>
    <p:sldId id="367" r:id="rId53"/>
    <p:sldId id="360" r:id="rId54"/>
    <p:sldId id="361" r:id="rId55"/>
    <p:sldId id="355" r:id="rId56"/>
    <p:sldId id="348" r:id="rId57"/>
    <p:sldId id="347" r:id="rId58"/>
    <p:sldId id="362" r:id="rId59"/>
    <p:sldId id="368" r:id="rId60"/>
    <p:sldId id="540" r:id="rId61"/>
    <p:sldId id="359" r:id="rId62"/>
    <p:sldId id="354" r:id="rId63"/>
    <p:sldId id="351" r:id="rId64"/>
    <p:sldId id="350" r:id="rId65"/>
    <p:sldId id="541" r:id="rId66"/>
    <p:sldId id="342" r:id="rId67"/>
    <p:sldId id="343" r:id="rId68"/>
    <p:sldId id="312" r:id="rId69"/>
    <p:sldId id="341" r:id="rId70"/>
    <p:sldId id="302" r:id="rId71"/>
    <p:sldId id="303" r:id="rId72"/>
    <p:sldId id="304" r:id="rId73"/>
    <p:sldId id="305" r:id="rId74"/>
    <p:sldId id="306" r:id="rId75"/>
    <p:sldId id="307" r:id="rId76"/>
    <p:sldId id="308" r:id="rId77"/>
    <p:sldId id="309" r:id="rId78"/>
    <p:sldId id="310" r:id="rId79"/>
    <p:sldId id="311" r:id="rId80"/>
    <p:sldId id="301" r:id="rId81"/>
    <p:sldId id="300" r:id="rId82"/>
    <p:sldId id="370" r:id="rId83"/>
    <p:sldId id="609" r:id="rId84"/>
    <p:sldId id="369" r:id="rId85"/>
    <p:sldId id="610"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97" autoAdjust="0"/>
    <p:restoredTop sz="76475" autoAdjust="0"/>
  </p:normalViewPr>
  <p:slideViewPr>
    <p:cSldViewPr>
      <p:cViewPr varScale="1">
        <p:scale>
          <a:sx n="83" d="100"/>
          <a:sy n="83" d="100"/>
        </p:scale>
        <p:origin x="228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8/23/2020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rPr>
              <a:t>This presentation begins with aerial views of Magdala and then progresses through the site excavations in the residential area, the marketplace, and the synagogue, before concluding with photos inside the Duc In </a:t>
            </a:r>
            <a:r>
              <a:rPr lang="en-US" dirty="0" err="1">
                <a:latin typeface="Times New Roman" pitchFamily="18" charset="0"/>
              </a:rPr>
              <a:t>Altum</a:t>
            </a:r>
            <a:r>
              <a:rPr lang="en-US" dirty="0">
                <a:latin typeface="Times New Roman" pitchFamily="18" charset="0"/>
              </a:rPr>
              <a:t> chapel.</a:t>
            </a:r>
          </a:p>
          <a:p>
            <a:pPr eaLnBrk="1" hangingPunct="1">
              <a:defRPr/>
            </a:pPr>
            <a:endParaRPr lang="en-US" dirty="0">
              <a:latin typeface="Times New Roman" pitchFamily="18" charset="0"/>
              <a:cs typeface="Times New Roman" pitchFamily="18" charset="0"/>
            </a:endParaRPr>
          </a:p>
          <a:p>
            <a:pPr eaLnBrk="1" hangingPunct="1">
              <a:defRPr/>
            </a:pPr>
            <a:r>
              <a:rPr lang="en-US" dirty="0">
                <a:latin typeface="Times New Roman" pitchFamily="18" charset="0"/>
                <a:cs typeface="Times New Roman" pitchFamily="18" charset="0"/>
              </a:rPr>
              <a:t>The </a:t>
            </a:r>
            <a:r>
              <a:rPr lang="en-US" i="1" dirty="0">
                <a:latin typeface="Times New Roman" pitchFamily="18" charset="0"/>
                <a:cs typeface="Times New Roman" pitchFamily="18" charset="0"/>
              </a:rPr>
              <a:t>Pictorial Library of Bible Lands </a:t>
            </a:r>
            <a:r>
              <a:rPr lang="en-US" dirty="0">
                <a:latin typeface="Times New Roman" pitchFamily="18" charset="0"/>
                <a:cs typeface="Times New Roman" pitchFamily="18" charset="0"/>
              </a:rPr>
              <a:t>provides PowerPoint files in addition to individual jpg images. The PowerPoint files are organized in logical sequence and may provide a quicker option for copying slides into other presentations. The PowerPoint files also include annotations</a:t>
            </a:r>
            <a:r>
              <a:rPr lang="en-US" baseline="0" dirty="0">
                <a:latin typeface="Times New Roman" pitchFamily="18" charset="0"/>
                <a:cs typeface="Times New Roman" pitchFamily="18" charset="0"/>
              </a:rPr>
              <a:t> about the sites and images that are not available elsewhere.</a:t>
            </a:r>
            <a:endParaRPr lang="en-US" dirty="0">
              <a:latin typeface="Times New Roman" pitchFamily="18" charset="0"/>
              <a:cs typeface="Times New Roman" pitchFamily="18" charset="0"/>
            </a:endParaRPr>
          </a:p>
          <a:p>
            <a:pPr eaLnBrk="1" hangingPunct="1">
              <a:defRPr/>
            </a:pPr>
            <a:endParaRPr lang="en-US" dirty="0">
              <a:latin typeface="Times New Roman" pitchFamily="18" charset="0"/>
              <a:cs typeface="Times New Roman" pitchFamily="18" charset="0"/>
            </a:endParaRPr>
          </a:p>
          <a:p>
            <a:pPr eaLnBrk="1" hangingPunct="1">
              <a:defRPr/>
            </a:pPr>
            <a:r>
              <a:rPr lang="en-US" dirty="0">
                <a:latin typeface="Times New Roman" pitchFamily="18" charset="0"/>
                <a:cs typeface="Times New Roman" pitchFamily="18" charset="0"/>
              </a:rPr>
              <a:t>The images in the </a:t>
            </a:r>
            <a:r>
              <a:rPr lang="en-US" dirty="0" err="1">
                <a:latin typeface="Times New Roman" pitchFamily="18" charset="0"/>
                <a:cs typeface="Times New Roman" pitchFamily="18" charset="0"/>
              </a:rPr>
              <a:t>PowerPoints</a:t>
            </a:r>
            <a:r>
              <a:rPr lang="en-US" dirty="0">
                <a:latin typeface="Times New Roman" pitchFamily="18" charset="0"/>
                <a:cs typeface="Times New Roman" pitchFamily="18" charset="0"/>
              </a:rPr>
              <a:t> are approximately 1024x768 pixels, the maximum size displayed by many projectors. Users will particularly benefit from accessing the individual higher-resolution jpg images if (1) they have a projection system higher than 1024x768; (2) they want to zoom in on a particular portion of an image; or (3) they want to crop, edit, adapt, or print an image. </a:t>
            </a:r>
          </a:p>
          <a:p>
            <a:pPr eaLnBrk="1" hangingPunct="1"/>
            <a:endParaRPr lang="en-US" dirty="0">
              <a:solidFill>
                <a:srgbClr val="00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D885B4-A765-4937-BC72-06E521E696E1}"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3799764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b="1" dirty="0">
                <a:latin typeface="Times New Roman" panose="02020603050405020304" pitchFamily="18" charset="0"/>
                <a:cs typeface="Times New Roman" panose="02020603050405020304" pitchFamily="18" charset="0"/>
              </a:rPr>
              <a:t>Excavations</a:t>
            </a:r>
          </a:p>
          <a:p>
            <a:pPr marL="228600" indent="-228600" eaLnBrk="1" hangingPunct="1">
              <a:buFontTx/>
              <a:buAutoNum type="arabicPeriod"/>
            </a:pPr>
            <a:r>
              <a:rPr lang="en-US" dirty="0">
                <a:latin typeface="Times New Roman" panose="02020603050405020304" pitchFamily="18" charset="0"/>
                <a:cs typeface="Times New Roman" panose="02020603050405020304" pitchFamily="18" charset="0"/>
              </a:rPr>
              <a:t>The city of Magdala was originally excavated by the Franciscans from 1971 to 1973. A new wave of excavation began in 2006 and is still ongoing.</a:t>
            </a:r>
          </a:p>
          <a:p>
            <a:pPr marL="228600" indent="-228600" eaLnBrk="1" hangingPunct="1">
              <a:buFontTx/>
              <a:buAutoNum type="arabicPeriod"/>
            </a:pPr>
            <a:r>
              <a:rPr lang="en-US" dirty="0">
                <a:latin typeface="Times New Roman" panose="02020603050405020304" pitchFamily="18" charset="0"/>
                <a:cs typeface="Times New Roman" panose="02020603050405020304" pitchFamily="18" charset="0"/>
              </a:rPr>
              <a:t>A small synagogue was uncovered at the southeast corner of two well-paved streets. It was approximately 26 by 23 feet (8 x 7 m), only 13 percent of the size of the contemporary Capernaum synagogue. It was apparently used as a synagogue before the First Jewish Revolt, being converted into a fish pond in the Late Roman Period. </a:t>
            </a:r>
          </a:p>
          <a:p>
            <a:pPr marL="228600" indent="-228600" eaLnBrk="1" hangingPunct="1">
              <a:buFontTx/>
              <a:buAutoNum type="arabicPeriod"/>
            </a:pPr>
            <a:r>
              <a:rPr lang="en-US" dirty="0">
                <a:latin typeface="Times New Roman" panose="02020603050405020304" pitchFamily="18" charset="0"/>
                <a:cs typeface="Times New Roman" panose="02020603050405020304" pitchFamily="18" charset="0"/>
              </a:rPr>
              <a:t>The synagogue was constructed in Galilean style, with columns on three sides, heart-shaped double columns at the corners, and five benches lining the northern wall.</a:t>
            </a:r>
          </a:p>
          <a:p>
            <a:pPr marL="228600" indent="-228600" eaLnBrk="1" hangingPunct="1">
              <a:buFontTx/>
              <a:buAutoNum type="arabicPeriod"/>
            </a:pPr>
            <a:r>
              <a:rPr lang="en-US" dirty="0">
                <a:latin typeface="Times New Roman" panose="02020603050405020304" pitchFamily="18" charset="0"/>
                <a:cs typeface="Times New Roman" panose="02020603050405020304" pitchFamily="18" charset="0"/>
              </a:rPr>
              <a:t>Located across the street to the west, a large water tower still stands 21 feet (6 m) high, measuring 29 by 32 feet (9 x 9.5 m), with 7-foot-thick (2 m) walls.</a:t>
            </a:r>
          </a:p>
          <a:p>
            <a:pPr marL="228600" indent="-228600" eaLnBrk="1" hangingPunct="1">
              <a:buFontTx/>
              <a:buAutoNum type="arabicPeriod"/>
            </a:pPr>
            <a:r>
              <a:rPr lang="en-US" dirty="0">
                <a:latin typeface="Times New Roman" panose="02020603050405020304" pitchFamily="18" charset="0"/>
                <a:cs typeface="Times New Roman" panose="02020603050405020304" pitchFamily="18" charset="0"/>
              </a:rPr>
              <a:t>A 5th-6th century monastery with beautiful geometric mosaics is located on the south side of the area owned by the Franciscans.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tb061316442</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88740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A7921A9F-0871-4FFD-830E-A057C8911039}" type="slidenum">
              <a:rPr lang="en-US" smtClean="0">
                <a:latin typeface="Times New Roman" pitchFamily="18" charset="0"/>
                <a:cs typeface="Arial" charset="0"/>
              </a:rPr>
              <a:pPr/>
              <a:t>11</a:t>
            </a:fld>
            <a:endParaRPr lang="en-US">
              <a:latin typeface="Times New Roman" pitchFamily="18" charset="0"/>
              <a:cs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marR="0" lvl="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This photo and the next were taken in 2002 of the area previously excavated, before the most recent wave of excavations began in 2006.</a:t>
            </a:r>
          </a:p>
          <a:p>
            <a:pPr marL="228600" indent="-228600" eaLnBrk="1" hangingPunct="1"/>
            <a:endParaRPr lang="en-US" dirty="0">
              <a:latin typeface="Times New Roman" pitchFamily="18" charset="0"/>
            </a:endParaRPr>
          </a:p>
          <a:p>
            <a:pPr marL="228600" indent="-228600" eaLnBrk="1" hangingPunct="1"/>
            <a:r>
              <a:rPr lang="en-US" dirty="0">
                <a:latin typeface="Times New Roman" pitchFamily="18" charset="0"/>
              </a:rPr>
              <a:t>tb102702020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11B90CD4-2668-424D-AC67-8F6C97506334}" type="slidenum">
              <a:rPr lang="en-US" smtClean="0">
                <a:latin typeface="Times New Roman" pitchFamily="18" charset="0"/>
                <a:cs typeface="Arial" charset="0"/>
              </a:rPr>
              <a:pPr/>
              <a:t>12</a:t>
            </a:fld>
            <a:endParaRPr lang="en-US">
              <a:latin typeface="Times New Roman" pitchFamily="18" charset="0"/>
              <a:cs typeface="Arial" charset="0"/>
            </a:endParaRPr>
          </a:p>
        </p:txBody>
      </p:sp>
      <p:sp>
        <p:nvSpPr>
          <p:cNvPr id="11161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pPr eaLnBrk="1" hangingPunct="1"/>
            <a:r>
              <a:rPr lang="en-US" dirty="0">
                <a:latin typeface="Times New Roman" pitchFamily="18" charset="0"/>
              </a:rPr>
              <a:t>Prior to the current excavations, tour guides would point out the region of Magdala from the bus, but there was nowhere to stop and nothing to see.</a:t>
            </a:r>
          </a:p>
          <a:p>
            <a:pPr eaLnBrk="1" hangingPunct="1"/>
            <a:endParaRPr lang="en-US" dirty="0">
              <a:latin typeface="Times New Roman" pitchFamily="18" charset="0"/>
            </a:endParaRPr>
          </a:p>
          <a:p>
            <a:pPr eaLnBrk="1" hangingPunct="1"/>
            <a:r>
              <a:rPr lang="en-US" dirty="0">
                <a:latin typeface="Times New Roman" pitchFamily="18" charset="0"/>
              </a:rPr>
              <a:t>tb102702019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Times New Roman" pitchFamily="18" charset="0"/>
              </a:rPr>
              <a:t>This photo, in contrast, was taken in 2012, showing all the trappings of an active dig site.</a:t>
            </a:r>
          </a:p>
          <a:p>
            <a:endParaRPr lang="en-US" sz="1200" baseline="0" dirty="0">
              <a:latin typeface="Times New Roman" pitchFamily="18" charset="0"/>
            </a:endParaRPr>
          </a:p>
          <a:p>
            <a:r>
              <a:rPr lang="en-US" sz="1200" baseline="0" dirty="0">
                <a:latin typeface="Times New Roman" pitchFamily="18" charset="0"/>
              </a:rPr>
              <a:t>tb011212440</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8DC74B3C-4EAA-429D-88F2-6F6E6B351B7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9691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tb053116553</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3750973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p:spPr>
        <p:txBody>
          <a:bodyPr/>
          <a:lstStyle/>
          <a:p>
            <a:pPr eaLnBrk="1" hangingPunct="1"/>
            <a:r>
              <a:rPr lang="en-US" dirty="0">
                <a:latin typeface="Times New Roman" pitchFamily="18" charset="0"/>
              </a:rPr>
              <a:t>This photo, taken in 2009, shows some of the earlier results of the present excavation project.</a:t>
            </a:r>
          </a:p>
          <a:p>
            <a:pPr eaLnBrk="1" hangingPunct="1"/>
            <a:endParaRPr lang="en-US" dirty="0">
              <a:latin typeface="Times New Roman" pitchFamily="18" charset="0"/>
            </a:endParaRPr>
          </a:p>
          <a:p>
            <a:pPr eaLnBrk="1" hangingPunct="1"/>
            <a:r>
              <a:rPr lang="en-US" dirty="0">
                <a:latin typeface="Times New Roman" pitchFamily="18" charset="0"/>
              </a:rPr>
              <a:t>gf123109117</a:t>
            </a:r>
          </a:p>
        </p:txBody>
      </p:sp>
      <p:sp>
        <p:nvSpPr>
          <p:cNvPr id="113667" name="Slide Number Placeholder 3"/>
          <p:cNvSpPr>
            <a:spLocks noGrp="1"/>
          </p:cNvSpPr>
          <p:nvPr>
            <p:ph type="sldNum" sz="quarter" idx="5"/>
          </p:nvPr>
        </p:nvSpPr>
        <p:spPr>
          <a:noFill/>
        </p:spPr>
        <p:txBody>
          <a:bodyPr/>
          <a:lstStyle/>
          <a:p>
            <a:fld id="{3F2EE60A-C853-4A67-A6A1-2F23346DF8EA}" type="slidenum">
              <a:rPr lang="en-US" smtClean="0">
                <a:latin typeface="Times New Roman" pitchFamily="18" charset="0"/>
                <a:cs typeface="Arial" charset="0"/>
              </a:rPr>
              <a:pPr/>
              <a:t>15</a:t>
            </a:fld>
            <a:endParaRPr lang="en-US">
              <a:latin typeface="Times New Roman" pitchFamily="18"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archaeological data suggests that Magdala was founded in the Hellenistic period, with a dramatic period of growth in the Early Roman period. The city’s eventual decline apparently began in the late 1st century AD.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tb053116530</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725939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basalt was the most readily available (and therefore most popular) building material.</a:t>
            </a:r>
          </a:p>
          <a:p>
            <a:endParaRPr lang="en-US" dirty="0"/>
          </a:p>
          <a:p>
            <a:r>
              <a:rPr lang="en-US" dirty="0"/>
              <a:t>tb053116527</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80201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tb053116528</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816599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area of the city appears to correspond with the period of expansion in the 1st century BC. Known as Area A by the archaeologists, this plot consists of two buildings separated by a street. One of these has been named the House of Dice, because dice were discovered during excavation.</a:t>
            </a:r>
          </a:p>
          <a:p>
            <a:endParaRPr lang="en-US" dirty="0"/>
          </a:p>
          <a:p>
            <a:r>
              <a:rPr lang="en-US" dirty="0"/>
              <a:t>tb053116548</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79487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b="1" dirty="0">
                <a:latin typeface="Times New Roman" pitchFamily="18" charset="0"/>
              </a:rPr>
              <a:t>Magdala</a:t>
            </a:r>
          </a:p>
          <a:p>
            <a:pPr marL="228600" indent="-228600" eaLnBrk="1" hangingPunct="1">
              <a:buFontTx/>
              <a:buAutoNum type="arabicPeriod"/>
            </a:pPr>
            <a:r>
              <a:rPr lang="en-US" dirty="0">
                <a:latin typeface="Times New Roman" pitchFamily="18" charset="0"/>
              </a:rPr>
              <a:t>Magdala was also known as </a:t>
            </a:r>
            <a:r>
              <a:rPr lang="en-US" dirty="0" err="1">
                <a:latin typeface="Times New Roman" pitchFamily="18" charset="0"/>
              </a:rPr>
              <a:t>Taricheae</a:t>
            </a:r>
            <a:r>
              <a:rPr lang="en-US" dirty="0">
                <a:latin typeface="Times New Roman" pitchFamily="18" charset="0"/>
              </a:rPr>
              <a:t>, according to Josephus, which indicates that it was an important fishing center (</a:t>
            </a:r>
            <a:r>
              <a:rPr lang="en-US" i="1" dirty="0">
                <a:latin typeface="Times New Roman" pitchFamily="18" charset="0"/>
              </a:rPr>
              <a:t>Life</a:t>
            </a:r>
            <a:r>
              <a:rPr lang="en-US" dirty="0">
                <a:latin typeface="Times New Roman" pitchFamily="18" charset="0"/>
              </a:rPr>
              <a:t>, 72). </a:t>
            </a:r>
          </a:p>
          <a:p>
            <a:pPr marL="228600" indent="-228600" eaLnBrk="1" hangingPunct="1">
              <a:buFontTx/>
              <a:buAutoNum type="arabicPeriod"/>
            </a:pPr>
            <a:r>
              <a:rPr lang="en-US" dirty="0">
                <a:latin typeface="Times New Roman" pitchFamily="18" charset="0"/>
              </a:rPr>
              <a:t>Strabo also referred to the importance of the salted fish industry: “At the place called </a:t>
            </a:r>
            <a:r>
              <a:rPr lang="en-US" dirty="0" err="1">
                <a:latin typeface="Times New Roman" pitchFamily="18" charset="0"/>
              </a:rPr>
              <a:t>Taricheae</a:t>
            </a:r>
            <a:r>
              <a:rPr lang="en-US" dirty="0">
                <a:latin typeface="Times New Roman" pitchFamily="18" charset="0"/>
              </a:rPr>
              <a:t> the lake supplies excellent fish for pickling” (16.2.45).</a:t>
            </a:r>
          </a:p>
          <a:p>
            <a:pPr marL="228600" indent="-228600" eaLnBrk="1" hangingPunct="1">
              <a:buFontTx/>
              <a:buAutoNum type="arabicPeriod"/>
            </a:pPr>
            <a:r>
              <a:rPr lang="en-US" dirty="0">
                <a:latin typeface="Times New Roman" pitchFamily="18" charset="0"/>
              </a:rPr>
              <a:t>Josephus referred to Magdala as one of the two main administrative centers in the region, along with Tiberias. The town was important enough to have its own stadium (Strange 1992a: 463) or hippodrome (Josephus, </a:t>
            </a:r>
            <a:r>
              <a:rPr lang="en-US" i="1" dirty="0">
                <a:latin typeface="Times New Roman" pitchFamily="18" charset="0"/>
              </a:rPr>
              <a:t>War</a:t>
            </a:r>
            <a:r>
              <a:rPr lang="en-US" dirty="0">
                <a:latin typeface="Times New Roman" pitchFamily="18" charset="0"/>
              </a:rPr>
              <a:t> 3.599), as well as an aqueduct.</a:t>
            </a:r>
          </a:p>
          <a:p>
            <a:pPr marL="228600" indent="-228600" eaLnBrk="1" hangingPunct="1">
              <a:buFontTx/>
              <a:buAutoNum type="arabicPeriod"/>
            </a:pPr>
            <a:r>
              <a:rPr lang="en-US" dirty="0">
                <a:latin typeface="Times New Roman" pitchFamily="18" charset="0"/>
              </a:rPr>
              <a:t>According to Josephus, Magdala had a population of 40,000.</a:t>
            </a:r>
          </a:p>
          <a:p>
            <a:pPr marL="228600" indent="-228600" eaLnBrk="1" hangingPunct="1">
              <a:buFontTx/>
              <a:buAutoNum type="arabicPeriod"/>
            </a:pPr>
            <a:r>
              <a:rPr lang="en-US" dirty="0">
                <a:latin typeface="Times New Roman" pitchFamily="18" charset="0"/>
              </a:rPr>
              <a:t>The rabbis criticized the immorality of the residents.</a:t>
            </a:r>
          </a:p>
          <a:p>
            <a:pPr marL="228600" indent="-228600" eaLnBrk="1" hangingPunct="1">
              <a:buFontTx/>
              <a:buAutoNum type="arabicPeriod"/>
            </a:pPr>
            <a:r>
              <a:rPr lang="en-US" dirty="0">
                <a:latin typeface="Times New Roman" pitchFamily="18" charset="0"/>
              </a:rPr>
              <a:t>Magdala was the base of the Zealots during the First Jewish Revolt.</a:t>
            </a:r>
          </a:p>
          <a:p>
            <a:pPr marL="228600" indent="-228600" eaLnBrk="1" hangingPunct="1">
              <a:buFontTx/>
              <a:buAutoNum type="arabicPeriod"/>
            </a:pPr>
            <a:r>
              <a:rPr lang="en-US" dirty="0">
                <a:latin typeface="Times New Roman" pitchFamily="18" charset="0"/>
              </a:rPr>
              <a:t>In the First Jewish Revolt, Josephus tells of a great sea battle that was fought here against the Romans. The Jews lost, and 1,200 of the inhabitants of the city were slain in the theater of Tiberias. (Strange gives the number here as 12,000; 1992b: 548). Six thousand Jews were sent to build Nero’s canal in Corinth, and an additional 30,400 were sold into slavery (</a:t>
            </a:r>
            <a:r>
              <a:rPr lang="en-US" i="1" dirty="0">
                <a:latin typeface="Times New Roman" pitchFamily="18" charset="0"/>
              </a:rPr>
              <a:t>War</a:t>
            </a:r>
            <a:r>
              <a:rPr lang="en-US" dirty="0">
                <a:latin typeface="Times New Roman" pitchFamily="18" charset="0"/>
              </a:rPr>
              <a:t> 3.10.10 §539–40).</a:t>
            </a:r>
          </a:p>
          <a:p>
            <a:pPr marL="228600" indent="-228600" eaLnBrk="1" hangingPunct="1">
              <a:buFontTx/>
              <a:buAutoNum type="arabicPeriod"/>
            </a:pPr>
            <a:endParaRPr lang="en-US" dirty="0">
              <a:latin typeface="Times New Roman" pitchFamily="18" charset="0"/>
            </a:endParaRPr>
          </a:p>
          <a:p>
            <a:r>
              <a:rPr lang="en-US" dirty="0"/>
              <a:t>ws053116498</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070853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tb053116549</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57023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tb053116550</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806391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buildings in Area A appear to have been built with some care. Note the dressed basalt blocks in the lower right of this photo.</a:t>
            </a:r>
          </a:p>
          <a:p>
            <a:endParaRPr lang="en-US" dirty="0"/>
          </a:p>
          <a:p>
            <a:r>
              <a:rPr lang="en-US" dirty="0"/>
              <a:t>tb053116534</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85991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tb053116535</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43082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building in Area A boasts two mikvehs. This is quite unusual, because mikvehs have not been discovered at other contemporary sites near the Sea of Galilee. As Marcela Zapata-Meza points out, this is due to the obvious redundancy of having a dedicated bath for ritual purification, when the Sea of Galilee itself served that same purpose (2018: 92).</a:t>
            </a:r>
          </a:p>
          <a:p>
            <a:endParaRPr lang="en-US" dirty="0"/>
          </a:p>
          <a:p>
            <a:r>
              <a:rPr lang="en-US" dirty="0"/>
              <a:t>tb053116541</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632064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remains suggest that these pools were roofed with a barrel vault, which was a typical style for mikvehs.</a:t>
            </a:r>
          </a:p>
          <a:p>
            <a:endParaRPr lang="en-US" dirty="0"/>
          </a:p>
          <a:p>
            <a:r>
              <a:rPr lang="en-US" dirty="0"/>
              <a:t>tb053116544</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268593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their location, there is something else unusual about these four mikvehs. Instead of being fed by rain or spring water, these are the only known examples of mikvehs designed to be filled by groundwater. Because of this, the pools were never plastered, in order to allow water to seep freely.</a:t>
            </a:r>
          </a:p>
          <a:p>
            <a:endParaRPr lang="en-US" dirty="0"/>
          </a:p>
          <a:p>
            <a:r>
              <a:rPr lang="en-US" dirty="0"/>
              <a:t>tb053116543</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34024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tb053116546</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3734926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suggested that perhaps concerns of convenience and privacy justified the installation of domestic mikvehs, in spite of the nearby lake (Reich 2018: 124).</a:t>
            </a:r>
          </a:p>
          <a:p>
            <a:endParaRPr lang="en-US" dirty="0"/>
          </a:p>
          <a:p>
            <a:r>
              <a:rPr lang="en-US" dirty="0"/>
              <a:t>tb053116542</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419780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presence of private mikvehs and the discovery of a mosaic, it is believed that the houses in Area A belonged to wealthier Jewish residents of Magdala.</a:t>
            </a:r>
          </a:p>
          <a:p>
            <a:endParaRPr lang="en-US" dirty="0"/>
          </a:p>
          <a:p>
            <a:r>
              <a:rPr lang="en-US" dirty="0"/>
              <a:t>tb053116540</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31122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90000"/>
              </a:lnSpc>
            </a:pPr>
            <a:r>
              <a:rPr lang="en-US" b="1" dirty="0">
                <a:latin typeface="Times New Roman" pitchFamily="18" charset="0"/>
              </a:rPr>
              <a:t>Magdala Harbor</a:t>
            </a:r>
          </a:p>
          <a:p>
            <a:pPr marL="228600" indent="-228600" eaLnBrk="1" hangingPunct="1">
              <a:lnSpc>
                <a:spcPct val="90000"/>
              </a:lnSpc>
              <a:buFontTx/>
              <a:buAutoNum type="arabicPeriod"/>
            </a:pPr>
            <a:r>
              <a:rPr lang="en-US" dirty="0">
                <a:latin typeface="Times New Roman" pitchFamily="18" charset="0"/>
              </a:rPr>
              <a:t>Josephus wrote that the town had many boats, shipyard workers, and wood supplies. He reported that he brought 230 boats from Migdal to Tiberias.</a:t>
            </a:r>
          </a:p>
          <a:p>
            <a:pPr marL="228600" indent="-228600" eaLnBrk="1" hangingPunct="1">
              <a:lnSpc>
                <a:spcPct val="90000"/>
              </a:lnSpc>
              <a:buFontTx/>
              <a:buAutoNum type="arabicPeriod"/>
            </a:pPr>
            <a:r>
              <a:rPr lang="en-US" dirty="0">
                <a:latin typeface="Times New Roman" pitchFamily="18" charset="0"/>
              </a:rPr>
              <a:t>The Franciscan excavators, however, used the harbor as a dump, not realizing its significance.</a:t>
            </a:r>
          </a:p>
          <a:p>
            <a:pPr marL="228600" indent="-228600" eaLnBrk="1" hangingPunct="1">
              <a:buFontTx/>
              <a:buAutoNum type="arabicPeriod"/>
            </a:pPr>
            <a:r>
              <a:rPr lang="en-US" dirty="0">
                <a:latin typeface="Times New Roman" pitchFamily="18" charset="0"/>
              </a:rPr>
              <a:t>The harbor is composed of two parts: the promenade and the sheltered basin. The promenade starts below the Arab ruins of Migdal and runs north for 330 feet (100 m), and is built in two parts (one is 0.7 feet [0.20 m] lower than the other; one part is 11.5 feet [3.5 m] wide and the other is 6.5 feet [2 m] wide). The </a:t>
            </a:r>
            <a:r>
              <a:rPr lang="en-US" dirty="0" err="1">
                <a:latin typeface="Times New Roman" pitchFamily="18" charset="0"/>
              </a:rPr>
              <a:t>crosswalls</a:t>
            </a:r>
            <a:r>
              <a:rPr lang="en-US" dirty="0">
                <a:latin typeface="Times New Roman" pitchFamily="18" charset="0"/>
              </a:rPr>
              <a:t> could be seen prior to being covered with excavation debris in the 1970s.</a:t>
            </a:r>
          </a:p>
          <a:p>
            <a:pPr marL="228600" indent="-228600" eaLnBrk="1" hangingPunct="1">
              <a:lnSpc>
                <a:spcPct val="90000"/>
              </a:lnSpc>
              <a:buFontTx/>
              <a:buAutoNum type="arabicPeriod"/>
            </a:pPr>
            <a:r>
              <a:rPr lang="en-US" dirty="0">
                <a:latin typeface="Times New Roman" pitchFamily="18" charset="0"/>
              </a:rPr>
              <a:t>A mooring stone has been found at the western end of the harbor.</a:t>
            </a:r>
          </a:p>
          <a:p>
            <a:pPr marL="228600" indent="-228600" eaLnBrk="1" hangingPunct="1">
              <a:lnSpc>
                <a:spcPct val="90000"/>
              </a:lnSpc>
              <a:buFontTx/>
              <a:buAutoNum type="arabicPeriod"/>
            </a:pPr>
            <a:r>
              <a:rPr lang="en-US" dirty="0">
                <a:latin typeface="Times New Roman" pitchFamily="18" charset="0"/>
              </a:rPr>
              <a:t>The breakwater is 20 feet (6 m) wide and 230 feet (69 m) long, and the foundations are made of basalt and limestone boulders.</a:t>
            </a:r>
          </a:p>
          <a:p>
            <a:pPr marL="228600" indent="-228600" eaLnBrk="1" hangingPunct="1">
              <a:lnSpc>
                <a:spcPct val="90000"/>
              </a:lnSpc>
              <a:buFontTx/>
              <a:buAutoNum type="arabicPeriod"/>
            </a:pPr>
            <a:r>
              <a:rPr lang="en-US" dirty="0">
                <a:latin typeface="Times New Roman" pitchFamily="18" charset="0"/>
              </a:rPr>
              <a:t>The basin covers one acre and has a quay.</a:t>
            </a:r>
          </a:p>
          <a:p>
            <a:pPr marL="228600" indent="-228600" eaLnBrk="1" hangingPunct="1">
              <a:lnSpc>
                <a:spcPct val="90000"/>
              </a:lnSpc>
              <a:buFontTx/>
              <a:buAutoNum type="arabicPeriod"/>
            </a:pPr>
            <a:r>
              <a:rPr lang="en-US" dirty="0">
                <a:latin typeface="Times New Roman" pitchFamily="18" charset="0"/>
              </a:rPr>
              <a:t>Silting has caused the topography to change since the 1970s.</a:t>
            </a:r>
          </a:p>
          <a:p>
            <a:endParaRPr lang="en-US" dirty="0"/>
          </a:p>
          <a:p>
            <a:r>
              <a:rPr lang="en-US" dirty="0"/>
              <a:t>ws053116502</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596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standing arch was part of a cistern installation, which was also designed to receive groundwater. It apparently served the purpose of helping to regulate the water level of the mikvehs—an important function, as the water table fluctuates with the seasons.</a:t>
            </a:r>
          </a:p>
          <a:p>
            <a:endParaRPr lang="en-US" dirty="0"/>
          </a:p>
          <a:p>
            <a:r>
              <a:rPr lang="en-US" dirty="0"/>
              <a:t>tb053116547</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920486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channel leading into the street also aided the regulation of the pools’ water levels, preventing overflow.</a:t>
            </a:r>
          </a:p>
          <a:p>
            <a:endParaRPr lang="en-US" dirty="0"/>
          </a:p>
          <a:p>
            <a:r>
              <a:rPr lang="en-US" dirty="0"/>
              <a:t>tb053116552</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3722367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is now known about Magdala is the result of very recent excavation and research efforts. Modern additions to the site also continue to be developed. For example, the Magdala guesthouse was inaugurated in late 2019.</a:t>
            </a:r>
          </a:p>
          <a:p>
            <a:endParaRPr lang="en-US" dirty="0"/>
          </a:p>
          <a:p>
            <a:r>
              <a:rPr lang="en-US" dirty="0"/>
              <a:t>tb053116555</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792992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Magdala excavations have provided many opportunities for volunteers for more than a decade now.</a:t>
            </a:r>
          </a:p>
          <a:p>
            <a:endParaRPr lang="en-US" dirty="0"/>
          </a:p>
          <a:p>
            <a:r>
              <a:rPr lang="en-US" dirty="0"/>
              <a:t>tb053116538</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2042581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of the excavations, located between Area A and the synagogue, has been identified as a marketplace. As one of the more recently excavated areas of Magdala, investigation is still ongoing.</a:t>
            </a:r>
          </a:p>
          <a:p>
            <a:endParaRPr lang="en-US" dirty="0"/>
          </a:p>
          <a:p>
            <a:r>
              <a:rPr lang="en-US" dirty="0"/>
              <a:t>tb053116421</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2621010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marketplace is part of the western extremity of Magdala, so it appears to have been one of the products of the city’s urban expansion. Its first phase dates to the Early Roman period.</a:t>
            </a:r>
          </a:p>
          <a:p>
            <a:endParaRPr lang="en-US" dirty="0"/>
          </a:p>
          <a:p>
            <a:r>
              <a:rPr lang="en-US" dirty="0"/>
              <a:t>tb053116455</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794707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tb053116456</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387233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tb053116457</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645422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tb053116450</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2851327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remains suggest that, among other vendors, this market had a pottery merchant and a baker. Marcela Zapata-Meza also remarks on the absence of fishing weights, which perhaps hints that commerce related to the fishing trade happened elsewhere (2018: 105–6).</a:t>
            </a:r>
          </a:p>
          <a:p>
            <a:endParaRPr lang="en-US" dirty="0"/>
          </a:p>
          <a:p>
            <a:r>
              <a:rPr lang="en-US" dirty="0"/>
              <a:t>tb053116451</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37104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b="1" dirty="0">
                <a:latin typeface="Times New Roman" pitchFamily="18" charset="0"/>
              </a:rPr>
              <a:t>Magdala in the New Testament</a:t>
            </a:r>
          </a:p>
          <a:p>
            <a:pPr marL="228600" indent="-228600" eaLnBrk="1" hangingPunct="1">
              <a:buFontTx/>
              <a:buAutoNum type="arabicPeriod"/>
            </a:pPr>
            <a:r>
              <a:rPr lang="en-US" dirty="0">
                <a:latin typeface="Times New Roman" pitchFamily="18" charset="0"/>
              </a:rPr>
              <a:t>The fishing village of Magdala is never explicitly mentioned in Scripture, but Mary Magdalene, “from whom seven demons had come out,” was from Magdala (Luke 8:2).</a:t>
            </a:r>
          </a:p>
          <a:p>
            <a:pPr marL="228600" indent="-228600" eaLnBrk="1" hangingPunct="1">
              <a:buFontTx/>
              <a:buAutoNum type="arabicPeriod"/>
            </a:pPr>
            <a:r>
              <a:rPr lang="en-US" dirty="0">
                <a:latin typeface="Times New Roman" pitchFamily="18" charset="0"/>
              </a:rPr>
              <a:t>Matthew 15:39 calls the village Magadan.</a:t>
            </a:r>
          </a:p>
          <a:p>
            <a:pPr marL="228600" indent="-228600" eaLnBrk="1" hangingPunct="1">
              <a:buFontTx/>
              <a:buAutoNum type="arabicPeriod"/>
            </a:pPr>
            <a:r>
              <a:rPr lang="en-US" dirty="0">
                <a:latin typeface="Times New Roman" pitchFamily="18" charset="0"/>
              </a:rPr>
              <a:t>The region of </a:t>
            </a:r>
            <a:r>
              <a:rPr lang="en-US" dirty="0" err="1">
                <a:latin typeface="Times New Roman" pitchFamily="18" charset="0"/>
              </a:rPr>
              <a:t>Dalmanutha</a:t>
            </a:r>
            <a:r>
              <a:rPr lang="en-US" dirty="0">
                <a:latin typeface="Times New Roman" pitchFamily="18" charset="0"/>
              </a:rPr>
              <a:t> (Mark 8:10) is apparently equivalent to the “region of Magadan” (Matt 15:39).</a:t>
            </a:r>
          </a:p>
          <a:p>
            <a:pPr marL="228600" indent="-228600" eaLnBrk="1" hangingPunct="1">
              <a:buFontTx/>
              <a:buAutoNum type="arabicPeriod"/>
            </a:pPr>
            <a:r>
              <a:rPr lang="en-US" dirty="0">
                <a:latin typeface="Times New Roman" pitchFamily="18" charset="0"/>
              </a:rPr>
              <a:t>Though not mentioned explicitly as a place that Jesus visited, Magdala was probably included in the references to Jesus’s travel to “nearby villages” (Mark 1:38-39; Luke 4:43; Matt 4:23), and “every village” (Luke 5:17).</a:t>
            </a:r>
          </a:p>
          <a:p>
            <a:pPr marL="228600" indent="-228600" eaLnBrk="1" hangingPunct="1">
              <a:buFontTx/>
              <a:buAutoNum type="arabicPeriod"/>
            </a:pPr>
            <a:r>
              <a:rPr lang="en-US" dirty="0">
                <a:latin typeface="Times New Roman" pitchFamily="18" charset="0"/>
              </a:rPr>
              <a:t>The text of Matthew 15:39 has a strong textual tradition for “Magadan,” and a variant of “Magdala.” Both of these names may be traced to an original Hebrew name, </a:t>
            </a:r>
            <a:r>
              <a:rPr lang="en-US" dirty="0" err="1">
                <a:latin typeface="Times New Roman" pitchFamily="18" charset="0"/>
              </a:rPr>
              <a:t>Magdal</a:t>
            </a:r>
            <a:r>
              <a:rPr lang="en-US" dirty="0">
                <a:latin typeface="Times New Roman" pitchFamily="18" charset="0"/>
              </a:rPr>
              <a:t>. Magadan is most likely the correct reading in Matthew, referring to the site of Magdala (Laney 1986: 85).</a:t>
            </a:r>
          </a:p>
          <a:p>
            <a:pPr marL="228600" indent="-228600" eaLnBrk="1" hangingPunct="1">
              <a:buFontTx/>
              <a:buAutoNum type="arabicPeriod"/>
            </a:pPr>
            <a:r>
              <a:rPr lang="en-US" dirty="0">
                <a:latin typeface="Times New Roman" pitchFamily="18" charset="0"/>
              </a:rPr>
              <a:t>Mark 8:10 reads “</a:t>
            </a:r>
            <a:r>
              <a:rPr lang="en-US" dirty="0" err="1">
                <a:latin typeface="Times New Roman" pitchFamily="18" charset="0"/>
              </a:rPr>
              <a:t>Dalmanutha</a:t>
            </a:r>
            <a:r>
              <a:rPr lang="en-US" dirty="0">
                <a:latin typeface="Times New Roman" pitchFamily="18" charset="0"/>
              </a:rPr>
              <a:t>” for the same story as Matthew 15:39. The textual evidence for this reading is very strong. </a:t>
            </a:r>
            <a:r>
              <a:rPr lang="en-US" dirty="0" err="1">
                <a:latin typeface="Times New Roman" pitchFamily="18" charset="0"/>
              </a:rPr>
              <a:t>Dalmanutha</a:t>
            </a:r>
            <a:r>
              <a:rPr lang="en-US" dirty="0">
                <a:latin typeface="Times New Roman" pitchFamily="18" charset="0"/>
              </a:rPr>
              <a:t> may be a Greek transliteration of the Aramaic word </a:t>
            </a:r>
            <a:r>
              <a:rPr lang="en-US" i="1" dirty="0" err="1">
                <a:latin typeface="Times New Roman" pitchFamily="18" charset="0"/>
              </a:rPr>
              <a:t>dalmynyth</a:t>
            </a:r>
            <a:r>
              <a:rPr lang="en-US" i="1" dirty="0">
                <a:latin typeface="Times New Roman" pitchFamily="18" charset="0"/>
              </a:rPr>
              <a:t>’</a:t>
            </a:r>
            <a:r>
              <a:rPr lang="en-US" dirty="0">
                <a:latin typeface="Times New Roman" pitchFamily="18" charset="0"/>
              </a:rPr>
              <a:t>, which means “of the harbor.” Thus, it could be said that “Matthew recorded the arrival of Christ in the neighborhood of Magadan (Magdala), whereas Mark, who was dependent on the preaching of Peter, recorded that Jesus had reached the site of the harbor” (Laney 1986: 85).</a:t>
            </a:r>
          </a:p>
          <a:p>
            <a:endParaRPr lang="en-US" dirty="0"/>
          </a:p>
          <a:p>
            <a:r>
              <a:rPr lang="en-US" dirty="0"/>
              <a:t>ws053116490</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tb053116452</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355531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tb053116461</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909865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 under the overhang in this picture is Magdala’s synagogue, which is immediately adjacent to the marketplace. At the time this photograph was taken (in 2016), the guesthouse and tourist center were under construction.</a:t>
            </a:r>
          </a:p>
          <a:p>
            <a:endParaRPr lang="en-US" dirty="0"/>
          </a:p>
          <a:p>
            <a:r>
              <a:rPr lang="en-US" dirty="0"/>
              <a:t>tb061316455</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3946859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Excavators, working in advance of the construction of a tourist center, discovered a synagogue at Magdala in 2009. This synagogue is said to date from the Second Temple period (50 BC to AD 100), contemporary with the time of Jesus’s ministry and his healing of Mary Magdalene. It was the first synagogue of its period to be found at a Galilean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tb053116422</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343188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Jesus probably visited Magdala during his earthly ministry, it seems quite likely that Jesus taught in this very synagogue.</a:t>
            </a:r>
          </a:p>
          <a:p>
            <a:endParaRPr lang="en-US" dirty="0"/>
          </a:p>
          <a:p>
            <a:r>
              <a:rPr lang="en-US" dirty="0"/>
              <a:t>tb053116424</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816471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tb053116427</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4076083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The main hall of the synagogue measures 1,300 square feet (120 </a:t>
            </a:r>
            <a:r>
              <a:rPr lang="en-US" dirty="0" err="1">
                <a:latin typeface="Times New Roman" pitchFamily="18" charset="0"/>
              </a:rPr>
              <a:t>sq</a:t>
            </a:r>
            <a:r>
              <a:rPr lang="en-US" dirty="0">
                <a:latin typeface="Times New Roman" pitchFamily="18" charset="0"/>
              </a:rPr>
              <a:t> m) and was surrounded by stone benches.</a:t>
            </a:r>
          </a:p>
          <a:p>
            <a:endParaRPr lang="en-US" dirty="0"/>
          </a:p>
          <a:p>
            <a:r>
              <a:rPr lang="en-US" dirty="0"/>
              <a:t>tb053116428</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867951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A unique feature of this synagogue was a decorated stone inscribed with a seven-branched menorah. According to the excavation director, Dina </a:t>
            </a:r>
            <a:r>
              <a:rPr lang="en-US" dirty="0" err="1">
                <a:latin typeface="Times New Roman" pitchFamily="18" charset="0"/>
              </a:rPr>
              <a:t>Avshalom-Gorni</a:t>
            </a:r>
            <a:r>
              <a:rPr lang="en-US" dirty="0">
                <a:latin typeface="Times New Roman" pitchFamily="18" charset="0"/>
              </a:rPr>
              <a:t>, “This is the first time that a menorah decoration has been discovered from the days when the Second Temple was still standing. This is the first menorah to be discovered in a Jewish context and that dates to the Second Temple period/beginning of the Early Roman period.”</a:t>
            </a:r>
          </a:p>
          <a:p>
            <a:endParaRPr lang="en-US" dirty="0"/>
          </a:p>
          <a:p>
            <a:r>
              <a:rPr lang="en-US" dirty="0"/>
              <a:t>tb053116433</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2858584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a:ln/>
        </p:spPr>
        <p:txBody>
          <a:bodyPr/>
          <a:lstStyle/>
          <a:p>
            <a:pPr eaLnBrk="1" hangingPunct="1"/>
            <a:r>
              <a:rPr lang="en-US" dirty="0">
                <a:latin typeface="Times New Roman" pitchFamily="18" charset="0"/>
              </a:rPr>
              <a:t>This depiction of a menorah lends evidence to the belief that, even in the Second Temple period, there was some symbolic connection between synagogues and the temple. This side of the stone also depicts two amphorae and some sort of decorated platform.</a:t>
            </a:r>
          </a:p>
          <a:p>
            <a:pPr eaLnBrk="1" hangingPunct="1"/>
            <a:endParaRPr lang="en-US" dirty="0">
              <a:latin typeface="Times New Roman" pitchFamily="18" charset="0"/>
            </a:endParaRPr>
          </a:p>
          <a:p>
            <a:pPr eaLnBrk="1" hangingPunct="1"/>
            <a:r>
              <a:rPr lang="en-US" dirty="0">
                <a:latin typeface="Times New Roman" pitchFamily="18" charset="0"/>
              </a:rPr>
              <a:t>gf123109097</a:t>
            </a:r>
          </a:p>
        </p:txBody>
      </p:sp>
      <p:sp>
        <p:nvSpPr>
          <p:cNvPr id="117763" name="Slide Number Placeholder 3"/>
          <p:cNvSpPr>
            <a:spLocks noGrp="1"/>
          </p:cNvSpPr>
          <p:nvPr>
            <p:ph type="sldNum" sz="quarter" idx="5"/>
          </p:nvPr>
        </p:nvSpPr>
        <p:spPr>
          <a:noFill/>
        </p:spPr>
        <p:txBody>
          <a:bodyPr/>
          <a:lstStyle/>
          <a:p>
            <a:fld id="{4F1EB56C-7674-4D0E-94E3-BEABBA03AD64}" type="slidenum">
              <a:rPr lang="en-US" smtClean="0">
                <a:latin typeface="Times New Roman" pitchFamily="18" charset="0"/>
                <a:cs typeface="Arial" charset="0"/>
              </a:rPr>
              <a:pPr/>
              <a:t>48</a:t>
            </a:fld>
            <a:endParaRPr lang="en-US">
              <a:latin typeface="Times New Roman" pitchFamily="18"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long sides show the same scene. Though the arches are easy enough to understand, the hanging object on the edge of the scene is harder to interpret. It may depict something like a censer or oil lamp.</a:t>
            </a:r>
          </a:p>
          <a:p>
            <a:endParaRPr lang="en-US" dirty="0"/>
          </a:p>
          <a:p>
            <a:r>
              <a:rPr lang="en-US" dirty="0"/>
              <a:t>tb053116437</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327743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Arbel cliffs rise above Magdala. A couple of photo at the end of this presentation show the view of Magdala from Arbel.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ws053116536</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804979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menorah on the opposite side of the table, there is an understandable instinct to interpret all of the table’s imagery in reference to the temple. Mordechai Aviam and Richard Bauckham therefore propose that this scene is a symbolic view of the Holy of Holies, with the wheels belonging to God’s wheeled throne (Aviam and Bauckham 2018: 141; Daniel 7:9).</a:t>
            </a:r>
          </a:p>
          <a:p>
            <a:endParaRPr lang="en-US" dirty="0"/>
          </a:p>
          <a:p>
            <a:r>
              <a:rPr lang="en-US" dirty="0"/>
              <a:t>tb053116556</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754415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it was discovered in the synagogue’s main hall, the stone may possibly have served as a table (or base of a table) on which to rest the Torah during readings. But just like its iconography, the stone’s purpose is hard to interpret with confidence.</a:t>
            </a:r>
          </a:p>
          <a:p>
            <a:endParaRPr lang="en-US" dirty="0"/>
          </a:p>
          <a:p>
            <a:r>
              <a:rPr lang="en-US" dirty="0"/>
              <a:t>tb053116445</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652371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synagogue’s relatively small size and peripheral placement, it may have been one of multiple synagogues in Magdala (</a:t>
            </a:r>
            <a:r>
              <a:rPr lang="en-US" dirty="0" err="1"/>
              <a:t>Aviam</a:t>
            </a:r>
            <a:r>
              <a:rPr lang="en-US" dirty="0"/>
              <a:t> 2018: 131).</a:t>
            </a:r>
          </a:p>
          <a:p>
            <a:endParaRPr lang="en-US" dirty="0"/>
          </a:p>
          <a:p>
            <a:r>
              <a:rPr lang="en-US" dirty="0"/>
              <a:t>tb053116444</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687316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tb053116446</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736509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main hall, the synagogue also appears to have had smaller adjoining spaces, which may have been storage or study rooms.</a:t>
            </a:r>
          </a:p>
          <a:p>
            <a:endParaRPr lang="en-US" dirty="0"/>
          </a:p>
          <a:p>
            <a:r>
              <a:rPr lang="en-US" dirty="0"/>
              <a:t>tb053116436</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435401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tb053116440</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2462075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the pale and dusty remains leave much to the imagination, the synagogue was once colorfully decorated. Note the remnants of red-painted plaster on this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tb053116439</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32465433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tb053116438</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0247335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Fragmentary frescoes found in the synagogue suggest that much of the interior was painted in the Second Style.</a:t>
            </a:r>
          </a:p>
          <a:p>
            <a:endParaRPr lang="en-US" dirty="0"/>
          </a:p>
          <a:p>
            <a:r>
              <a:rPr lang="en-US" dirty="0"/>
              <a:t>tb053116448</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753248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p:spPr>
        <p:txBody>
          <a:bodyPr/>
          <a:lstStyle/>
          <a:p>
            <a:pPr eaLnBrk="1" hangingPunct="1"/>
            <a:r>
              <a:rPr lang="en-US" dirty="0">
                <a:latin typeface="Times New Roman" pitchFamily="18" charset="0"/>
              </a:rPr>
              <a:t>gf123109100</a:t>
            </a:r>
          </a:p>
        </p:txBody>
      </p:sp>
      <p:sp>
        <p:nvSpPr>
          <p:cNvPr id="119811" name="Slide Number Placeholder 3"/>
          <p:cNvSpPr>
            <a:spLocks noGrp="1"/>
          </p:cNvSpPr>
          <p:nvPr>
            <p:ph type="sldNum" sz="quarter" idx="5"/>
          </p:nvPr>
        </p:nvSpPr>
        <p:spPr>
          <a:noFill/>
        </p:spPr>
        <p:txBody>
          <a:bodyPr/>
          <a:lstStyle/>
          <a:p>
            <a:fld id="{B63C33C3-0D2A-4F86-BA78-A3174157B177}" type="slidenum">
              <a:rPr lang="en-US" smtClean="0">
                <a:latin typeface="Times New Roman" pitchFamily="18" charset="0"/>
                <a:cs typeface="Arial" charset="0"/>
              </a:rPr>
              <a:pPr/>
              <a:t>59</a:t>
            </a:fld>
            <a:endParaRPr lang="en-US">
              <a:latin typeface="Times New Roman" pitchFamily="18"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Magdala is located about 2.5 miles (4 km) north of Tiberias. The outskirts of the modern city is visible further down the shore.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ws053116511</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8159420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not all sides of the hall have a mosaic floor, it appears that the community may have planned to pave the other sides, but simply never got around to it.</a:t>
            </a:r>
          </a:p>
          <a:p>
            <a:endParaRPr lang="en-US" dirty="0"/>
          </a:p>
          <a:p>
            <a:r>
              <a:rPr lang="en-US" dirty="0"/>
              <a:t>tb053116443</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888385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tb053116442</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119813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synagogue was destroyed in the middle of the 1st century AD. Mordechai Aviam suggests that this destruction may have been in connection with Flavius Josephus’s fortification efforts (2018: 133).</a:t>
            </a:r>
          </a:p>
          <a:p>
            <a:endParaRPr lang="en-US" dirty="0"/>
          </a:p>
          <a:p>
            <a:r>
              <a:rPr lang="en-US" dirty="0"/>
              <a:t>tb053116435</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4119547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tb053116441</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558015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p:spPr>
        <p:txBody>
          <a:bodyPr/>
          <a:lstStyle/>
          <a:p>
            <a:pPr eaLnBrk="1" hangingPunct="1"/>
            <a:r>
              <a:rPr lang="en-US" dirty="0">
                <a:latin typeface="Times New Roman" pitchFamily="18" charset="0"/>
              </a:rPr>
              <a:t>This photo of the synagogue from 2009 again provides an interesting window into the excavation’s development over time.</a:t>
            </a:r>
          </a:p>
          <a:p>
            <a:pPr eaLnBrk="1" hangingPunct="1"/>
            <a:endParaRPr lang="en-US" dirty="0">
              <a:latin typeface="Times New Roman" pitchFamily="18" charset="0"/>
            </a:endParaRPr>
          </a:p>
          <a:p>
            <a:pPr eaLnBrk="1" hangingPunct="1"/>
            <a:r>
              <a:rPr lang="en-US" dirty="0">
                <a:latin typeface="Times New Roman" pitchFamily="18" charset="0"/>
              </a:rPr>
              <a:t>gf123109089</a:t>
            </a:r>
          </a:p>
        </p:txBody>
      </p:sp>
      <p:sp>
        <p:nvSpPr>
          <p:cNvPr id="115715" name="Slide Number Placeholder 3"/>
          <p:cNvSpPr>
            <a:spLocks noGrp="1"/>
          </p:cNvSpPr>
          <p:nvPr>
            <p:ph type="sldNum" sz="quarter" idx="5"/>
          </p:nvPr>
        </p:nvSpPr>
        <p:spPr>
          <a:noFill/>
        </p:spPr>
        <p:txBody>
          <a:bodyPr/>
          <a:lstStyle/>
          <a:p>
            <a:fld id="{7B21E1A7-93FD-4692-BB7F-5043EF486B7B}" type="slidenum">
              <a:rPr lang="en-US" smtClean="0">
                <a:latin typeface="Times New Roman" pitchFamily="18" charset="0"/>
                <a:cs typeface="Arial" charset="0"/>
              </a:rPr>
              <a:pPr/>
              <a:t>64</a:t>
            </a:fld>
            <a:endParaRPr lang="en-US">
              <a:latin typeface="Times New Roman" pitchFamily="18"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Magdala’s harbor had a history spanning from the Late Hellenistic period to the Byzantine period (Lena 2018: 76). Among other things, the placement of structures has been helpful in approximating the Sea of Galilee’s water level in the Hellenistic period.</a:t>
            </a:r>
          </a:p>
          <a:p>
            <a:endParaRPr lang="en-US" dirty="0"/>
          </a:p>
          <a:p>
            <a:r>
              <a:rPr lang="en-US" dirty="0"/>
              <a:t>tb053116500</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664595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Fishing was an essential part of Magdala’s economy. In his essay on the fishing industry at Magdala, Richard Bauckham identifies sardines, tilapia, barbels, and catfish as the most commercially important lake fish in the Hellenistic and Roman periods (2018: 187).</a:t>
            </a:r>
          </a:p>
          <a:p>
            <a:endParaRPr lang="en-US" dirty="0"/>
          </a:p>
          <a:p>
            <a:r>
              <a:rPr lang="en-US" dirty="0"/>
              <a:t>tb053116499</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638926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several other of the Galilee sites, Magdala now has a chapel. Construction first began in 2009, and it was finished in 2014. The name Duc In </a:t>
            </a:r>
            <a:r>
              <a:rPr lang="en-US" dirty="0" err="1"/>
              <a:t>Altum</a:t>
            </a:r>
            <a:r>
              <a:rPr lang="en-US" dirty="0"/>
              <a:t> means “draw into the deep”—a reference to Luke 5:4. Given that it was built in the area of the ancient harbor, the name is appropriate.</a:t>
            </a:r>
          </a:p>
          <a:p>
            <a:endParaRPr lang="en-US" dirty="0"/>
          </a:p>
          <a:p>
            <a:r>
              <a:rPr lang="en-US" dirty="0"/>
              <a:t>tb053116462</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3191080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tb053116496</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41932680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pavement under and around this chapel has been dated to the 1st century. The decoration of this room, called the Encounter Chapel, is styled after Magdala’s ancient synagogue.</a:t>
            </a:r>
          </a:p>
          <a:p>
            <a:endParaRPr lang="en-US" dirty="0"/>
          </a:p>
          <a:p>
            <a:r>
              <a:rPr lang="en-US" dirty="0"/>
              <a:t>tb053116467</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41725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ws053116520</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888714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tb053116468</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8524373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 In </a:t>
            </a:r>
            <a:r>
              <a:rPr lang="en-US" dirty="0" err="1"/>
              <a:t>Altem</a:t>
            </a:r>
            <a:r>
              <a:rPr lang="en-US" dirty="0"/>
              <a:t> has a set of four other chapels called the Mosaic Chapels. Shown here is the Fishers of Men Chapel, with a mosaic of Jesus calling Peter and Andrew.</a:t>
            </a:r>
          </a:p>
          <a:p>
            <a:endParaRPr lang="en-US" dirty="0"/>
          </a:p>
          <a:p>
            <a:r>
              <a:rPr lang="en-US" dirty="0"/>
              <a:t>tb053116489</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2825918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tb053116490</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19972836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Walking on Water Chapel. It faces the very same lake that Jesus walked on.</a:t>
            </a:r>
          </a:p>
          <a:p>
            <a:endParaRPr lang="en-US" dirty="0"/>
          </a:p>
          <a:p>
            <a:r>
              <a:rPr lang="en-US" dirty="0"/>
              <a:t>tb053116470</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42082889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tb053116471</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1510128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chapel is dedicated to a less-quoted story—one that nonetheless also took place near the Sea of Galilee.</a:t>
            </a:r>
          </a:p>
          <a:p>
            <a:endParaRPr lang="en-US" dirty="0"/>
          </a:p>
          <a:p>
            <a:r>
              <a:rPr lang="en-US" dirty="0"/>
              <a:t>tb053116492</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2538675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tb053116494</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9245568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chapel is (appropriately) dedicated to Mary Magdalene.</a:t>
            </a:r>
          </a:p>
          <a:p>
            <a:endParaRPr lang="en-US" dirty="0"/>
          </a:p>
          <a:p>
            <a:r>
              <a:rPr lang="en-US" dirty="0"/>
              <a:t>tb053116463</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1815766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serpent (a symbol for the demonic) twined around the tree next to Mary, seeming to emerge from her cloak.</a:t>
            </a:r>
          </a:p>
          <a:p>
            <a:endParaRPr lang="en-US" dirty="0"/>
          </a:p>
          <a:p>
            <a:r>
              <a:rPr lang="en-US" dirty="0"/>
              <a:t>tb053116465</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9115227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Boat Chapel is Duc In </a:t>
            </a:r>
            <a:r>
              <a:rPr lang="en-US" dirty="0" err="1"/>
              <a:t>Altum’s</a:t>
            </a:r>
            <a:r>
              <a:rPr lang="en-US" dirty="0"/>
              <a:t> largest, with grand windows overlooking the sea.</a:t>
            </a:r>
          </a:p>
          <a:p>
            <a:endParaRPr lang="en-US" dirty="0"/>
          </a:p>
          <a:p>
            <a:r>
              <a:rPr lang="en-US" dirty="0"/>
              <a:t>tb053116474</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403837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Magdala sits on the Plain of Gennesaret, between the foot of Mount Arbel and the Sea of Galilee. </a:t>
            </a:r>
            <a:r>
              <a:rPr lang="en-US" dirty="0" err="1">
                <a:latin typeface="Times New Roman" panose="02020603050405020304" pitchFamily="18" charset="0"/>
                <a:cs typeface="Times New Roman" panose="02020603050405020304" pitchFamily="18" charset="0"/>
              </a:rPr>
              <a:t>Arbel</a:t>
            </a:r>
            <a:r>
              <a:rPr lang="en-US" dirty="0">
                <a:latin typeface="Times New Roman" panose="02020603050405020304" pitchFamily="18" charset="0"/>
                <a:cs typeface="Times New Roman" panose="02020603050405020304" pitchFamily="18" charset="0"/>
              </a:rPr>
              <a:t> is a popular outlook, offering a beautiful view of the sea and its surroundings.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ws053116516</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9158778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tb053116481</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555274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1st century AD Jewish Revolt, Magdala was a stronghold for Galilean rebels. In his exploration of Magdala’s role in the revolt, Morten </a:t>
            </a:r>
            <a:r>
              <a:rPr lang="en-US" dirty="0" err="1"/>
              <a:t>Hørning</a:t>
            </a:r>
            <a:r>
              <a:rPr lang="en-US" dirty="0"/>
              <a:t> Jensen reports an account from Josephus on how the conflict here was resolved: “It was on the shores of </a:t>
            </a:r>
            <a:r>
              <a:rPr lang="en-US" dirty="0" err="1"/>
              <a:t>Taricheae</a:t>
            </a:r>
            <a:r>
              <a:rPr lang="en-US" dirty="0"/>
              <a:t> [Magdala] that Jewish rebels, in a last desperate attempt to escape the Roman army, fled in boats only to be confronted with Roman soldiers on rafts. According to Josephus, the lake was mixed with blood and filled with corpses” (Jensen 2018: 269–70). See the next slide for labels.</a:t>
            </a:r>
          </a:p>
          <a:p>
            <a:endParaRPr lang="en-US" dirty="0"/>
          </a:p>
          <a:p>
            <a:r>
              <a:rPr lang="en-US" dirty="0"/>
              <a:t>tb061316440</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584800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1st century AD Jewish Revolt, Magdala was a stronghold for Galilean rebels. In his exploration of Magdala’s role in the revolt, Morten </a:t>
            </a:r>
            <a:r>
              <a:rPr lang="en-US" dirty="0" err="1"/>
              <a:t>Hørning</a:t>
            </a:r>
            <a:r>
              <a:rPr lang="en-US" dirty="0"/>
              <a:t> Jensen reports an account from Josephus on how the conflict here was resolved: “It was on the shores of </a:t>
            </a:r>
            <a:r>
              <a:rPr lang="en-US" dirty="0" err="1"/>
              <a:t>Taricheae</a:t>
            </a:r>
            <a:r>
              <a:rPr lang="en-US" dirty="0"/>
              <a:t> [Magdala] that Jewish rebels, in a last desperate attempt to escape the Roman army, fled in boats only to be confronted with Roman soldiers on rafts. According to Josephus, the lake was mixed with blood and filled with corpses” (Jensen 2018: 269–70).</a:t>
            </a:r>
          </a:p>
          <a:p>
            <a:endParaRPr lang="en-US" dirty="0"/>
          </a:p>
          <a:p>
            <a:r>
              <a:rPr lang="en-US" dirty="0"/>
              <a:t>tb061316440</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3871731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References:</a:t>
            </a: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Aviam</a:t>
            </a:r>
            <a:r>
              <a:rPr lang="en-US" sz="1200" dirty="0">
                <a:latin typeface="Times New Roman" panose="02020603050405020304" pitchFamily="18" charset="0"/>
                <a:cs typeface="Times New Roman" panose="02020603050405020304" pitchFamily="18" charset="0"/>
              </a:rPr>
              <a:t>, Mordechai.</a:t>
            </a:r>
          </a:p>
          <a:p>
            <a:pPr marL="685800" indent="-685800">
              <a:tabLst>
                <a:tab pos="228600" algn="l"/>
              </a:tabLst>
              <a:defRPr/>
            </a:pPr>
            <a:r>
              <a:rPr lang="en-US" dirty="0">
                <a:latin typeface="Times New Roman" panose="02020603050405020304" pitchFamily="18" charset="0"/>
                <a:cs typeface="Times New Roman" panose="02020603050405020304" pitchFamily="18" charset="0"/>
              </a:rPr>
              <a:t>	2018	The Synagogue. Pp. 127–133 in </a:t>
            </a:r>
            <a:r>
              <a:rPr lang="en-US" i="1" dirty="0">
                <a:latin typeface="Times New Roman" panose="02020603050405020304" pitchFamily="18" charset="0"/>
                <a:cs typeface="Times New Roman" panose="02020603050405020304" pitchFamily="18" charset="0"/>
              </a:rPr>
              <a:t>Magdala of Galilee: A Jewish City in the Hellenistic and Roman Period</a:t>
            </a:r>
            <a:r>
              <a:rPr lang="en-US" dirty="0">
                <a:latin typeface="Times New Roman" panose="02020603050405020304" pitchFamily="18" charset="0"/>
                <a:cs typeface="Times New Roman" panose="02020603050405020304" pitchFamily="18" charset="0"/>
              </a:rPr>
              <a:t>. Ed. Richard </a:t>
            </a:r>
            <a:r>
              <a:rPr lang="en-US" dirty="0" err="1">
                <a:latin typeface="Times New Roman" panose="02020603050405020304" pitchFamily="18" charset="0"/>
                <a:cs typeface="Times New Roman" panose="02020603050405020304" pitchFamily="18" charset="0"/>
              </a:rPr>
              <a:t>Bauckham</a:t>
            </a:r>
            <a:r>
              <a:rPr lang="en-US" dirty="0">
                <a:latin typeface="Times New Roman" panose="02020603050405020304" pitchFamily="18" charset="0"/>
                <a:cs typeface="Times New Roman" panose="02020603050405020304" pitchFamily="18" charset="0"/>
              </a:rPr>
              <a:t>. Waco, TX: Baylor University Press.</a:t>
            </a: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Aviam</a:t>
            </a:r>
            <a:r>
              <a:rPr lang="en-US" sz="1200" dirty="0">
                <a:latin typeface="Times New Roman" panose="02020603050405020304" pitchFamily="18" charset="0"/>
                <a:cs typeface="Times New Roman" panose="02020603050405020304" pitchFamily="18" charset="0"/>
              </a:rPr>
              <a:t>, Mordechai and Richard </a:t>
            </a:r>
            <a:r>
              <a:rPr lang="en-US" sz="1200" dirty="0" err="1">
                <a:latin typeface="Times New Roman" panose="02020603050405020304" pitchFamily="18" charset="0"/>
                <a:cs typeface="Times New Roman" panose="02020603050405020304" pitchFamily="18" charset="0"/>
              </a:rPr>
              <a:t>Bauckham</a:t>
            </a:r>
            <a:r>
              <a:rPr lang="en-US" sz="1200" dirty="0">
                <a:latin typeface="Times New Roman" panose="02020603050405020304" pitchFamily="18" charset="0"/>
                <a:cs typeface="Times New Roman" panose="02020603050405020304" pitchFamily="18" charset="0"/>
              </a:rPr>
              <a:t>.</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dirty="0">
                <a:latin typeface="Times New Roman" panose="02020603050405020304" pitchFamily="18" charset="0"/>
                <a:cs typeface="Times New Roman" panose="02020603050405020304" pitchFamily="18" charset="0"/>
              </a:rPr>
              <a:t>	2018	The Synagogue Stone. Pp. 135–159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dirty="0">
              <a:latin typeface="Times New Roman" panose="02020603050405020304" pitchFamily="18" charset="0"/>
              <a:cs typeface="Times New Roman" panose="02020603050405020304" pitchFamily="18" charset="0"/>
            </a:endParaRP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Bauckham</a:t>
            </a:r>
            <a:r>
              <a:rPr lang="en-US" sz="1200" dirty="0">
                <a:latin typeface="Times New Roman" panose="02020603050405020304" pitchFamily="18" charset="0"/>
                <a:cs typeface="Times New Roman" panose="02020603050405020304" pitchFamily="18" charset="0"/>
              </a:rPr>
              <a:t>, Richard.</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dirty="0">
                <a:latin typeface="Times New Roman" panose="02020603050405020304" pitchFamily="18" charset="0"/>
                <a:cs typeface="Times New Roman" panose="02020603050405020304" pitchFamily="18" charset="0"/>
              </a:rPr>
              <a:t>	2018	Magdala and the Fishing Industry. Pp. 185–267 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dirty="0">
              <a:latin typeface="Times New Roman" panose="02020603050405020304" pitchFamily="18" charset="0"/>
              <a:cs typeface="Times New Roman" panose="02020603050405020304" pitchFamily="18" charset="0"/>
            </a:endParaRPr>
          </a:p>
          <a:p>
            <a:pPr marL="685800" marR="0" lvl="0" indent="-685800" algn="l" defTabSz="914400" rtl="0" eaLnBrk="1" fontAlgn="auto" latinLnBrk="0" hangingPunct="1">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Jensen, Morten Hørning.</a:t>
            </a:r>
          </a:p>
          <a:p>
            <a:pPr marL="685800" marR="0" lvl="0" indent="-685800" algn="l" defTabSz="914400" rtl="0" eaLnBrk="1" fontAlgn="auto" latinLnBrk="0" hangingPunct="1">
              <a:spcBef>
                <a:spcPts val="0"/>
              </a:spcBef>
              <a:spcAft>
                <a:spcPts val="0"/>
              </a:spcAft>
              <a:buClrTx/>
              <a:buSzTx/>
              <a:buFontTx/>
              <a:buNone/>
              <a:tabLst>
                <a:tab pos="228600" algn="l"/>
              </a:tabLst>
              <a:defRPr/>
            </a:pPr>
            <a:r>
              <a:rPr lang="en-US" dirty="0">
                <a:latin typeface="Times New Roman" panose="02020603050405020304" pitchFamily="18" charset="0"/>
                <a:cs typeface="Times New Roman" panose="02020603050405020304" pitchFamily="18" charset="0"/>
              </a:rPr>
              <a:t>	2018	Magdala/</a:t>
            </a:r>
            <a:r>
              <a:rPr lang="en-US" dirty="0" err="1">
                <a:latin typeface="Times New Roman" panose="02020603050405020304" pitchFamily="18" charset="0"/>
                <a:cs typeface="Times New Roman" panose="02020603050405020304" pitchFamily="18" charset="0"/>
              </a:rPr>
              <a:t>Taricheae</a:t>
            </a:r>
            <a:r>
              <a:rPr lang="en-US" dirty="0">
                <a:latin typeface="Times New Roman" panose="02020603050405020304" pitchFamily="18" charset="0"/>
                <a:cs typeface="Times New Roman" panose="02020603050405020304" pitchFamily="18" charset="0"/>
              </a:rPr>
              <a:t> and the Jewish Revolt. Pp. 269–86 in </a:t>
            </a:r>
            <a:r>
              <a:rPr lang="en-US" i="1" dirty="0">
                <a:latin typeface="Times New Roman" panose="02020603050405020304" pitchFamily="18" charset="0"/>
                <a:cs typeface="Times New Roman" panose="02020603050405020304" pitchFamily="18" charset="0"/>
              </a:rPr>
              <a:t>Magdala of Galilee: A Jewish City in the Hellenistic and Roman Period. </a:t>
            </a:r>
            <a:r>
              <a:rPr lang="en-US" i="0" dirty="0">
                <a:latin typeface="Times New Roman" panose="02020603050405020304" pitchFamily="18" charset="0"/>
                <a:cs typeface="Times New Roman" panose="02020603050405020304" pitchFamily="18" charset="0"/>
              </a:rPr>
              <a:t>Ed. Richard Bauckham. Waco, TX: Baylor University Press.</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Laney, J. Carl.</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	1986	Geographical Aspects of the Gospel. Pp. 75–88 in </a:t>
            </a:r>
            <a:r>
              <a:rPr lang="en-US" sz="1200" i="1" dirty="0">
                <a:latin typeface="Times New Roman" panose="02020603050405020304" pitchFamily="18" charset="0"/>
                <a:cs typeface="Times New Roman" panose="02020603050405020304" pitchFamily="18" charset="0"/>
              </a:rPr>
              <a:t>Essays in Honor of J. Dwight Pentecost. </a:t>
            </a:r>
            <a:r>
              <a:rPr lang="en-US" sz="1200" dirty="0">
                <a:latin typeface="Times New Roman" panose="02020603050405020304" pitchFamily="18" charset="0"/>
                <a:cs typeface="Times New Roman" panose="02020603050405020304" pitchFamily="18" charset="0"/>
              </a:rPr>
              <a:t>Chicago: Moody.</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Lena, Anna.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dirty="0">
                <a:latin typeface="Times New Roman" panose="02020603050405020304" pitchFamily="18" charset="0"/>
                <a:cs typeface="Times New Roman" panose="02020603050405020304" pitchFamily="18" charset="0"/>
              </a:rPr>
              <a:t>	2018	The Harbor. Pp. 69–88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i="0" kern="1200" dirty="0">
                <a:solidFill>
                  <a:schemeClr val="tx1"/>
                </a:solidFill>
                <a:latin typeface="Times New Roman" panose="02020603050405020304" pitchFamily="18" charset="0"/>
                <a:cs typeface="Times New Roman" panose="02020603050405020304" pitchFamily="18" charset="0"/>
              </a:rPr>
              <a:t>Reich, Ronny and Marcela Zapata-Meza.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i="0" kern="1200" dirty="0">
                <a:solidFill>
                  <a:schemeClr val="tx1"/>
                </a:solidFill>
                <a:latin typeface="Times New Roman" panose="02020603050405020304" pitchFamily="18" charset="0"/>
                <a:cs typeface="Times New Roman" panose="02020603050405020304" pitchFamily="18" charset="0"/>
              </a:rPr>
              <a:t>	2018	The Domestic </a:t>
            </a:r>
            <a:r>
              <a:rPr lang="en-US" sz="1200" i="0" kern="1200" dirty="0" err="1">
                <a:solidFill>
                  <a:schemeClr val="tx1"/>
                </a:solidFill>
                <a:latin typeface="Times New Roman" panose="02020603050405020304" pitchFamily="18" charset="0"/>
                <a:cs typeface="Times New Roman" panose="02020603050405020304" pitchFamily="18" charset="0"/>
              </a:rPr>
              <a:t>Miqva’ot</a:t>
            </a:r>
            <a:r>
              <a:rPr lang="en-US" sz="1200" i="0" kern="1200" dirty="0">
                <a:solidFill>
                  <a:schemeClr val="tx1"/>
                </a:solidFill>
                <a:latin typeface="Times New Roman" panose="02020603050405020304" pitchFamily="18" charset="0"/>
                <a:cs typeface="Times New Roman" panose="02020603050405020304" pitchFamily="18" charset="0"/>
              </a:rPr>
              <a:t>. Pp. 109–125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dirty="0">
              <a:latin typeface="Times New Roman" panose="02020603050405020304" pitchFamily="18" charset="0"/>
              <a:cs typeface="Times New Roman" panose="02020603050405020304" pitchFamily="18" charset="0"/>
            </a:endParaRP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Strange, James F.</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	1992a	Magdala. </a:t>
            </a:r>
            <a:r>
              <a:rPr lang="en-US" sz="1200" i="1" dirty="0">
                <a:latin typeface="Times New Roman" panose="02020603050405020304" pitchFamily="18" charset="0"/>
                <a:cs typeface="Times New Roman" panose="02020603050405020304" pitchFamily="18" charset="0"/>
              </a:rPr>
              <a:t>The Anchor Bible Dictionary,</a:t>
            </a:r>
            <a:r>
              <a:rPr lang="en-US" sz="1200" dirty="0">
                <a:latin typeface="Times New Roman" panose="02020603050405020304" pitchFamily="18" charset="0"/>
                <a:cs typeface="Times New Roman" panose="02020603050405020304" pitchFamily="18" charset="0"/>
              </a:rPr>
              <a:t> vol. 4, ed. D. N. Freedman. New York: Doubleday.</a:t>
            </a:r>
          </a:p>
          <a:p>
            <a:pPr marL="685800" indent="-685800" eaLnBrk="1" hangingPunct="1">
              <a:tabLst>
                <a:tab pos="228600" algn="l"/>
              </a:tabLst>
              <a:defRPr/>
            </a:pPr>
            <a:r>
              <a:rPr lang="en-US" sz="1200" b="0" dirty="0">
                <a:latin typeface="Times New Roman" panose="02020603050405020304" pitchFamily="18" charset="0"/>
                <a:cs typeface="Times New Roman" panose="02020603050405020304" pitchFamily="18" charset="0"/>
              </a:rPr>
              <a:t>	1992b	Tiberias. </a:t>
            </a:r>
            <a:r>
              <a:rPr lang="en-US" sz="1200" b="0" i="1" dirty="0">
                <a:latin typeface="Times New Roman" panose="02020603050405020304" pitchFamily="18" charset="0"/>
                <a:cs typeface="Times New Roman" panose="02020603050405020304" pitchFamily="18" charset="0"/>
              </a:rPr>
              <a:t>The Anchor Bible Dictionary,</a:t>
            </a:r>
            <a:r>
              <a:rPr lang="en-US" sz="1200" b="0" dirty="0">
                <a:latin typeface="Times New Roman" panose="02020603050405020304" pitchFamily="18" charset="0"/>
                <a:cs typeface="Times New Roman" panose="02020603050405020304" pitchFamily="18" charset="0"/>
              </a:rPr>
              <a:t> vol. 6, ed. D. N. Freedman. New York: Doubleday.</a:t>
            </a:r>
          </a:p>
          <a:p>
            <a:pPr marL="685800" indent="-685800" eaLnBrk="1" hangingPunct="1">
              <a:tabLst>
                <a:tab pos="228600" algn="l"/>
              </a:tabLst>
              <a:defRPr/>
            </a:pPr>
            <a:r>
              <a:rPr lang="en-US" sz="1200" b="0" dirty="0">
                <a:latin typeface="Times New Roman" panose="02020603050405020304" pitchFamily="18" charset="0"/>
                <a:cs typeface="Times New Roman" panose="02020603050405020304" pitchFamily="18" charset="0"/>
              </a:rPr>
              <a:t>Zapata-Meza, Marcela.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b="0" dirty="0">
                <a:latin typeface="Times New Roman" panose="02020603050405020304" pitchFamily="18" charset="0"/>
                <a:cs typeface="Times New Roman" panose="02020603050405020304" pitchFamily="18" charset="0"/>
              </a:rPr>
              <a:t>	2018	Domestic and Mercantile Areas. Pp. 89–108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b="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tb061316443</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2184060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References:</a:t>
            </a: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Aviam</a:t>
            </a:r>
            <a:r>
              <a:rPr lang="en-US" sz="1200" dirty="0">
                <a:latin typeface="Times New Roman" panose="02020603050405020304" pitchFamily="18" charset="0"/>
                <a:cs typeface="Times New Roman" panose="02020603050405020304" pitchFamily="18" charset="0"/>
              </a:rPr>
              <a:t>, Mordechai.</a:t>
            </a:r>
          </a:p>
          <a:p>
            <a:pPr marL="685800" indent="-685800">
              <a:tabLst>
                <a:tab pos="228600" algn="l"/>
              </a:tabLst>
              <a:defRPr/>
            </a:pPr>
            <a:r>
              <a:rPr lang="en-US" dirty="0">
                <a:latin typeface="Times New Roman" panose="02020603050405020304" pitchFamily="18" charset="0"/>
                <a:cs typeface="Times New Roman" panose="02020603050405020304" pitchFamily="18" charset="0"/>
              </a:rPr>
              <a:t>	2018	The Synagogue. Pp. 127–133 in </a:t>
            </a:r>
            <a:r>
              <a:rPr lang="en-US" i="1" dirty="0">
                <a:latin typeface="Times New Roman" panose="02020603050405020304" pitchFamily="18" charset="0"/>
                <a:cs typeface="Times New Roman" panose="02020603050405020304" pitchFamily="18" charset="0"/>
              </a:rPr>
              <a:t>Magdala of Galilee: A Jewish City in the Hellenistic and Roman Period</a:t>
            </a:r>
            <a:r>
              <a:rPr lang="en-US" dirty="0">
                <a:latin typeface="Times New Roman" panose="02020603050405020304" pitchFamily="18" charset="0"/>
                <a:cs typeface="Times New Roman" panose="02020603050405020304" pitchFamily="18" charset="0"/>
              </a:rPr>
              <a:t>. Ed. Richard </a:t>
            </a:r>
            <a:r>
              <a:rPr lang="en-US" dirty="0" err="1">
                <a:latin typeface="Times New Roman" panose="02020603050405020304" pitchFamily="18" charset="0"/>
                <a:cs typeface="Times New Roman" panose="02020603050405020304" pitchFamily="18" charset="0"/>
              </a:rPr>
              <a:t>Bauckham</a:t>
            </a:r>
            <a:r>
              <a:rPr lang="en-US" dirty="0">
                <a:latin typeface="Times New Roman" panose="02020603050405020304" pitchFamily="18" charset="0"/>
                <a:cs typeface="Times New Roman" panose="02020603050405020304" pitchFamily="18" charset="0"/>
              </a:rPr>
              <a:t>. Waco, TX: Baylor University Press.</a:t>
            </a: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Aviam</a:t>
            </a:r>
            <a:r>
              <a:rPr lang="en-US" sz="1200" dirty="0">
                <a:latin typeface="Times New Roman" panose="02020603050405020304" pitchFamily="18" charset="0"/>
                <a:cs typeface="Times New Roman" panose="02020603050405020304" pitchFamily="18" charset="0"/>
              </a:rPr>
              <a:t>, Mordechai and Richard </a:t>
            </a:r>
            <a:r>
              <a:rPr lang="en-US" sz="1200" dirty="0" err="1">
                <a:latin typeface="Times New Roman" panose="02020603050405020304" pitchFamily="18" charset="0"/>
                <a:cs typeface="Times New Roman" panose="02020603050405020304" pitchFamily="18" charset="0"/>
              </a:rPr>
              <a:t>Bauckham</a:t>
            </a:r>
            <a:r>
              <a:rPr lang="en-US" sz="1200" dirty="0">
                <a:latin typeface="Times New Roman" panose="02020603050405020304" pitchFamily="18" charset="0"/>
                <a:cs typeface="Times New Roman" panose="02020603050405020304" pitchFamily="18" charset="0"/>
              </a:rPr>
              <a:t>.</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dirty="0">
                <a:latin typeface="Times New Roman" panose="02020603050405020304" pitchFamily="18" charset="0"/>
                <a:cs typeface="Times New Roman" panose="02020603050405020304" pitchFamily="18" charset="0"/>
              </a:rPr>
              <a:t>	2018	The Synagogue Stone. Pp. 135–159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dirty="0">
              <a:latin typeface="Times New Roman" panose="02020603050405020304" pitchFamily="18" charset="0"/>
              <a:cs typeface="Times New Roman" panose="02020603050405020304" pitchFamily="18" charset="0"/>
            </a:endParaRPr>
          </a:p>
          <a:p>
            <a:pPr marL="685800" indent="-685800">
              <a:tabLst>
                <a:tab pos="228600" algn="l"/>
              </a:tabLst>
              <a:defRPr/>
            </a:pPr>
            <a:r>
              <a:rPr lang="en-US" sz="1200" dirty="0" err="1">
                <a:latin typeface="Times New Roman" panose="02020603050405020304" pitchFamily="18" charset="0"/>
                <a:cs typeface="Times New Roman" panose="02020603050405020304" pitchFamily="18" charset="0"/>
              </a:rPr>
              <a:t>Bauckham</a:t>
            </a:r>
            <a:r>
              <a:rPr lang="en-US" sz="1200" dirty="0">
                <a:latin typeface="Times New Roman" panose="02020603050405020304" pitchFamily="18" charset="0"/>
                <a:cs typeface="Times New Roman" panose="02020603050405020304" pitchFamily="18" charset="0"/>
              </a:rPr>
              <a:t>, Richard.</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dirty="0">
                <a:latin typeface="Times New Roman" panose="02020603050405020304" pitchFamily="18" charset="0"/>
                <a:cs typeface="Times New Roman" panose="02020603050405020304" pitchFamily="18" charset="0"/>
              </a:rPr>
              <a:t>	2018	Magdala and the Fishing Industry. Pp. 185–267 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dirty="0">
              <a:latin typeface="Times New Roman" panose="02020603050405020304" pitchFamily="18" charset="0"/>
              <a:cs typeface="Times New Roman" panose="02020603050405020304" pitchFamily="18" charset="0"/>
            </a:endParaRPr>
          </a:p>
          <a:p>
            <a:pPr marL="685800" marR="0" lvl="0" indent="-685800" algn="l" defTabSz="914400" rtl="0" eaLnBrk="1" fontAlgn="auto" latinLnBrk="0" hangingPunct="1">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Jensen, Morten Hørning.</a:t>
            </a:r>
          </a:p>
          <a:p>
            <a:pPr marL="685800" marR="0" lvl="0" indent="-685800" algn="l" defTabSz="914400" rtl="0" eaLnBrk="1" fontAlgn="auto" latinLnBrk="0" hangingPunct="1">
              <a:spcBef>
                <a:spcPts val="0"/>
              </a:spcBef>
              <a:spcAft>
                <a:spcPts val="0"/>
              </a:spcAft>
              <a:buClrTx/>
              <a:buSzTx/>
              <a:buFontTx/>
              <a:buNone/>
              <a:tabLst>
                <a:tab pos="228600" algn="l"/>
              </a:tabLst>
              <a:defRPr/>
            </a:pPr>
            <a:r>
              <a:rPr lang="en-US" dirty="0">
                <a:latin typeface="Times New Roman" panose="02020603050405020304" pitchFamily="18" charset="0"/>
                <a:cs typeface="Times New Roman" panose="02020603050405020304" pitchFamily="18" charset="0"/>
              </a:rPr>
              <a:t>	2018	Magdala/</a:t>
            </a:r>
            <a:r>
              <a:rPr lang="en-US" dirty="0" err="1">
                <a:latin typeface="Times New Roman" panose="02020603050405020304" pitchFamily="18" charset="0"/>
                <a:cs typeface="Times New Roman" panose="02020603050405020304" pitchFamily="18" charset="0"/>
              </a:rPr>
              <a:t>Taricheae</a:t>
            </a:r>
            <a:r>
              <a:rPr lang="en-US" dirty="0">
                <a:latin typeface="Times New Roman" panose="02020603050405020304" pitchFamily="18" charset="0"/>
                <a:cs typeface="Times New Roman" panose="02020603050405020304" pitchFamily="18" charset="0"/>
              </a:rPr>
              <a:t> and the Jewish Revolt. Pp. 269–86 in </a:t>
            </a:r>
            <a:r>
              <a:rPr lang="en-US" i="1" dirty="0">
                <a:latin typeface="Times New Roman" panose="02020603050405020304" pitchFamily="18" charset="0"/>
                <a:cs typeface="Times New Roman" panose="02020603050405020304" pitchFamily="18" charset="0"/>
              </a:rPr>
              <a:t>Magdala of Galilee: A Jewish City in the Hellenistic and Roman Period. </a:t>
            </a:r>
            <a:r>
              <a:rPr lang="en-US" i="0" dirty="0">
                <a:latin typeface="Times New Roman" panose="02020603050405020304" pitchFamily="18" charset="0"/>
                <a:cs typeface="Times New Roman" panose="02020603050405020304" pitchFamily="18" charset="0"/>
              </a:rPr>
              <a:t>Ed. Richard Bauckham. Waco, TX: Baylor University Press.</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Laney, J. Carl.</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	1986	Geographical Aspects of the Gospel. Pp. 75–88 in </a:t>
            </a:r>
            <a:r>
              <a:rPr lang="en-US" sz="1200" i="1" dirty="0">
                <a:latin typeface="Times New Roman" panose="02020603050405020304" pitchFamily="18" charset="0"/>
                <a:cs typeface="Times New Roman" panose="02020603050405020304" pitchFamily="18" charset="0"/>
              </a:rPr>
              <a:t>Essays in Honor of J. Dwight Pentecost. </a:t>
            </a:r>
            <a:r>
              <a:rPr lang="en-US" sz="1200" dirty="0">
                <a:latin typeface="Times New Roman" panose="02020603050405020304" pitchFamily="18" charset="0"/>
                <a:cs typeface="Times New Roman" panose="02020603050405020304" pitchFamily="18" charset="0"/>
              </a:rPr>
              <a:t>Chicago: Moody.</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Lena, Anna.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dirty="0">
                <a:latin typeface="Times New Roman" panose="02020603050405020304" pitchFamily="18" charset="0"/>
                <a:cs typeface="Times New Roman" panose="02020603050405020304" pitchFamily="18" charset="0"/>
              </a:rPr>
              <a:t>	2018	The Harbor. Pp. 69–88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i="0" kern="1200" dirty="0">
                <a:solidFill>
                  <a:schemeClr val="tx1"/>
                </a:solidFill>
                <a:latin typeface="Times New Roman" panose="02020603050405020304" pitchFamily="18" charset="0"/>
                <a:cs typeface="Times New Roman" panose="02020603050405020304" pitchFamily="18" charset="0"/>
              </a:rPr>
              <a:t>Reich, Ronny and Marcela Zapata-Meza.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i="0" kern="1200" dirty="0">
                <a:solidFill>
                  <a:schemeClr val="tx1"/>
                </a:solidFill>
                <a:latin typeface="Times New Roman" panose="02020603050405020304" pitchFamily="18" charset="0"/>
                <a:cs typeface="Times New Roman" panose="02020603050405020304" pitchFamily="18" charset="0"/>
              </a:rPr>
              <a:t>	2018	The Domestic </a:t>
            </a:r>
            <a:r>
              <a:rPr lang="en-US" sz="1200" i="0" kern="1200" dirty="0" err="1">
                <a:solidFill>
                  <a:schemeClr val="tx1"/>
                </a:solidFill>
                <a:latin typeface="Times New Roman" panose="02020603050405020304" pitchFamily="18" charset="0"/>
                <a:cs typeface="Times New Roman" panose="02020603050405020304" pitchFamily="18" charset="0"/>
              </a:rPr>
              <a:t>Miqva’ot</a:t>
            </a:r>
            <a:r>
              <a:rPr lang="en-US" sz="1200" i="0" kern="1200" dirty="0">
                <a:solidFill>
                  <a:schemeClr val="tx1"/>
                </a:solidFill>
                <a:latin typeface="Times New Roman" panose="02020603050405020304" pitchFamily="18" charset="0"/>
                <a:cs typeface="Times New Roman" panose="02020603050405020304" pitchFamily="18" charset="0"/>
              </a:rPr>
              <a:t>. Pp. 109–125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dirty="0">
              <a:latin typeface="Times New Roman" panose="02020603050405020304" pitchFamily="18" charset="0"/>
              <a:cs typeface="Times New Roman" panose="02020603050405020304" pitchFamily="18" charset="0"/>
            </a:endParaRP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Strange, James F.</a:t>
            </a:r>
          </a:p>
          <a:p>
            <a:pPr marL="685800" indent="-685800" eaLnBrk="1" hangingPunct="1">
              <a:tabLst>
                <a:tab pos="228600" algn="l"/>
              </a:tabLst>
              <a:defRPr/>
            </a:pPr>
            <a:r>
              <a:rPr lang="en-US" sz="1200" dirty="0">
                <a:latin typeface="Times New Roman" panose="02020603050405020304" pitchFamily="18" charset="0"/>
                <a:cs typeface="Times New Roman" panose="02020603050405020304" pitchFamily="18" charset="0"/>
              </a:rPr>
              <a:t>	1992a	Magdala. </a:t>
            </a:r>
            <a:r>
              <a:rPr lang="en-US" sz="1200" i="1" dirty="0">
                <a:latin typeface="Times New Roman" panose="02020603050405020304" pitchFamily="18" charset="0"/>
                <a:cs typeface="Times New Roman" panose="02020603050405020304" pitchFamily="18" charset="0"/>
              </a:rPr>
              <a:t>The Anchor Bible Dictionary,</a:t>
            </a:r>
            <a:r>
              <a:rPr lang="en-US" sz="1200" dirty="0">
                <a:latin typeface="Times New Roman" panose="02020603050405020304" pitchFamily="18" charset="0"/>
                <a:cs typeface="Times New Roman" panose="02020603050405020304" pitchFamily="18" charset="0"/>
              </a:rPr>
              <a:t> vol. 4, ed. D. N. Freedman. New York: Doubleday.</a:t>
            </a:r>
          </a:p>
          <a:p>
            <a:pPr marL="685800" indent="-685800" eaLnBrk="1" hangingPunct="1">
              <a:tabLst>
                <a:tab pos="228600" algn="l"/>
              </a:tabLst>
              <a:defRPr/>
            </a:pPr>
            <a:r>
              <a:rPr lang="en-US" sz="1200" b="0" dirty="0">
                <a:latin typeface="Times New Roman" panose="02020603050405020304" pitchFamily="18" charset="0"/>
                <a:cs typeface="Times New Roman" panose="02020603050405020304" pitchFamily="18" charset="0"/>
              </a:rPr>
              <a:t>	1992b	Tiberias. </a:t>
            </a:r>
            <a:r>
              <a:rPr lang="en-US" sz="1200" b="0" i="1" dirty="0">
                <a:latin typeface="Times New Roman" panose="02020603050405020304" pitchFamily="18" charset="0"/>
                <a:cs typeface="Times New Roman" panose="02020603050405020304" pitchFamily="18" charset="0"/>
              </a:rPr>
              <a:t>The Anchor Bible Dictionary,</a:t>
            </a:r>
            <a:r>
              <a:rPr lang="en-US" sz="1200" b="0" dirty="0">
                <a:latin typeface="Times New Roman" panose="02020603050405020304" pitchFamily="18" charset="0"/>
                <a:cs typeface="Times New Roman" panose="02020603050405020304" pitchFamily="18" charset="0"/>
              </a:rPr>
              <a:t> vol. 6, ed. D. N. Freedman. New York: Doubleday.</a:t>
            </a:r>
          </a:p>
          <a:p>
            <a:pPr marL="685800" indent="-685800" eaLnBrk="1" hangingPunct="1">
              <a:tabLst>
                <a:tab pos="228600" algn="l"/>
              </a:tabLst>
              <a:defRPr/>
            </a:pPr>
            <a:r>
              <a:rPr lang="en-US" sz="1200" b="0" dirty="0">
                <a:latin typeface="Times New Roman" panose="02020603050405020304" pitchFamily="18" charset="0"/>
                <a:cs typeface="Times New Roman" panose="02020603050405020304" pitchFamily="18" charset="0"/>
              </a:rPr>
              <a:t>Zapata-Meza, Marcela.</a:t>
            </a:r>
          </a:p>
          <a:p>
            <a:pPr marL="685800" marR="0" lvl="0" indent="-685800" algn="l" defTabSz="914400" rtl="0" eaLnBrk="1" fontAlgn="auto" latinLnBrk="0" hangingPunct="1">
              <a:lnSpc>
                <a:spcPct val="100000"/>
              </a:lnSpc>
              <a:spcBef>
                <a:spcPts val="0"/>
              </a:spcBef>
              <a:spcAft>
                <a:spcPts val="0"/>
              </a:spcAft>
              <a:buClrTx/>
              <a:buSzTx/>
              <a:buFontTx/>
              <a:buNone/>
              <a:tabLst>
                <a:tab pos="228600" algn="l"/>
              </a:tabLst>
              <a:defRPr/>
            </a:pPr>
            <a:r>
              <a:rPr lang="en-US" sz="1200" b="0" dirty="0">
                <a:latin typeface="Times New Roman" panose="02020603050405020304" pitchFamily="18" charset="0"/>
                <a:cs typeface="Times New Roman" panose="02020603050405020304" pitchFamily="18" charset="0"/>
              </a:rPr>
              <a:t>	2018	Domestic and Mercantile Areas. Pp. 89–108 </a:t>
            </a:r>
            <a:r>
              <a:rPr lang="en-US" sz="1200" kern="1200" dirty="0">
                <a:solidFill>
                  <a:schemeClr val="tx1"/>
                </a:solidFill>
                <a:latin typeface="Times New Roman" panose="02020603050405020304" pitchFamily="18" charset="0"/>
                <a:cs typeface="Times New Roman" panose="02020603050405020304" pitchFamily="18" charset="0"/>
              </a:rPr>
              <a:t>in </a:t>
            </a:r>
            <a:r>
              <a:rPr lang="en-US" sz="1200" i="1" kern="1200" dirty="0">
                <a:solidFill>
                  <a:schemeClr val="tx1"/>
                </a:solidFill>
                <a:latin typeface="Times New Roman" panose="02020603050405020304" pitchFamily="18" charset="0"/>
                <a:cs typeface="Times New Roman" panose="02020603050405020304" pitchFamily="18" charset="0"/>
              </a:rPr>
              <a:t>Magdala of Galilee: A Jewish City in the Hellenistic and Roman Period. </a:t>
            </a:r>
            <a:r>
              <a:rPr lang="en-US" sz="1200" i="0" kern="1200" dirty="0">
                <a:solidFill>
                  <a:schemeClr val="tx1"/>
                </a:solidFill>
                <a:latin typeface="Times New Roman" panose="02020603050405020304" pitchFamily="18" charset="0"/>
                <a:cs typeface="Times New Roman" panose="02020603050405020304" pitchFamily="18" charset="0"/>
              </a:rPr>
              <a:t>Ed. Richard </a:t>
            </a:r>
            <a:r>
              <a:rPr lang="en-US" sz="1200" i="0" kern="1200" dirty="0" err="1">
                <a:solidFill>
                  <a:schemeClr val="tx1"/>
                </a:solidFill>
                <a:latin typeface="Times New Roman" panose="02020603050405020304" pitchFamily="18" charset="0"/>
                <a:cs typeface="Times New Roman" panose="02020603050405020304" pitchFamily="18" charset="0"/>
              </a:rPr>
              <a:t>Bauckham</a:t>
            </a:r>
            <a:r>
              <a:rPr lang="en-US" sz="1200" i="0" kern="1200" dirty="0">
                <a:solidFill>
                  <a:schemeClr val="tx1"/>
                </a:solidFill>
                <a:latin typeface="Times New Roman" panose="02020603050405020304" pitchFamily="18" charset="0"/>
                <a:cs typeface="Times New Roman" panose="02020603050405020304" pitchFamily="18" charset="0"/>
              </a:rPr>
              <a:t>. Waco, TX: Baylor University Press.</a:t>
            </a:r>
            <a:endParaRPr lang="en-US" sz="1200" b="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tb061316443</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91807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ws053116526</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409766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248400"/>
            <a:ext cx="9144000" cy="430887"/>
          </a:xfrm>
          <a:solidFill>
            <a:schemeClr val="bg1"/>
          </a:solidFill>
        </p:spPr>
        <p:txBody>
          <a:bodyPr wrap="square">
            <a:spAutoFit/>
          </a:bodyPr>
          <a:lstStyle>
            <a:lvl1pPr marL="0" indent="0" algn="ctr">
              <a:spcBef>
                <a:spcPts val="0"/>
              </a:spcBef>
              <a:buNone/>
              <a:defRPr sz="2200"/>
            </a:lvl1pPr>
          </a:lstStyle>
          <a:p>
            <a:pPr lvl="0"/>
            <a:r>
              <a:rPr lang="en-US" dirty="0"/>
              <a:t>Description</a:t>
            </a:r>
          </a:p>
        </p:txBody>
      </p:sp>
    </p:spTree>
    <p:extLst>
      <p:ext uri="{BB962C8B-B14F-4D97-AF65-F5344CB8AC3E}">
        <p14:creationId xmlns:p14="http://schemas.microsoft.com/office/powerpoint/2010/main" val="128243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047A-DF9D-4E1A-9184-371D8602A5EA}" type="slidenum">
              <a:rPr lang="en-US"/>
              <a:pPr>
                <a:defRPr/>
              </a:pPr>
              <a:t>‹#›</a:t>
            </a:fld>
            <a:endParaRPr lang="en-US" dirty="0"/>
          </a:p>
        </p:txBody>
      </p:sp>
    </p:spTree>
    <p:extLst>
      <p:ext uri="{BB962C8B-B14F-4D97-AF65-F5344CB8AC3E}">
        <p14:creationId xmlns:p14="http://schemas.microsoft.com/office/powerpoint/2010/main" val="9684004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5BAE9-7CBA-4D33-AF2D-BE1744230363}" type="slidenum">
              <a:rPr lang="en-US"/>
              <a:pPr>
                <a:defRPr/>
              </a:pPr>
              <a:t>‹#›</a:t>
            </a:fld>
            <a:endParaRPr lang="en-US" dirty="0"/>
          </a:p>
        </p:txBody>
      </p:sp>
    </p:spTree>
    <p:extLst>
      <p:ext uri="{BB962C8B-B14F-4D97-AF65-F5344CB8AC3E}">
        <p14:creationId xmlns:p14="http://schemas.microsoft.com/office/powerpoint/2010/main" val="383425586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5A13C3-5509-44B1-9BFC-AA922E2292C2}" type="slidenum">
              <a:rPr lang="en-US"/>
              <a:pPr>
                <a:defRPr/>
              </a:pPr>
              <a:t>‹#›</a:t>
            </a:fld>
            <a:endParaRPr lang="en-US" dirty="0"/>
          </a:p>
        </p:txBody>
      </p:sp>
    </p:spTree>
    <p:extLst>
      <p:ext uri="{BB962C8B-B14F-4D97-AF65-F5344CB8AC3E}">
        <p14:creationId xmlns:p14="http://schemas.microsoft.com/office/powerpoint/2010/main" val="26574208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9C364-8E69-4DB4-8EDD-15C28F615AAB}" type="slidenum">
              <a:rPr lang="en-US"/>
              <a:pPr>
                <a:defRPr/>
              </a:pPr>
              <a:t>‹#›</a:t>
            </a:fld>
            <a:endParaRPr lang="en-US" dirty="0"/>
          </a:p>
        </p:txBody>
      </p:sp>
    </p:spTree>
    <p:extLst>
      <p:ext uri="{BB962C8B-B14F-4D97-AF65-F5344CB8AC3E}">
        <p14:creationId xmlns:p14="http://schemas.microsoft.com/office/powerpoint/2010/main" val="68001903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5BBB1-ECDD-4B19-9433-F9971328791A}" type="slidenum">
              <a:rPr lang="en-US"/>
              <a:pPr>
                <a:defRPr/>
              </a:pPr>
              <a:t>‹#›</a:t>
            </a:fld>
            <a:endParaRPr lang="en-US" dirty="0"/>
          </a:p>
        </p:txBody>
      </p:sp>
    </p:spTree>
    <p:extLst>
      <p:ext uri="{BB962C8B-B14F-4D97-AF65-F5344CB8AC3E}">
        <p14:creationId xmlns:p14="http://schemas.microsoft.com/office/powerpoint/2010/main" val="42130936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A63F64-74F9-4B10-BE4D-64B9A0A3A311}" type="slidenum">
              <a:rPr lang="en-US"/>
              <a:pPr>
                <a:defRPr/>
              </a:pPr>
              <a:t>‹#›</a:t>
            </a:fld>
            <a:endParaRPr lang="en-US" dirty="0"/>
          </a:p>
        </p:txBody>
      </p:sp>
    </p:spTree>
    <p:extLst>
      <p:ext uri="{BB962C8B-B14F-4D97-AF65-F5344CB8AC3E}">
        <p14:creationId xmlns:p14="http://schemas.microsoft.com/office/powerpoint/2010/main" val="27545375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047A-DF9D-4E1A-9184-371D8602A5EA}" type="slidenum">
              <a:rPr lang="en-US"/>
              <a:pPr>
                <a:defRPr/>
              </a:pPr>
              <a:t>‹#›</a:t>
            </a:fld>
            <a:endParaRPr lang="en-US" dirty="0"/>
          </a:p>
        </p:txBody>
      </p:sp>
    </p:spTree>
    <p:extLst>
      <p:ext uri="{BB962C8B-B14F-4D97-AF65-F5344CB8AC3E}">
        <p14:creationId xmlns:p14="http://schemas.microsoft.com/office/powerpoint/2010/main" val="39757637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F49906EA-C978-4D37-A734-117236AAFC7D}" type="slidenum">
              <a:rPr lang="en-US"/>
              <a:pPr>
                <a:defRPr/>
              </a:pPr>
              <a:t>‹#›</a:t>
            </a:fld>
            <a:endParaRPr lang="en-US"/>
          </a:p>
        </p:txBody>
      </p:sp>
    </p:spTree>
    <p:extLst>
      <p:ext uri="{BB962C8B-B14F-4D97-AF65-F5344CB8AC3E}">
        <p14:creationId xmlns:p14="http://schemas.microsoft.com/office/powerpoint/2010/main" val="11171256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9BAA7-309D-41DA-B69A-FB294E047E5A}" type="slidenum">
              <a:rPr lang="en-US"/>
              <a:pPr>
                <a:defRPr/>
              </a:pPr>
              <a:t>‹#›</a:t>
            </a:fld>
            <a:endParaRPr lang="en-US" dirty="0"/>
          </a:p>
        </p:txBody>
      </p:sp>
    </p:spTree>
    <p:extLst>
      <p:ext uri="{BB962C8B-B14F-4D97-AF65-F5344CB8AC3E}">
        <p14:creationId xmlns:p14="http://schemas.microsoft.com/office/powerpoint/2010/main" val="9515805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37F92-10F4-4D79-B6BF-2E2C26F904EA}" type="slidenum">
              <a:rPr lang="en-US"/>
              <a:pPr>
                <a:defRPr/>
              </a:pPr>
              <a:t>‹#›</a:t>
            </a:fld>
            <a:endParaRPr lang="en-US" dirty="0"/>
          </a:p>
        </p:txBody>
      </p:sp>
    </p:spTree>
    <p:extLst>
      <p:ext uri="{BB962C8B-B14F-4D97-AF65-F5344CB8AC3E}">
        <p14:creationId xmlns:p14="http://schemas.microsoft.com/office/powerpoint/2010/main" val="23107287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D5497B-372F-4885-AD11-2D1EAD01E719}" type="slidenum">
              <a:rPr lang="en-US"/>
              <a:pPr>
                <a:defRPr/>
              </a:pPr>
              <a:t>‹#›</a:t>
            </a:fld>
            <a:endParaRPr lang="en-US" dirty="0"/>
          </a:p>
        </p:txBody>
      </p:sp>
    </p:spTree>
    <p:extLst>
      <p:ext uri="{BB962C8B-B14F-4D97-AF65-F5344CB8AC3E}">
        <p14:creationId xmlns:p14="http://schemas.microsoft.com/office/powerpoint/2010/main" val="3915332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87A63-57EF-4489-960F-7D8C9D274580}" type="slidenum">
              <a:rPr lang="en-US"/>
              <a:pPr>
                <a:defRPr/>
              </a:pPr>
              <a:t>‹#›</a:t>
            </a:fld>
            <a:endParaRPr lang="en-US" dirty="0"/>
          </a:p>
        </p:txBody>
      </p:sp>
    </p:spTree>
    <p:extLst>
      <p:ext uri="{BB962C8B-B14F-4D97-AF65-F5344CB8AC3E}">
        <p14:creationId xmlns:p14="http://schemas.microsoft.com/office/powerpoint/2010/main" val="5498461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A63F64-74F9-4B10-BE4D-64B9A0A3A311}" type="slidenum">
              <a:rPr lang="en-US"/>
              <a:pPr>
                <a:defRPr/>
              </a:pPr>
              <a:t>‹#›</a:t>
            </a:fld>
            <a:endParaRPr lang="en-US" dirty="0"/>
          </a:p>
        </p:txBody>
      </p:sp>
    </p:spTree>
    <p:extLst>
      <p:ext uri="{BB962C8B-B14F-4D97-AF65-F5344CB8AC3E}">
        <p14:creationId xmlns:p14="http://schemas.microsoft.com/office/powerpoint/2010/main" val="104829661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2" r:id="rId1"/>
    <p:sldLayoutId id="2147483715" r:id="rId2"/>
    <p:sldLayoutId id="214748371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5B34F312-E5BB-4DD0-B611-B4D596884506}"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95403567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0Images\Pictorial Library\Revised edition\ppt slides and labels\BPBL-PowerPoint-Volumes\01-Galilee-and-No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762001"/>
            <a:ext cx="7772400" cy="2971800"/>
          </a:xfrm>
        </p:spPr>
        <p:txBody>
          <a:bodyPr anchor="b">
            <a:normAutofit/>
          </a:bodyPr>
          <a:lstStyle/>
          <a:p>
            <a:r>
              <a:rPr lang="en-US" sz="9600" dirty="0">
                <a:solidFill>
                  <a:schemeClr val="bg1"/>
                </a:solidFill>
                <a:effectLst>
                  <a:glow rad="50800">
                    <a:schemeClr val="tx2">
                      <a:lumMod val="50000"/>
                      <a:alpha val="60000"/>
                    </a:schemeClr>
                  </a:glow>
                </a:effectLst>
                <a:latin typeface="Calibri" pitchFamily="34" charset="0"/>
                <a:ea typeface="+mn-ea"/>
                <a:cs typeface="Calibri" pitchFamily="34" charset="0"/>
              </a:rPr>
              <a:t>Magdala</a:t>
            </a:r>
          </a:p>
        </p:txBody>
      </p:sp>
      <p:sp>
        <p:nvSpPr>
          <p:cNvPr id="7" name="Subtitle 6"/>
          <p:cNvSpPr>
            <a:spLocks noGrp="1"/>
          </p:cNvSpPr>
          <p:nvPr>
            <p:ph type="subTitle" idx="1"/>
          </p:nvPr>
        </p:nvSpPr>
        <p:spPr>
          <a:xfrm>
            <a:off x="990600" y="4419600"/>
            <a:ext cx="7162800" cy="1219200"/>
          </a:xfrm>
        </p:spPr>
        <p:txBody>
          <a:bodyPr>
            <a:noAutofit/>
          </a:bodyPr>
          <a:lstStyle/>
          <a:p>
            <a:r>
              <a:rPr lang="en-US" dirty="0">
                <a:solidFill>
                  <a:schemeClr val="bg1"/>
                </a:solidFill>
                <a:effectLst>
                  <a:glow rad="50800">
                    <a:schemeClr val="tx2">
                      <a:lumMod val="50000"/>
                      <a:alpha val="60000"/>
                    </a:schemeClr>
                  </a:glow>
                </a:effectLst>
                <a:latin typeface="Calibri" pitchFamily="34" charset="0"/>
                <a:cs typeface="Calibri" pitchFamily="34" charset="0"/>
              </a:rPr>
              <a:t>First-century village on the western shore of the Sea of Galilee and home of Mary Magdalene</a:t>
            </a:r>
          </a:p>
        </p:txBody>
      </p:sp>
    </p:spTree>
    <p:extLst>
      <p:ext uri="{BB962C8B-B14F-4D97-AF65-F5344CB8AC3E}">
        <p14:creationId xmlns:p14="http://schemas.microsoft.com/office/powerpoint/2010/main" val="30941530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from west</a:t>
            </a:r>
          </a:p>
        </p:txBody>
      </p:sp>
      <p:pic>
        <p:nvPicPr>
          <p:cNvPr id="4" name="Picture 3" descr="A large body of water with a mountain in the background&#10;&#10;Description automatically generated">
            <a:extLst>
              <a:ext uri="{FF2B5EF4-FFF2-40B4-BE49-F238E27FC236}">
                <a16:creationId xmlns:a16="http://schemas.microsoft.com/office/drawing/2014/main" id="{3B8DB0A1-F01C-40CF-90D3-7BAA3F19E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85339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hidden="1"/>
          <p:cNvSpPr>
            <a:spLocks noGrp="1" noChangeArrowheads="1"/>
          </p:cNvSpPr>
          <p:nvPr>
            <p:ph type="title"/>
          </p:nvPr>
        </p:nvSpPr>
        <p:spPr/>
        <p:txBody>
          <a:bodyPr/>
          <a:lstStyle/>
          <a:p>
            <a:pPr eaLnBrk="1" hangingPunct="1"/>
            <a:endParaRPr lang="en-US"/>
          </a:p>
        </p:txBody>
      </p:sp>
      <p:pic>
        <p:nvPicPr>
          <p:cNvPr id="108546" name="Picture 3" descr="Magdala from above"/>
          <p:cNvPicPr preferRelativeResize="0">
            <a:picLocks noChangeAspect="1" noChangeArrowheads="1"/>
          </p:cNvPicPr>
          <p:nvPr>
            <p:custDataLst>
              <p:tags r:id="rId1"/>
            </p:custDataLst>
          </p:nvPr>
        </p:nvPicPr>
        <p:blipFill>
          <a:blip r:embed="rId4"/>
          <a:srcRect/>
          <a:stretch>
            <a:fillRect/>
          </a:stretch>
        </p:blipFill>
        <p:spPr bwMode="auto">
          <a:xfrm>
            <a:off x="0" y="7938"/>
            <a:ext cx="9144000" cy="6843712"/>
          </a:xfrm>
          <a:prstGeom prst="rect">
            <a:avLst/>
          </a:prstGeom>
          <a:noFill/>
          <a:ln w="9525">
            <a:noFill/>
            <a:miter lim="800000"/>
            <a:headEnd/>
            <a:tailEnd/>
          </a:ln>
        </p:spPr>
      </p:pic>
      <p:sp>
        <p:nvSpPr>
          <p:cNvPr id="332804" name="Text Box 4"/>
          <p:cNvSpPr txBox="1">
            <a:spLocks noChangeArrowheads="1"/>
          </p:cNvSpPr>
          <p:nvPr/>
        </p:nvSpPr>
        <p:spPr bwMode="auto">
          <a:xfrm>
            <a:off x="0" y="6391275"/>
            <a:ext cx="9144000" cy="487363"/>
          </a:xfrm>
          <a:prstGeom prst="rect">
            <a:avLst/>
          </a:prstGeom>
        </p:spPr>
        <p:txBody>
          <a:bodyPr/>
          <a:lstStyle/>
          <a:p>
            <a:pPr algn="ctr">
              <a:lnSpc>
                <a:spcPct val="90000"/>
              </a:lnSpc>
              <a:defRPr/>
            </a:pPr>
            <a:r>
              <a:rPr lang="en-US" sz="2200" dirty="0" err="1">
                <a:effectLst>
                  <a:glow rad="76200">
                    <a:schemeClr val="bg1">
                      <a:alpha val="60000"/>
                    </a:schemeClr>
                  </a:glow>
                </a:effectLst>
                <a:latin typeface="Calibri" pitchFamily="34" charset="0"/>
                <a:cs typeface="Calibri" pitchFamily="34" charset="0"/>
              </a:rPr>
              <a:t>Magdala</a:t>
            </a:r>
            <a:r>
              <a:rPr lang="en-US" sz="2200" dirty="0">
                <a:effectLst>
                  <a:glow rad="76200">
                    <a:schemeClr val="bg1">
                      <a:alpha val="60000"/>
                    </a:schemeClr>
                  </a:glow>
                </a:effectLst>
                <a:latin typeface="Calibri" pitchFamily="34" charset="0"/>
                <a:cs typeface="Calibri" pitchFamily="34" charset="0"/>
              </a:rPr>
              <a:t> from above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26" hidden="1"/>
          <p:cNvSpPr>
            <a:spLocks noGrp="1" noChangeArrowheads="1"/>
          </p:cNvSpPr>
          <p:nvPr>
            <p:ph type="title"/>
          </p:nvPr>
        </p:nvSpPr>
        <p:spPr/>
        <p:txBody>
          <a:bodyPr/>
          <a:lstStyle/>
          <a:p>
            <a:pPr eaLnBrk="1" hangingPunct="1"/>
            <a:endParaRPr lang="en-US"/>
          </a:p>
        </p:txBody>
      </p:sp>
      <p:pic>
        <p:nvPicPr>
          <p:cNvPr id="110594" name="Picture 1027" descr="Magdala excavations from southwest"/>
          <p:cNvPicPr preferRelativeResize="0">
            <a:picLocks noChangeAspect="1" noChangeArrowheads="1"/>
          </p:cNvPicPr>
          <p:nvPr>
            <p:custDataLst>
              <p:tags r:id="rId1"/>
            </p:custDataLst>
          </p:nvPr>
        </p:nvPicPr>
        <p:blipFill>
          <a:blip r:embed="rId4"/>
          <a:srcRect/>
          <a:stretch>
            <a:fillRect/>
          </a:stretch>
        </p:blipFill>
        <p:spPr bwMode="auto">
          <a:xfrm>
            <a:off x="0" y="7938"/>
            <a:ext cx="9144000" cy="6843712"/>
          </a:xfrm>
          <a:prstGeom prst="rect">
            <a:avLst/>
          </a:prstGeom>
          <a:noFill/>
          <a:ln w="9525">
            <a:noFill/>
            <a:miter lim="800000"/>
            <a:headEnd/>
            <a:tailEnd/>
          </a:ln>
        </p:spPr>
      </p:pic>
      <p:sp>
        <p:nvSpPr>
          <p:cNvPr id="334852" name="Text Box 1028"/>
          <p:cNvSpPr txBox="1">
            <a:spLocks noChangeArrowheads="1"/>
          </p:cNvSpPr>
          <p:nvPr/>
        </p:nvSpPr>
        <p:spPr bwMode="auto">
          <a:xfrm>
            <a:off x="0" y="6391275"/>
            <a:ext cx="9144000" cy="471488"/>
          </a:xfrm>
          <a:prstGeom prst="rect">
            <a:avLst/>
          </a:prstGeom>
        </p:spPr>
        <p:txBody>
          <a:bodyPr/>
          <a:lstStyle/>
          <a:p>
            <a:pPr algn="ctr">
              <a:lnSpc>
                <a:spcPct val="90000"/>
              </a:lnSpc>
              <a:defRPr/>
            </a:pPr>
            <a:r>
              <a:rPr lang="en-US" sz="2200" dirty="0" err="1">
                <a:effectLst>
                  <a:glow rad="76200">
                    <a:schemeClr val="bg1">
                      <a:alpha val="60000"/>
                    </a:schemeClr>
                  </a:glow>
                </a:effectLst>
                <a:latin typeface="Calibri" pitchFamily="34" charset="0"/>
                <a:cs typeface="Calibri" pitchFamily="34" charset="0"/>
              </a:rPr>
              <a:t>Magdala</a:t>
            </a:r>
            <a:r>
              <a:rPr lang="en-US" sz="2200" dirty="0">
                <a:effectLst>
                  <a:glow rad="76200">
                    <a:schemeClr val="bg1">
                      <a:alpha val="60000"/>
                    </a:schemeClr>
                  </a:glow>
                </a:effectLst>
                <a:latin typeface="Calibri" pitchFamily="34" charset="0"/>
                <a:cs typeface="Calibri" pitchFamily="34" charset="0"/>
              </a:rPr>
              <a:t> excavations from southwest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Magdala excavation area, tb011212440"/>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lnSpcReduction="10000"/>
            </a:bodyPr>
            <a:lstStyle/>
            <a:p>
              <a:pPr algn="ctr" fontAlgn="auto">
                <a:spcBef>
                  <a:spcPts val="0"/>
                </a:spcBef>
                <a:spcAft>
                  <a:spcPts val="0"/>
                </a:spcAft>
              </a:pPr>
              <a:r>
                <a:rPr lang="en-US" sz="2200" dirty="0" err="1">
                  <a:latin typeface="Calibri" pitchFamily="34" charset="0"/>
                </a:rPr>
                <a:t>Magdala</a:t>
              </a:r>
              <a:r>
                <a:rPr lang="en-US" sz="2200" dirty="0">
                  <a:latin typeface="Calibri" pitchFamily="34" charset="0"/>
                </a:rPr>
                <a:t> excavation area</a:t>
              </a:r>
            </a:p>
          </p:txBody>
        </p:sp>
      </p:grpSp>
    </p:spTree>
    <p:extLst>
      <p:ext uri="{BB962C8B-B14F-4D97-AF65-F5344CB8AC3E}">
        <p14:creationId xmlns:p14="http://schemas.microsoft.com/office/powerpoint/2010/main" val="32869321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entrance sign</a:t>
            </a:r>
          </a:p>
        </p:txBody>
      </p:sp>
      <p:pic>
        <p:nvPicPr>
          <p:cNvPr id="4" name="Picture 3" descr="A sign on the side of a building&#10;&#10;Description automatically generated">
            <a:extLst>
              <a:ext uri="{FF2B5EF4-FFF2-40B4-BE49-F238E27FC236}">
                <a16:creationId xmlns:a16="http://schemas.microsoft.com/office/drawing/2014/main" id="{A918DEA1-E781-4A05-9E68-D1AAF8C44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513853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3"/>
          <p:cNvGrpSpPr>
            <a:grpSpLocks noGrp="1" noUngrp="1" noChangeAspect="1"/>
          </p:cNvGrpSpPr>
          <p:nvPr/>
        </p:nvGrpSpPr>
        <p:grpSpPr bwMode="auto">
          <a:xfrm>
            <a:off x="0" y="0"/>
            <a:ext cx="9144000" cy="6548438"/>
            <a:chOff x="685800" y="836613"/>
            <a:chExt cx="7772400" cy="5565775"/>
          </a:xfrm>
        </p:grpSpPr>
        <p:pic>
          <p:nvPicPr>
            <p:cNvPr id="112642" name="Picture 1" descr="Magdala excavations, gf123109117ddd"/>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12643"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a:r>
                <a:rPr lang="en-US" sz="2200" dirty="0">
                  <a:latin typeface="Calibri" pitchFamily="34" charset="0"/>
                </a:rPr>
                <a:t>Magdala excavations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residential quarter</a:t>
            </a:r>
          </a:p>
        </p:txBody>
      </p:sp>
      <p:pic>
        <p:nvPicPr>
          <p:cNvPr id="4" name="Picture 3" descr="A pile of dirt&#10;&#10;Description automatically generated">
            <a:extLst>
              <a:ext uri="{FF2B5EF4-FFF2-40B4-BE49-F238E27FC236}">
                <a16:creationId xmlns:a16="http://schemas.microsoft.com/office/drawing/2014/main" id="{EABD9A3E-CC27-4EB8-A4DA-7599500BA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47004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residential quarter</a:t>
            </a:r>
          </a:p>
        </p:txBody>
      </p:sp>
      <p:pic>
        <p:nvPicPr>
          <p:cNvPr id="4" name="Picture 3" descr="A hole in the middle of a dirt field&#10;&#10;Description automatically generated">
            <a:extLst>
              <a:ext uri="{FF2B5EF4-FFF2-40B4-BE49-F238E27FC236}">
                <a16:creationId xmlns:a16="http://schemas.microsoft.com/office/drawing/2014/main" id="{C25409C0-317D-49C7-92C4-C56F88D31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75949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residential quarter</a:t>
            </a:r>
          </a:p>
        </p:txBody>
      </p:sp>
      <p:pic>
        <p:nvPicPr>
          <p:cNvPr id="4" name="Picture 3" descr="A pile of dirt&#10;&#10;Description automatically generated">
            <a:extLst>
              <a:ext uri="{FF2B5EF4-FFF2-40B4-BE49-F238E27FC236}">
                <a16:creationId xmlns:a16="http://schemas.microsoft.com/office/drawing/2014/main" id="{5715AE00-03F8-4323-BE25-9F655C54D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914690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pile of rocks&#10;&#10;Description automatically generated">
            <a:extLst>
              <a:ext uri="{FF2B5EF4-FFF2-40B4-BE49-F238E27FC236}">
                <a16:creationId xmlns:a16="http://schemas.microsoft.com/office/drawing/2014/main" id="{586B035E-4EA5-4616-9B4F-5AA0BA9A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91314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southeast</a:t>
            </a:r>
          </a:p>
        </p:txBody>
      </p:sp>
      <p:pic>
        <p:nvPicPr>
          <p:cNvPr id="4" name="Picture 3" descr="A view of a mountain&#10;&#10;Description automatically generated">
            <a:extLst>
              <a:ext uri="{FF2B5EF4-FFF2-40B4-BE49-F238E27FC236}">
                <a16:creationId xmlns:a16="http://schemas.microsoft.com/office/drawing/2014/main" id="{A042F626-29BC-44F8-8195-54B48AB3F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165786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pile of rocks&#10;&#10;Description automatically generated">
            <a:extLst>
              <a:ext uri="{FF2B5EF4-FFF2-40B4-BE49-F238E27FC236}">
                <a16:creationId xmlns:a16="http://schemas.microsoft.com/office/drawing/2014/main" id="{B97FEABB-224A-40E6-955D-D046EE1B1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421853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close up of a rock&#10;&#10;Description automatically generated">
            <a:extLst>
              <a:ext uri="{FF2B5EF4-FFF2-40B4-BE49-F238E27FC236}">
                <a16:creationId xmlns:a16="http://schemas.microsoft.com/office/drawing/2014/main" id="{20BB861D-0A1B-4A01-B8E7-43C204C74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374692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pile of dirt&#10;&#10;Description automatically generated">
            <a:extLst>
              <a:ext uri="{FF2B5EF4-FFF2-40B4-BE49-F238E27FC236}">
                <a16:creationId xmlns:a16="http://schemas.microsoft.com/office/drawing/2014/main" id="{29895FCA-0F1D-42AD-BB7E-1BC87437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51713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hole in pavement</a:t>
            </a:r>
          </a:p>
        </p:txBody>
      </p:sp>
      <p:pic>
        <p:nvPicPr>
          <p:cNvPr id="4" name="Picture 3" descr="A stone wall&#10;&#10;Description automatically generated">
            <a:extLst>
              <a:ext uri="{FF2B5EF4-FFF2-40B4-BE49-F238E27FC236}">
                <a16:creationId xmlns:a16="http://schemas.microsoft.com/office/drawing/2014/main" id="{B1E83539-532E-4A23-B5EA-9CE27023A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74368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pile of snow&#10;&#10;Description automatically generated">
            <a:extLst>
              <a:ext uri="{FF2B5EF4-FFF2-40B4-BE49-F238E27FC236}">
                <a16:creationId xmlns:a16="http://schemas.microsoft.com/office/drawing/2014/main" id="{2DB27453-E0D3-4F86-9C20-B3E24984E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09037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mikveh stairs</a:t>
            </a:r>
          </a:p>
        </p:txBody>
      </p:sp>
      <p:pic>
        <p:nvPicPr>
          <p:cNvPr id="4" name="Picture 3" descr="A close up of a rock&#10;&#10;Description automatically generated">
            <a:extLst>
              <a:ext uri="{FF2B5EF4-FFF2-40B4-BE49-F238E27FC236}">
                <a16:creationId xmlns:a16="http://schemas.microsoft.com/office/drawing/2014/main" id="{9C19C9C3-67E1-4E75-915B-1AAEC21B3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599942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mikveh</a:t>
            </a:r>
          </a:p>
        </p:txBody>
      </p:sp>
      <p:pic>
        <p:nvPicPr>
          <p:cNvPr id="4" name="Picture 3" descr="A close up of a rock&#10;&#10;Description automatically generated">
            <a:extLst>
              <a:ext uri="{FF2B5EF4-FFF2-40B4-BE49-F238E27FC236}">
                <a16:creationId xmlns:a16="http://schemas.microsoft.com/office/drawing/2014/main" id="{4D437F0E-A26C-492F-8471-AD0CD446E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023709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stairs</a:t>
            </a:r>
          </a:p>
        </p:txBody>
      </p:sp>
      <p:pic>
        <p:nvPicPr>
          <p:cNvPr id="4" name="Picture 3" descr="A pile of rocks&#10;&#10;Description automatically generated">
            <a:extLst>
              <a:ext uri="{FF2B5EF4-FFF2-40B4-BE49-F238E27FC236}">
                <a16:creationId xmlns:a16="http://schemas.microsoft.com/office/drawing/2014/main" id="{F5385052-DBC4-4898-BD21-6AD20294A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21368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close up of a stone building that has a rocky area&#10;&#10;Description automatically generated">
            <a:extLst>
              <a:ext uri="{FF2B5EF4-FFF2-40B4-BE49-F238E27FC236}">
                <a16:creationId xmlns:a16="http://schemas.microsoft.com/office/drawing/2014/main" id="{D0F802DE-E454-4DC9-A688-E3ED3E00E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979719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stone building&#10;&#10;Description automatically generated">
            <a:extLst>
              <a:ext uri="{FF2B5EF4-FFF2-40B4-BE49-F238E27FC236}">
                <a16:creationId xmlns:a16="http://schemas.microsoft.com/office/drawing/2014/main" id="{4F5D7A8B-0437-40CA-B473-5EC77399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9568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east</a:t>
            </a:r>
          </a:p>
        </p:txBody>
      </p:sp>
      <p:pic>
        <p:nvPicPr>
          <p:cNvPr id="4" name="Picture 3" descr="A view of a mountain&#10;&#10;Description automatically generated">
            <a:extLst>
              <a:ext uri="{FF2B5EF4-FFF2-40B4-BE49-F238E27FC236}">
                <a16:creationId xmlns:a16="http://schemas.microsoft.com/office/drawing/2014/main" id="{D11D1FD0-7B2D-43D7-9B9B-D018C9861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082219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arch</a:t>
            </a:r>
          </a:p>
        </p:txBody>
      </p:sp>
      <p:pic>
        <p:nvPicPr>
          <p:cNvPr id="4" name="Picture 3" descr="A close up of a rock&#10;&#10;Description automatically generated">
            <a:extLst>
              <a:ext uri="{FF2B5EF4-FFF2-40B4-BE49-F238E27FC236}">
                <a16:creationId xmlns:a16="http://schemas.microsoft.com/office/drawing/2014/main" id="{BEF0B4D0-1BFC-430A-B632-972B621E3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04216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a:t>
            </a:r>
          </a:p>
        </p:txBody>
      </p:sp>
      <p:pic>
        <p:nvPicPr>
          <p:cNvPr id="4" name="Picture 3" descr="A stone building that has a rock wall&#10;&#10;Description automatically generated">
            <a:extLst>
              <a:ext uri="{FF2B5EF4-FFF2-40B4-BE49-F238E27FC236}">
                <a16:creationId xmlns:a16="http://schemas.microsoft.com/office/drawing/2014/main" id="{237FD600-6191-4529-B3FA-6F3E57022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747458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excavations</a:t>
            </a:r>
          </a:p>
        </p:txBody>
      </p:sp>
      <p:pic>
        <p:nvPicPr>
          <p:cNvPr id="4" name="Picture 3" descr="A picture containing outdoor, airplane, snow, man&#10;&#10;Description automatically generated">
            <a:extLst>
              <a:ext uri="{FF2B5EF4-FFF2-40B4-BE49-F238E27FC236}">
                <a16:creationId xmlns:a16="http://schemas.microsoft.com/office/drawing/2014/main" id="{AADAE6FF-1049-4BAE-9316-C8E35DCDB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169961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house of dice excavations</a:t>
            </a:r>
          </a:p>
        </p:txBody>
      </p:sp>
      <p:pic>
        <p:nvPicPr>
          <p:cNvPr id="4" name="Picture 3" descr="A picture containing outdoor, rock, snow, person&#10;&#10;Description automatically generated">
            <a:extLst>
              <a:ext uri="{FF2B5EF4-FFF2-40B4-BE49-F238E27FC236}">
                <a16:creationId xmlns:a16="http://schemas.microsoft.com/office/drawing/2014/main" id="{8ED7DC34-7E4A-474B-B349-F90D40E86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4272910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from west</a:t>
            </a:r>
          </a:p>
        </p:txBody>
      </p:sp>
      <p:pic>
        <p:nvPicPr>
          <p:cNvPr id="4" name="Picture 3" descr="A picture containing outdoor, rock, rocky, herd&#10;&#10;Description automatically generated">
            <a:extLst>
              <a:ext uri="{FF2B5EF4-FFF2-40B4-BE49-F238E27FC236}">
                <a16:creationId xmlns:a16="http://schemas.microsoft.com/office/drawing/2014/main" id="{B3DAE00A-26F0-478E-871F-75EAC6BD5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067062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from west</a:t>
            </a:r>
          </a:p>
        </p:txBody>
      </p:sp>
      <p:pic>
        <p:nvPicPr>
          <p:cNvPr id="4" name="Picture 3" descr="A picture containing outdoor, rocky, rock, herd&#10;&#10;Description automatically generated">
            <a:extLst>
              <a:ext uri="{FF2B5EF4-FFF2-40B4-BE49-F238E27FC236}">
                <a16:creationId xmlns:a16="http://schemas.microsoft.com/office/drawing/2014/main" id="{70D9B187-8D37-449D-A1BA-75F03EC23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968075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from west</a:t>
            </a:r>
          </a:p>
        </p:txBody>
      </p:sp>
      <p:pic>
        <p:nvPicPr>
          <p:cNvPr id="4" name="Picture 3" descr="A pile of dirt&#10;&#10;Description automatically generated">
            <a:extLst>
              <a:ext uri="{FF2B5EF4-FFF2-40B4-BE49-F238E27FC236}">
                <a16:creationId xmlns:a16="http://schemas.microsoft.com/office/drawing/2014/main" id="{31CAE6E0-E380-4803-B8C4-0A483F36D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165426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from southwest</a:t>
            </a:r>
          </a:p>
        </p:txBody>
      </p:sp>
      <p:pic>
        <p:nvPicPr>
          <p:cNvPr id="4" name="Picture 3" descr="A pile of dirt&#10;&#10;Description automatically generated">
            <a:extLst>
              <a:ext uri="{FF2B5EF4-FFF2-40B4-BE49-F238E27FC236}">
                <a16:creationId xmlns:a16="http://schemas.microsoft.com/office/drawing/2014/main" id="{3660A116-4551-46BD-8173-024730143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395110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from north</a:t>
            </a:r>
          </a:p>
        </p:txBody>
      </p:sp>
      <p:pic>
        <p:nvPicPr>
          <p:cNvPr id="4" name="Picture 3" descr="A pile of dirt&#10;&#10;Description automatically generated">
            <a:extLst>
              <a:ext uri="{FF2B5EF4-FFF2-40B4-BE49-F238E27FC236}">
                <a16:creationId xmlns:a16="http://schemas.microsoft.com/office/drawing/2014/main" id="{82EF677C-32CA-45D6-B4C6-283A2C5CC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536500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with doorway</a:t>
            </a:r>
          </a:p>
        </p:txBody>
      </p:sp>
      <p:pic>
        <p:nvPicPr>
          <p:cNvPr id="4" name="Picture 3" descr="A pile of dirt in a rocky area&#10;&#10;Description automatically generated">
            <a:extLst>
              <a:ext uri="{FF2B5EF4-FFF2-40B4-BE49-F238E27FC236}">
                <a16:creationId xmlns:a16="http://schemas.microsoft.com/office/drawing/2014/main" id="{E46FF76A-84CC-4A95-9514-DAA92CA6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19888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east</a:t>
            </a:r>
          </a:p>
        </p:txBody>
      </p:sp>
      <p:pic>
        <p:nvPicPr>
          <p:cNvPr id="4" name="Picture 3" descr="A picture containing grass, mountain, nature, outdoor&#10;&#10;Description automatically generated">
            <a:extLst>
              <a:ext uri="{FF2B5EF4-FFF2-40B4-BE49-F238E27FC236}">
                <a16:creationId xmlns:a16="http://schemas.microsoft.com/office/drawing/2014/main" id="{120CE941-A3E3-477A-8247-7FFA8B70B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1380137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wall with column drums in secondary use</a:t>
            </a:r>
          </a:p>
        </p:txBody>
      </p:sp>
      <p:pic>
        <p:nvPicPr>
          <p:cNvPr id="4" name="Picture 3" descr="A pile of rocks&#10;&#10;Description automatically generated">
            <a:extLst>
              <a:ext uri="{FF2B5EF4-FFF2-40B4-BE49-F238E27FC236}">
                <a16:creationId xmlns:a16="http://schemas.microsoft.com/office/drawing/2014/main" id="{F88E9041-E4B6-40C5-ACF4-E7721982B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034964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channel in marketplace</a:t>
            </a:r>
          </a:p>
        </p:txBody>
      </p:sp>
      <p:pic>
        <p:nvPicPr>
          <p:cNvPr id="4" name="Picture 3" descr="A rocky beach&#10;&#10;Description automatically generated">
            <a:extLst>
              <a:ext uri="{FF2B5EF4-FFF2-40B4-BE49-F238E27FC236}">
                <a16:creationId xmlns:a16="http://schemas.microsoft.com/office/drawing/2014/main" id="{504E1E2A-B58C-4BAF-9D7B-B2EF27AB4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776292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marketplace and synagogue</a:t>
            </a:r>
          </a:p>
        </p:txBody>
      </p:sp>
      <p:pic>
        <p:nvPicPr>
          <p:cNvPr id="4" name="Picture 3" descr="A picture containing outdoor, building, beach, train&#10;&#10;Description automatically generated">
            <a:extLst>
              <a:ext uri="{FF2B5EF4-FFF2-40B4-BE49-F238E27FC236}">
                <a16:creationId xmlns:a16="http://schemas.microsoft.com/office/drawing/2014/main" id="{D91369E8-15D1-4BE8-8C97-2A1062D30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604049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west</a:t>
            </a:r>
          </a:p>
        </p:txBody>
      </p:sp>
      <p:pic>
        <p:nvPicPr>
          <p:cNvPr id="4" name="Picture 3" descr="A close up of a stone building&#10;&#10;Description automatically generated">
            <a:extLst>
              <a:ext uri="{FF2B5EF4-FFF2-40B4-BE49-F238E27FC236}">
                <a16:creationId xmlns:a16="http://schemas.microsoft.com/office/drawing/2014/main" id="{085CAB2B-C176-4A13-ABEB-6C1B549ED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036619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west</a:t>
            </a:r>
          </a:p>
        </p:txBody>
      </p:sp>
      <p:pic>
        <p:nvPicPr>
          <p:cNvPr id="4" name="Picture 3" descr="A close up of a stone building&#10;&#10;Description automatically generated">
            <a:extLst>
              <a:ext uri="{FF2B5EF4-FFF2-40B4-BE49-F238E27FC236}">
                <a16:creationId xmlns:a16="http://schemas.microsoft.com/office/drawing/2014/main" id="{24B64552-A42E-4E82-9E28-6B882F75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970613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northwest</a:t>
            </a:r>
          </a:p>
        </p:txBody>
      </p:sp>
      <p:pic>
        <p:nvPicPr>
          <p:cNvPr id="4" name="Picture 3" descr="A pile of rocks&#10;&#10;Description automatically generated">
            <a:extLst>
              <a:ext uri="{FF2B5EF4-FFF2-40B4-BE49-F238E27FC236}">
                <a16:creationId xmlns:a16="http://schemas.microsoft.com/office/drawing/2014/main" id="{29027535-EDFA-436A-A1D0-29D06C5FE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122927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northwest</a:t>
            </a:r>
          </a:p>
        </p:txBody>
      </p:sp>
      <p:pic>
        <p:nvPicPr>
          <p:cNvPr id="4" name="Picture 3" descr="A stone building&#10;&#10;Description automatically generated">
            <a:extLst>
              <a:ext uri="{FF2B5EF4-FFF2-40B4-BE49-F238E27FC236}">
                <a16:creationId xmlns:a16="http://schemas.microsoft.com/office/drawing/2014/main" id="{47D8A55B-92F3-4B23-B735-87CD59932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466197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 with ornamented table</a:t>
            </a:r>
          </a:p>
        </p:txBody>
      </p:sp>
      <p:pic>
        <p:nvPicPr>
          <p:cNvPr id="4" name="Picture 3" descr="A stone building&#10;&#10;Description automatically generated">
            <a:extLst>
              <a:ext uri="{FF2B5EF4-FFF2-40B4-BE49-F238E27FC236}">
                <a16:creationId xmlns:a16="http://schemas.microsoft.com/office/drawing/2014/main" id="{D0637846-DF39-48F2-A11C-585CABD3E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4075867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3"/>
          <p:cNvGrpSpPr>
            <a:grpSpLocks noGrp="1" noUngrp="1" noChangeAspect="1"/>
          </p:cNvGrpSpPr>
          <p:nvPr/>
        </p:nvGrpSpPr>
        <p:grpSpPr bwMode="auto">
          <a:xfrm>
            <a:off x="0" y="0"/>
            <a:ext cx="9144000" cy="6548438"/>
            <a:chOff x="685800" y="836613"/>
            <a:chExt cx="7772400" cy="5565775"/>
          </a:xfrm>
        </p:grpSpPr>
        <p:pic>
          <p:nvPicPr>
            <p:cNvPr id="116738" name="Picture 1" descr="Magdala synagogue decorated stone, gf123109097ddd"/>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16739"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a:r>
                <a:rPr lang="en-US" sz="2200" dirty="0">
                  <a:latin typeface="Calibri" pitchFamily="34" charset="0"/>
                </a:rPr>
                <a:t>Magdala synagogue ornamented table</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ornamented table</a:t>
            </a:r>
          </a:p>
        </p:txBody>
      </p:sp>
      <p:pic>
        <p:nvPicPr>
          <p:cNvPr id="4" name="Picture 3" descr="A picture containing building, sitting, old, stone&#10;&#10;Description automatically generated">
            <a:extLst>
              <a:ext uri="{FF2B5EF4-FFF2-40B4-BE49-F238E27FC236}">
                <a16:creationId xmlns:a16="http://schemas.microsoft.com/office/drawing/2014/main" id="{B6C52CE7-1AAC-4C43-852D-BF1FD502B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692365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east</a:t>
            </a:r>
          </a:p>
        </p:txBody>
      </p:sp>
      <p:pic>
        <p:nvPicPr>
          <p:cNvPr id="4" name="Picture 3" descr="A view of a mountain&#10;&#10;Description automatically generated">
            <a:extLst>
              <a:ext uri="{FF2B5EF4-FFF2-40B4-BE49-F238E27FC236}">
                <a16:creationId xmlns:a16="http://schemas.microsoft.com/office/drawing/2014/main" id="{327B6E1B-7D08-45EE-A47F-2A4AC3658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616435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decorated table</a:t>
            </a:r>
          </a:p>
        </p:txBody>
      </p:sp>
      <p:pic>
        <p:nvPicPr>
          <p:cNvPr id="4" name="Picture 3" descr="A stone bench&#10;&#10;Description automatically generated">
            <a:extLst>
              <a:ext uri="{FF2B5EF4-FFF2-40B4-BE49-F238E27FC236}">
                <a16:creationId xmlns:a16="http://schemas.microsoft.com/office/drawing/2014/main" id="{62CC301C-1436-48D8-857D-1E3A5BB88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495887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ornamented table</a:t>
            </a:r>
          </a:p>
        </p:txBody>
      </p:sp>
      <p:pic>
        <p:nvPicPr>
          <p:cNvPr id="4" name="Picture 3" descr="An old stone building&#10;&#10;Description automatically generated">
            <a:extLst>
              <a:ext uri="{FF2B5EF4-FFF2-40B4-BE49-F238E27FC236}">
                <a16:creationId xmlns:a16="http://schemas.microsoft.com/office/drawing/2014/main" id="{5D3F9365-EDC4-440B-A16E-D48D92E18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874477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south</a:t>
            </a:r>
          </a:p>
        </p:txBody>
      </p:sp>
      <p:pic>
        <p:nvPicPr>
          <p:cNvPr id="4" name="Picture 3" descr="A close up of a stone building&#10;&#10;Description automatically generated">
            <a:extLst>
              <a:ext uri="{FF2B5EF4-FFF2-40B4-BE49-F238E27FC236}">
                <a16:creationId xmlns:a16="http://schemas.microsoft.com/office/drawing/2014/main" id="{F7EF54BC-A579-4CEB-AD05-BFADBB8B1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273549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south</a:t>
            </a:r>
          </a:p>
        </p:txBody>
      </p:sp>
      <p:pic>
        <p:nvPicPr>
          <p:cNvPr id="4" name="Picture 3" descr="A close up of a stone building&#10;&#10;Description automatically generated">
            <a:extLst>
              <a:ext uri="{FF2B5EF4-FFF2-40B4-BE49-F238E27FC236}">
                <a16:creationId xmlns:a16="http://schemas.microsoft.com/office/drawing/2014/main" id="{1DB1966D-9F04-4CFA-8872-EB71491DB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302308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northeast</a:t>
            </a:r>
          </a:p>
        </p:txBody>
      </p:sp>
      <p:pic>
        <p:nvPicPr>
          <p:cNvPr id="4" name="Picture 3" descr="A picture containing building, food, table, bread&#10;&#10;Description automatically generated">
            <a:extLst>
              <a:ext uri="{FF2B5EF4-FFF2-40B4-BE49-F238E27FC236}">
                <a16:creationId xmlns:a16="http://schemas.microsoft.com/office/drawing/2014/main" id="{3A1EA869-DF6A-4A5C-8F79-45D8F92B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389601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column with painted plaster</a:t>
            </a:r>
          </a:p>
        </p:txBody>
      </p:sp>
      <p:pic>
        <p:nvPicPr>
          <p:cNvPr id="4" name="Picture 3" descr="A picture containing building, outdoor, stone, brick&#10;&#10;Description automatically generated">
            <a:extLst>
              <a:ext uri="{FF2B5EF4-FFF2-40B4-BE49-F238E27FC236}">
                <a16:creationId xmlns:a16="http://schemas.microsoft.com/office/drawing/2014/main" id="{AF9D43EC-9A90-4370-96E7-A0C6F9858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996962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column with painted plaster</a:t>
            </a:r>
          </a:p>
        </p:txBody>
      </p:sp>
      <p:pic>
        <p:nvPicPr>
          <p:cNvPr id="4" name="Picture 3" descr="A close up of a rock&#10;&#10;Description automatically generated">
            <a:extLst>
              <a:ext uri="{FF2B5EF4-FFF2-40B4-BE49-F238E27FC236}">
                <a16:creationId xmlns:a16="http://schemas.microsoft.com/office/drawing/2014/main" id="{159A064E-19C6-485E-A3D6-DEA26B58A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111073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southeast</a:t>
            </a:r>
          </a:p>
        </p:txBody>
      </p:sp>
      <p:pic>
        <p:nvPicPr>
          <p:cNvPr id="4" name="Picture 3" descr="A stone building&#10;&#10;Description automatically generated">
            <a:extLst>
              <a:ext uri="{FF2B5EF4-FFF2-40B4-BE49-F238E27FC236}">
                <a16:creationId xmlns:a16="http://schemas.microsoft.com/office/drawing/2014/main" id="{8CF1B12A-2F22-42E3-AD5F-25D187E2E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201960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painted plaster</a:t>
            </a:r>
          </a:p>
        </p:txBody>
      </p:sp>
      <p:pic>
        <p:nvPicPr>
          <p:cNvPr id="4" name="Picture 3" descr="A close up of a rock&#10;&#10;Description automatically generated">
            <a:extLst>
              <a:ext uri="{FF2B5EF4-FFF2-40B4-BE49-F238E27FC236}">
                <a16:creationId xmlns:a16="http://schemas.microsoft.com/office/drawing/2014/main" id="{C8C412F6-460F-46FC-9CAA-698345A46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654538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5" name="Group 3"/>
          <p:cNvGrpSpPr>
            <a:grpSpLocks noGrp="1" noUngrp="1" noChangeAspect="1"/>
          </p:cNvGrpSpPr>
          <p:nvPr/>
        </p:nvGrpSpPr>
        <p:grpSpPr bwMode="auto">
          <a:xfrm>
            <a:off x="0" y="0"/>
            <a:ext cx="9144000" cy="6548438"/>
            <a:chOff x="685800" y="836613"/>
            <a:chExt cx="7772400" cy="5565775"/>
          </a:xfrm>
        </p:grpSpPr>
        <p:pic>
          <p:nvPicPr>
            <p:cNvPr id="118786" name="Picture 1" descr="Magdala synagogue fresco, gf123109100ddd"/>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18787"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a:r>
                <a:rPr lang="en-US" sz="2200">
                  <a:latin typeface="Calibri" pitchFamily="34" charset="0"/>
                </a:rPr>
                <a:t>Magdala synagogue fresco</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north</a:t>
            </a:r>
          </a:p>
        </p:txBody>
      </p:sp>
      <p:pic>
        <p:nvPicPr>
          <p:cNvPr id="4" name="Picture 3" descr="A large body of water with a mountain in the background&#10;&#10;Description automatically generated">
            <a:extLst>
              <a:ext uri="{FF2B5EF4-FFF2-40B4-BE49-F238E27FC236}">
                <a16:creationId xmlns:a16="http://schemas.microsoft.com/office/drawing/2014/main" id="{B6AD659B-E80F-4DAA-A930-4DD50143C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3654233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south with mosaic floor</a:t>
            </a:r>
          </a:p>
        </p:txBody>
      </p:sp>
      <p:pic>
        <p:nvPicPr>
          <p:cNvPr id="4" name="Picture 3" descr="A close up of a stone building&#10;&#10;Description automatically generated">
            <a:extLst>
              <a:ext uri="{FF2B5EF4-FFF2-40B4-BE49-F238E27FC236}">
                <a16:creationId xmlns:a16="http://schemas.microsoft.com/office/drawing/2014/main" id="{CDF9464C-15C6-458B-854A-FCCE9F875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996872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northeast with mosaic floor</a:t>
            </a:r>
          </a:p>
        </p:txBody>
      </p:sp>
      <p:pic>
        <p:nvPicPr>
          <p:cNvPr id="4" name="Picture 3" descr="A picture containing table, building, sitting, food&#10;&#10;Description automatically generated">
            <a:extLst>
              <a:ext uri="{FF2B5EF4-FFF2-40B4-BE49-F238E27FC236}">
                <a16:creationId xmlns:a16="http://schemas.microsoft.com/office/drawing/2014/main" id="{4AF27253-4A1D-4B2E-8C2E-EC596CC3D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882251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synagogue from north with mosaic floor</a:t>
            </a:r>
          </a:p>
        </p:txBody>
      </p:sp>
      <p:pic>
        <p:nvPicPr>
          <p:cNvPr id="4" name="Picture 3" descr="A stone building&#10;&#10;Description automatically generated">
            <a:extLst>
              <a:ext uri="{FF2B5EF4-FFF2-40B4-BE49-F238E27FC236}">
                <a16:creationId xmlns:a16="http://schemas.microsoft.com/office/drawing/2014/main" id="{ADBD2498-D2AE-4833-B441-4981BE00A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173225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synagogue from east with mosaic floor and ornamented table</a:t>
            </a:r>
          </a:p>
        </p:txBody>
      </p:sp>
      <p:pic>
        <p:nvPicPr>
          <p:cNvPr id="4" name="Picture 3" descr="A picture containing old, stone&#10;&#10;Description automatically generated">
            <a:extLst>
              <a:ext uri="{FF2B5EF4-FFF2-40B4-BE49-F238E27FC236}">
                <a16:creationId xmlns:a16="http://schemas.microsoft.com/office/drawing/2014/main" id="{73EA5A65-03A4-4EE7-B01A-339FECE77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901262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3"/>
          <p:cNvGrpSpPr>
            <a:grpSpLocks noGrp="1" noUngrp="1" noChangeAspect="1"/>
          </p:cNvGrpSpPr>
          <p:nvPr/>
        </p:nvGrpSpPr>
        <p:grpSpPr bwMode="auto">
          <a:xfrm>
            <a:off x="0" y="0"/>
            <a:ext cx="9144000" cy="6548438"/>
            <a:chOff x="685800" y="836613"/>
            <a:chExt cx="7772400" cy="5565775"/>
          </a:xfrm>
        </p:grpSpPr>
        <p:pic>
          <p:nvPicPr>
            <p:cNvPr id="114690" name="Picture 1" descr="Magdala synagogue, gf123109089ddd"/>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14691"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a:r>
                <a:rPr lang="en-US" sz="2200">
                  <a:latin typeface="Calibri" pitchFamily="34" charset="0"/>
                </a:rPr>
                <a:t>Magdala synagogue</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port from east</a:t>
            </a:r>
          </a:p>
        </p:txBody>
      </p:sp>
      <p:pic>
        <p:nvPicPr>
          <p:cNvPr id="4" name="Picture 3" descr="A picture containing outdoor, nature, grass, standing&#10;&#10;Description automatically generated">
            <a:extLst>
              <a:ext uri="{FF2B5EF4-FFF2-40B4-BE49-F238E27FC236}">
                <a16:creationId xmlns:a16="http://schemas.microsoft.com/office/drawing/2014/main" id="{51A5CFE5-F1C4-4AF9-8F56-EFE13FE38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0281665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port from west</a:t>
            </a:r>
          </a:p>
        </p:txBody>
      </p:sp>
      <p:pic>
        <p:nvPicPr>
          <p:cNvPr id="4" name="Picture 3" descr="A hole in the middle of a dirt field&#10;&#10;Description automatically generated">
            <a:extLst>
              <a:ext uri="{FF2B5EF4-FFF2-40B4-BE49-F238E27FC236}">
                <a16:creationId xmlns:a16="http://schemas.microsoft.com/office/drawing/2014/main" id="{0C130554-6E4C-466F-A3C9-37B6BFBFB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994238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endParaRPr lang="en-US" dirty="0"/>
          </a:p>
        </p:txBody>
      </p:sp>
      <p:pic>
        <p:nvPicPr>
          <p:cNvPr id="4" name="Picture 3" descr="A large white building&#10;&#10;Description automatically generated">
            <a:extLst>
              <a:ext uri="{FF2B5EF4-FFF2-40B4-BE49-F238E27FC236}">
                <a16:creationId xmlns:a16="http://schemas.microsoft.com/office/drawing/2014/main" id="{8AC1CAB2-3B19-412E-BAD7-1E8B9CB4F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429576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pavement outside Duc In </a:t>
            </a:r>
            <a:r>
              <a:rPr lang="en-US" dirty="0" err="1"/>
              <a:t>Altum</a:t>
            </a:r>
            <a:endParaRPr lang="en-US" dirty="0"/>
          </a:p>
        </p:txBody>
      </p:sp>
      <p:pic>
        <p:nvPicPr>
          <p:cNvPr id="4" name="Picture 3" descr="A close up of a rock&#10;&#10;Description automatically generated">
            <a:extLst>
              <a:ext uri="{FF2B5EF4-FFF2-40B4-BE49-F238E27FC236}">
                <a16:creationId xmlns:a16="http://schemas.microsoft.com/office/drawing/2014/main" id="{8500D44D-29A0-4F8B-9F50-F892A1A4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738879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088559"/>
            <a:ext cx="9144000" cy="769441"/>
          </a:xfrm>
        </p:spPr>
        <p:txBody>
          <a:bodyPr/>
          <a:lstStyle/>
          <a:p>
            <a:r>
              <a:rPr lang="en-US" dirty="0"/>
              <a:t>Magdala chapel, Duc In </a:t>
            </a:r>
            <a:r>
              <a:rPr lang="en-US" dirty="0" err="1"/>
              <a:t>Altum</a:t>
            </a:r>
            <a:r>
              <a:rPr lang="en-US" dirty="0"/>
              <a:t>, Encounter chapel, woman touching Jesus's garment</a:t>
            </a:r>
          </a:p>
        </p:txBody>
      </p:sp>
      <p:pic>
        <p:nvPicPr>
          <p:cNvPr id="4" name="Picture 3" descr="A picture containing indoor, food, oven, filled&#10;&#10;Description automatically generated">
            <a:extLst>
              <a:ext uri="{FF2B5EF4-FFF2-40B4-BE49-F238E27FC236}">
                <a16:creationId xmlns:a16="http://schemas.microsoft.com/office/drawing/2014/main" id="{03EF1141-4F7C-4F0D-91A2-5FD041C5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02656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north</a:t>
            </a:r>
          </a:p>
        </p:txBody>
      </p:sp>
      <p:pic>
        <p:nvPicPr>
          <p:cNvPr id="4" name="Picture 3" descr="A view of a mountain&#10;&#10;Description automatically generated">
            <a:extLst>
              <a:ext uri="{FF2B5EF4-FFF2-40B4-BE49-F238E27FC236}">
                <a16:creationId xmlns:a16="http://schemas.microsoft.com/office/drawing/2014/main" id="{5A656CA4-B539-4D32-80F0-23945658A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649346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088559"/>
            <a:ext cx="9144000" cy="769441"/>
          </a:xfrm>
        </p:spPr>
        <p:txBody>
          <a:bodyPr/>
          <a:lstStyle/>
          <a:p>
            <a:r>
              <a:rPr lang="en-US" dirty="0"/>
              <a:t>Magdala chapel, Duc In </a:t>
            </a:r>
            <a:r>
              <a:rPr lang="en-US" dirty="0" err="1"/>
              <a:t>Altum</a:t>
            </a:r>
            <a:r>
              <a:rPr lang="en-US" dirty="0"/>
              <a:t>, Encounter chapel, woman touching Jesus's garment</a:t>
            </a:r>
          </a:p>
        </p:txBody>
      </p:sp>
      <p:pic>
        <p:nvPicPr>
          <p:cNvPr id="4" name="Picture 3" descr="A picture containing indoor, tray, table, hot&#10;&#10;Description automatically generated">
            <a:extLst>
              <a:ext uri="{FF2B5EF4-FFF2-40B4-BE49-F238E27FC236}">
                <a16:creationId xmlns:a16="http://schemas.microsoft.com/office/drawing/2014/main" id="{89B054B9-30DA-4E9A-A212-04BED8186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847334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chapel, Duc In </a:t>
            </a:r>
            <a:r>
              <a:rPr lang="en-US" dirty="0" err="1"/>
              <a:t>Altum</a:t>
            </a:r>
            <a:r>
              <a:rPr lang="en-US" dirty="0"/>
              <a:t>, Jesus calls disciples, fishers of men</a:t>
            </a:r>
          </a:p>
        </p:txBody>
      </p:sp>
      <p:pic>
        <p:nvPicPr>
          <p:cNvPr id="4" name="Picture 3" descr="A picture containing indoor, table, sitting, photo&#10;&#10;Description automatically generated">
            <a:extLst>
              <a:ext uri="{FF2B5EF4-FFF2-40B4-BE49-F238E27FC236}">
                <a16:creationId xmlns:a16="http://schemas.microsoft.com/office/drawing/2014/main" id="{2751A9C7-1BCD-4E81-B3A1-1DF62CA85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494040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chapel, Duc In </a:t>
            </a:r>
            <a:r>
              <a:rPr lang="en-US" dirty="0" err="1"/>
              <a:t>Altum</a:t>
            </a:r>
            <a:r>
              <a:rPr lang="en-US" dirty="0"/>
              <a:t>, Jesus calls disciples, fishers of men</a:t>
            </a:r>
          </a:p>
        </p:txBody>
      </p:sp>
      <p:pic>
        <p:nvPicPr>
          <p:cNvPr id="4" name="Picture 3" descr="A picture containing sitting, table, water, food&#10;&#10;Description automatically generated">
            <a:extLst>
              <a:ext uri="{FF2B5EF4-FFF2-40B4-BE49-F238E27FC236}">
                <a16:creationId xmlns:a16="http://schemas.microsoft.com/office/drawing/2014/main" id="{010B8B98-C084-4423-8B82-5DDC3EB1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948477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chapel, Duc In </a:t>
            </a:r>
            <a:r>
              <a:rPr lang="en-US" dirty="0" err="1"/>
              <a:t>Altum</a:t>
            </a:r>
            <a:r>
              <a:rPr lang="en-US" dirty="0"/>
              <a:t>, Jesus walking on water with Peter</a:t>
            </a:r>
          </a:p>
        </p:txBody>
      </p:sp>
      <p:pic>
        <p:nvPicPr>
          <p:cNvPr id="4" name="Picture 3" descr="A picture containing indoor, table, sitting, photo&#10;&#10;Description automatically generated">
            <a:extLst>
              <a:ext uri="{FF2B5EF4-FFF2-40B4-BE49-F238E27FC236}">
                <a16:creationId xmlns:a16="http://schemas.microsoft.com/office/drawing/2014/main" id="{B2EA55CC-90A6-4AC2-9577-86D2411F0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725791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chapel, Duc In </a:t>
            </a:r>
            <a:r>
              <a:rPr lang="en-US" dirty="0" err="1"/>
              <a:t>Altum</a:t>
            </a:r>
            <a:r>
              <a:rPr lang="en-US" dirty="0"/>
              <a:t>, Jesus walking on water with Peter</a:t>
            </a:r>
          </a:p>
        </p:txBody>
      </p:sp>
      <p:pic>
        <p:nvPicPr>
          <p:cNvPr id="4" name="Picture 3" descr="A picture containing indoor, bed, laying, blue&#10;&#10;Description automatically generated">
            <a:extLst>
              <a:ext uri="{FF2B5EF4-FFF2-40B4-BE49-F238E27FC236}">
                <a16:creationId xmlns:a16="http://schemas.microsoft.com/office/drawing/2014/main" id="{77B81AA4-3E92-4582-97E2-B9F164C99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23687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r>
              <a:rPr lang="en-US" dirty="0"/>
              <a:t>, Jesus with daughter of Jairus</a:t>
            </a:r>
          </a:p>
        </p:txBody>
      </p:sp>
      <p:pic>
        <p:nvPicPr>
          <p:cNvPr id="4" name="Picture 3" descr="A picture containing indoor, table, sitting, wooden&#10;&#10;Description automatically generated">
            <a:extLst>
              <a:ext uri="{FF2B5EF4-FFF2-40B4-BE49-F238E27FC236}">
                <a16:creationId xmlns:a16="http://schemas.microsoft.com/office/drawing/2014/main" id="{8B9CEB8A-5D1C-4DF8-B7FC-1236419CB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36264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r>
              <a:rPr lang="en-US" dirty="0"/>
              <a:t>, Jesus with daughter of Jairus</a:t>
            </a:r>
          </a:p>
        </p:txBody>
      </p:sp>
      <p:pic>
        <p:nvPicPr>
          <p:cNvPr id="4" name="Picture 3" descr="A picture containing table, room&#10;&#10;Description automatically generated">
            <a:extLst>
              <a:ext uri="{FF2B5EF4-FFF2-40B4-BE49-F238E27FC236}">
                <a16:creationId xmlns:a16="http://schemas.microsoft.com/office/drawing/2014/main" id="{7ED32E18-09CE-4E77-B2F1-7E110D88E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842262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r>
              <a:rPr lang="en-US" dirty="0"/>
              <a:t>, Jesus with Mary Magdalene</a:t>
            </a:r>
          </a:p>
        </p:txBody>
      </p:sp>
      <p:pic>
        <p:nvPicPr>
          <p:cNvPr id="4" name="Picture 3" descr="A picture containing indoor, table, sitting, food&#10;&#10;Description automatically generated">
            <a:extLst>
              <a:ext uri="{FF2B5EF4-FFF2-40B4-BE49-F238E27FC236}">
                <a16:creationId xmlns:a16="http://schemas.microsoft.com/office/drawing/2014/main" id="{C4363E87-5D84-4981-9C9D-85CE19D5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1952363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r>
              <a:rPr lang="en-US" dirty="0"/>
              <a:t>, Jesus with Mary Magdalene</a:t>
            </a:r>
          </a:p>
        </p:txBody>
      </p:sp>
      <p:pic>
        <p:nvPicPr>
          <p:cNvPr id="4" name="Picture 3" descr="A picture containing bed, table, field, group&#10;&#10;Description automatically generated">
            <a:extLst>
              <a:ext uri="{FF2B5EF4-FFF2-40B4-BE49-F238E27FC236}">
                <a16:creationId xmlns:a16="http://schemas.microsoft.com/office/drawing/2014/main" id="{F389DDB9-BA4C-4842-AC63-1A82300E3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3105667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chapel, Duc In </a:t>
            </a:r>
            <a:r>
              <a:rPr lang="en-US" dirty="0" err="1"/>
              <a:t>Altum</a:t>
            </a:r>
            <a:r>
              <a:rPr lang="en-US" dirty="0"/>
              <a:t>, Boat chapel</a:t>
            </a:r>
          </a:p>
        </p:txBody>
      </p:sp>
      <p:pic>
        <p:nvPicPr>
          <p:cNvPr id="4" name="Picture 3" descr="A large room&#10;&#10;Description automatically generated">
            <a:extLst>
              <a:ext uri="{FF2B5EF4-FFF2-40B4-BE49-F238E27FC236}">
                <a16:creationId xmlns:a16="http://schemas.microsoft.com/office/drawing/2014/main" id="{A717F542-178F-4DC1-AE8A-284CFBA03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39441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northeast</a:t>
            </a:r>
          </a:p>
        </p:txBody>
      </p:sp>
      <p:pic>
        <p:nvPicPr>
          <p:cNvPr id="4" name="Picture 3" descr="A picture containing grass, mountain, nature, outdoor&#10;&#10;Description automatically generated">
            <a:extLst>
              <a:ext uri="{FF2B5EF4-FFF2-40B4-BE49-F238E27FC236}">
                <a16:creationId xmlns:a16="http://schemas.microsoft.com/office/drawing/2014/main" id="{D12C286A-D6CB-4DA5-B830-18BC96E3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1651175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a:xfrm>
            <a:off x="0" y="6248400"/>
            <a:ext cx="9144000" cy="430887"/>
          </a:xfrm>
        </p:spPr>
        <p:txBody>
          <a:bodyPr/>
          <a:lstStyle/>
          <a:p>
            <a:r>
              <a:rPr lang="en-US" dirty="0"/>
              <a:t>Magdala chapel, Duc In </a:t>
            </a:r>
            <a:r>
              <a:rPr lang="en-US" dirty="0" err="1"/>
              <a:t>Altum</a:t>
            </a:r>
            <a:r>
              <a:rPr lang="en-US" dirty="0"/>
              <a:t>, Boat chapel view to Sea of Galilee</a:t>
            </a:r>
          </a:p>
        </p:txBody>
      </p:sp>
      <p:pic>
        <p:nvPicPr>
          <p:cNvPr id="4" name="Picture 3" descr="A large pool of water&#10;&#10;Description automatically generated">
            <a:extLst>
              <a:ext uri="{FF2B5EF4-FFF2-40B4-BE49-F238E27FC236}">
                <a16:creationId xmlns:a16="http://schemas.microsoft.com/office/drawing/2014/main" id="{84A82940-EED5-447D-AA52-310A0FCE3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256137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Sea of Galilee, Plain of Gennesaret, Magdala from southwest</a:t>
            </a:r>
          </a:p>
        </p:txBody>
      </p:sp>
      <p:pic>
        <p:nvPicPr>
          <p:cNvPr id="4" name="Picture 3" descr="A view of a mountain&#10;&#10;Description automatically generated">
            <a:extLst>
              <a:ext uri="{FF2B5EF4-FFF2-40B4-BE49-F238E27FC236}">
                <a16:creationId xmlns:a16="http://schemas.microsoft.com/office/drawing/2014/main" id="{28E7DCB2-85CB-4551-904C-0D1D03CF8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4163729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Sea of Galilee, Plain of Gennesaret, Magdala from southwest</a:t>
            </a:r>
          </a:p>
        </p:txBody>
      </p:sp>
      <p:pic>
        <p:nvPicPr>
          <p:cNvPr id="4" name="Picture 3" descr="A view of a mountain&#10;&#10;Description automatically generated">
            <a:extLst>
              <a:ext uri="{FF2B5EF4-FFF2-40B4-BE49-F238E27FC236}">
                <a16:creationId xmlns:a16="http://schemas.microsoft.com/office/drawing/2014/main" id="{28E7DCB2-85CB-4551-904C-0D1D03CF8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
        <p:nvSpPr>
          <p:cNvPr id="2" name="Text Box 5">
            <a:extLst>
              <a:ext uri="{FF2B5EF4-FFF2-40B4-BE49-F238E27FC236}">
                <a16:creationId xmlns:a16="http://schemas.microsoft.com/office/drawing/2014/main" id="{0757EFFE-3A5C-4155-8457-EE9248B42105}"/>
              </a:ext>
            </a:extLst>
          </p:cNvPr>
          <p:cNvSpPr txBox="1">
            <a:spLocks noChangeArrowheads="1"/>
          </p:cNvSpPr>
          <p:nvPr/>
        </p:nvSpPr>
        <p:spPr bwMode="auto">
          <a:xfrm>
            <a:off x="2465570" y="1536264"/>
            <a:ext cx="1394934"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Capernaum</a:t>
            </a:r>
          </a:p>
        </p:txBody>
      </p:sp>
      <p:sp>
        <p:nvSpPr>
          <p:cNvPr id="8" name="Text Box 6">
            <a:extLst>
              <a:ext uri="{FF2B5EF4-FFF2-40B4-BE49-F238E27FC236}">
                <a16:creationId xmlns:a16="http://schemas.microsoft.com/office/drawing/2014/main" id="{751A8B0F-8947-4906-A2E7-C1B0543622FA}"/>
              </a:ext>
            </a:extLst>
          </p:cNvPr>
          <p:cNvSpPr txBox="1">
            <a:spLocks noChangeArrowheads="1"/>
          </p:cNvSpPr>
          <p:nvPr/>
        </p:nvSpPr>
        <p:spPr bwMode="auto">
          <a:xfrm>
            <a:off x="6914104" y="3412251"/>
            <a:ext cx="1086388"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err="1">
                <a:solidFill>
                  <a:prstClr val="white"/>
                </a:solidFill>
                <a:effectLst>
                  <a:glow rad="76200">
                    <a:prstClr val="black">
                      <a:alpha val="60000"/>
                    </a:prstClr>
                  </a:glow>
                </a:effectLst>
                <a:latin typeface="Calibri" pitchFamily="34" charset="0"/>
                <a:cs typeface="Calibri" pitchFamily="34" charset="0"/>
              </a:rPr>
              <a:t>Magdala</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10" name="Text Box 7">
            <a:extLst>
              <a:ext uri="{FF2B5EF4-FFF2-40B4-BE49-F238E27FC236}">
                <a16:creationId xmlns:a16="http://schemas.microsoft.com/office/drawing/2014/main" id="{ECB3B6E7-3F10-4003-AE60-969111E05333}"/>
              </a:ext>
            </a:extLst>
          </p:cNvPr>
          <p:cNvSpPr txBox="1">
            <a:spLocks noChangeArrowheads="1"/>
          </p:cNvSpPr>
          <p:nvPr/>
        </p:nvSpPr>
        <p:spPr bwMode="auto">
          <a:xfrm>
            <a:off x="159485" y="1819924"/>
            <a:ext cx="2003305"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Mt. of Beatitudes</a:t>
            </a:r>
          </a:p>
        </p:txBody>
      </p:sp>
      <p:sp>
        <p:nvSpPr>
          <p:cNvPr id="12" name="Text Box 8">
            <a:extLst>
              <a:ext uri="{FF2B5EF4-FFF2-40B4-BE49-F238E27FC236}">
                <a16:creationId xmlns:a16="http://schemas.microsoft.com/office/drawing/2014/main" id="{FA5A67F3-F811-4D41-B3C7-5ECCF067E9D5}"/>
              </a:ext>
            </a:extLst>
          </p:cNvPr>
          <p:cNvSpPr txBox="1">
            <a:spLocks noChangeArrowheads="1"/>
          </p:cNvSpPr>
          <p:nvPr/>
        </p:nvSpPr>
        <p:spPr bwMode="auto">
          <a:xfrm>
            <a:off x="4653350" y="1676400"/>
            <a:ext cx="1214050"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Bethsaida</a:t>
            </a:r>
          </a:p>
        </p:txBody>
      </p:sp>
      <p:sp>
        <p:nvSpPr>
          <p:cNvPr id="14" name="Text Box 9">
            <a:extLst>
              <a:ext uri="{FF2B5EF4-FFF2-40B4-BE49-F238E27FC236}">
                <a16:creationId xmlns:a16="http://schemas.microsoft.com/office/drawing/2014/main" id="{9CEF372F-4CBD-49B6-B42F-FBA1D9A85A01}"/>
              </a:ext>
            </a:extLst>
          </p:cNvPr>
          <p:cNvSpPr txBox="1">
            <a:spLocks noChangeArrowheads="1"/>
          </p:cNvSpPr>
          <p:nvPr/>
        </p:nvSpPr>
        <p:spPr bwMode="auto">
          <a:xfrm>
            <a:off x="1445041" y="3558610"/>
            <a:ext cx="2234971"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Plain of Gennesaret</a:t>
            </a:r>
          </a:p>
        </p:txBody>
      </p:sp>
      <p:sp>
        <p:nvSpPr>
          <p:cNvPr id="16" name="Text Box 10">
            <a:extLst>
              <a:ext uri="{FF2B5EF4-FFF2-40B4-BE49-F238E27FC236}">
                <a16:creationId xmlns:a16="http://schemas.microsoft.com/office/drawing/2014/main" id="{C7F000C1-69FA-435B-8361-808E77DDE357}"/>
              </a:ext>
            </a:extLst>
          </p:cNvPr>
          <p:cNvSpPr txBox="1">
            <a:spLocks noChangeArrowheads="1"/>
          </p:cNvSpPr>
          <p:nvPr/>
        </p:nvSpPr>
        <p:spPr bwMode="auto">
          <a:xfrm>
            <a:off x="6813967" y="1601674"/>
            <a:ext cx="1644233"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Golan Heights</a:t>
            </a:r>
          </a:p>
        </p:txBody>
      </p:sp>
      <p:sp>
        <p:nvSpPr>
          <p:cNvPr id="18" name="Line 11">
            <a:extLst>
              <a:ext uri="{FF2B5EF4-FFF2-40B4-BE49-F238E27FC236}">
                <a16:creationId xmlns:a16="http://schemas.microsoft.com/office/drawing/2014/main" id="{962909DF-6AA7-4E09-8710-B91EB75C5BE1}"/>
              </a:ext>
            </a:extLst>
          </p:cNvPr>
          <p:cNvSpPr>
            <a:spLocks noChangeShapeType="1"/>
          </p:cNvSpPr>
          <p:nvPr/>
        </p:nvSpPr>
        <p:spPr bwMode="auto">
          <a:xfrm flipH="1">
            <a:off x="7360024" y="3812361"/>
            <a:ext cx="65898" cy="230209"/>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
        <p:nvSpPr>
          <p:cNvPr id="20" name="Line 12">
            <a:extLst>
              <a:ext uri="{FF2B5EF4-FFF2-40B4-BE49-F238E27FC236}">
                <a16:creationId xmlns:a16="http://schemas.microsoft.com/office/drawing/2014/main" id="{96BC1D9A-EE7D-45EB-8D64-B1EF1B3D1C4F}"/>
              </a:ext>
            </a:extLst>
          </p:cNvPr>
          <p:cNvSpPr>
            <a:spLocks noChangeShapeType="1"/>
          </p:cNvSpPr>
          <p:nvPr/>
        </p:nvSpPr>
        <p:spPr bwMode="auto">
          <a:xfrm>
            <a:off x="1227493" y="2278244"/>
            <a:ext cx="435095" cy="195955"/>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
        <p:nvSpPr>
          <p:cNvPr id="22" name="Line 13">
            <a:extLst>
              <a:ext uri="{FF2B5EF4-FFF2-40B4-BE49-F238E27FC236}">
                <a16:creationId xmlns:a16="http://schemas.microsoft.com/office/drawing/2014/main" id="{37D2329B-5AD7-48AE-B748-11F69658D2C9}"/>
              </a:ext>
            </a:extLst>
          </p:cNvPr>
          <p:cNvSpPr>
            <a:spLocks noChangeShapeType="1"/>
          </p:cNvSpPr>
          <p:nvPr/>
        </p:nvSpPr>
        <p:spPr bwMode="auto">
          <a:xfrm>
            <a:off x="3163037" y="1943099"/>
            <a:ext cx="0" cy="433122"/>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
        <p:nvSpPr>
          <p:cNvPr id="24" name="Line 14">
            <a:extLst>
              <a:ext uri="{FF2B5EF4-FFF2-40B4-BE49-F238E27FC236}">
                <a16:creationId xmlns:a16="http://schemas.microsoft.com/office/drawing/2014/main" id="{F3D0B3E3-3576-435F-9FA9-39214677C550}"/>
              </a:ext>
            </a:extLst>
          </p:cNvPr>
          <p:cNvSpPr>
            <a:spLocks noChangeShapeType="1"/>
          </p:cNvSpPr>
          <p:nvPr/>
        </p:nvSpPr>
        <p:spPr bwMode="auto">
          <a:xfrm flipH="1">
            <a:off x="5105183" y="2017825"/>
            <a:ext cx="114300" cy="258739"/>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Tree>
    <p:extLst>
      <p:ext uri="{BB962C8B-B14F-4D97-AF65-F5344CB8AC3E}">
        <p14:creationId xmlns:p14="http://schemas.microsoft.com/office/powerpoint/2010/main" val="3371135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Sea of Galilee and Magdala from west</a:t>
            </a:r>
          </a:p>
        </p:txBody>
      </p:sp>
      <p:pic>
        <p:nvPicPr>
          <p:cNvPr id="4" name="Picture 3" descr="A close up of a hillside next to a body of water&#10;&#10;Description automatically generated">
            <a:extLst>
              <a:ext uri="{FF2B5EF4-FFF2-40B4-BE49-F238E27FC236}">
                <a16:creationId xmlns:a16="http://schemas.microsoft.com/office/drawing/2014/main" id="{5F31C027-CC18-4670-BDE2-B875F26A1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Tree>
    <p:extLst>
      <p:ext uri="{BB962C8B-B14F-4D97-AF65-F5344CB8AC3E}">
        <p14:creationId xmlns:p14="http://schemas.microsoft.com/office/powerpoint/2010/main" val="801065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Sea of Galilee and Magdala from west</a:t>
            </a:r>
          </a:p>
        </p:txBody>
      </p:sp>
      <p:pic>
        <p:nvPicPr>
          <p:cNvPr id="4" name="Picture 3" descr="A close up of a hillside next to a body of water&#10;&#10;Description automatically generated">
            <a:extLst>
              <a:ext uri="{FF2B5EF4-FFF2-40B4-BE49-F238E27FC236}">
                <a16:creationId xmlns:a16="http://schemas.microsoft.com/office/drawing/2014/main" id="{5F31C027-CC18-4670-BDE2-B875F26A1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3328"/>
          </a:xfrm>
          <a:prstGeom prst="rect">
            <a:avLst/>
          </a:prstGeom>
        </p:spPr>
      </p:pic>
      <p:sp>
        <p:nvSpPr>
          <p:cNvPr id="2" name="Text Box 8">
            <a:extLst>
              <a:ext uri="{FF2B5EF4-FFF2-40B4-BE49-F238E27FC236}">
                <a16:creationId xmlns:a16="http://schemas.microsoft.com/office/drawing/2014/main" id="{9CFD28D4-B78D-431C-A369-74E74A628B68}"/>
              </a:ext>
            </a:extLst>
          </p:cNvPr>
          <p:cNvSpPr txBox="1">
            <a:spLocks noChangeArrowheads="1"/>
          </p:cNvSpPr>
          <p:nvPr/>
        </p:nvSpPr>
        <p:spPr bwMode="auto">
          <a:xfrm>
            <a:off x="1435432" y="3429000"/>
            <a:ext cx="1086388"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Magdala</a:t>
            </a:r>
          </a:p>
        </p:txBody>
      </p:sp>
      <p:sp>
        <p:nvSpPr>
          <p:cNvPr id="7" name="Text Box 10">
            <a:extLst>
              <a:ext uri="{FF2B5EF4-FFF2-40B4-BE49-F238E27FC236}">
                <a16:creationId xmlns:a16="http://schemas.microsoft.com/office/drawing/2014/main" id="{AD61766C-0ACC-4C15-9FA3-08D32FF7FE35}"/>
              </a:ext>
            </a:extLst>
          </p:cNvPr>
          <p:cNvSpPr txBox="1">
            <a:spLocks noChangeArrowheads="1"/>
          </p:cNvSpPr>
          <p:nvPr/>
        </p:nvSpPr>
        <p:spPr bwMode="auto">
          <a:xfrm>
            <a:off x="685800" y="1868170"/>
            <a:ext cx="1644233"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Golan Heights</a:t>
            </a:r>
          </a:p>
        </p:txBody>
      </p:sp>
      <p:sp>
        <p:nvSpPr>
          <p:cNvPr id="9" name="Line 14">
            <a:extLst>
              <a:ext uri="{FF2B5EF4-FFF2-40B4-BE49-F238E27FC236}">
                <a16:creationId xmlns:a16="http://schemas.microsoft.com/office/drawing/2014/main" id="{9DF38769-3283-4F0E-ABC8-3BD9907DD462}"/>
              </a:ext>
            </a:extLst>
          </p:cNvPr>
          <p:cNvSpPr>
            <a:spLocks noChangeShapeType="1"/>
          </p:cNvSpPr>
          <p:nvPr/>
        </p:nvSpPr>
        <p:spPr bwMode="auto">
          <a:xfrm>
            <a:off x="1973926" y="3829110"/>
            <a:ext cx="7274" cy="28569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
        <p:nvSpPr>
          <p:cNvPr id="10" name="Text Box 10">
            <a:extLst>
              <a:ext uri="{FF2B5EF4-FFF2-40B4-BE49-F238E27FC236}">
                <a16:creationId xmlns:a16="http://schemas.microsoft.com/office/drawing/2014/main" id="{FF68E2F5-D765-4930-ABDD-100A0C0F875B}"/>
              </a:ext>
            </a:extLst>
          </p:cNvPr>
          <p:cNvSpPr txBox="1">
            <a:spLocks noChangeArrowheads="1"/>
          </p:cNvSpPr>
          <p:nvPr/>
        </p:nvSpPr>
        <p:spPr bwMode="auto">
          <a:xfrm>
            <a:off x="5168105" y="1668115"/>
            <a:ext cx="909224"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Hippos</a:t>
            </a:r>
          </a:p>
        </p:txBody>
      </p:sp>
      <p:sp>
        <p:nvSpPr>
          <p:cNvPr id="11" name="Line 14">
            <a:extLst>
              <a:ext uri="{FF2B5EF4-FFF2-40B4-BE49-F238E27FC236}">
                <a16:creationId xmlns:a16="http://schemas.microsoft.com/office/drawing/2014/main" id="{7A516CBE-22F7-4985-9955-9DDD85A97A6C}"/>
              </a:ext>
            </a:extLst>
          </p:cNvPr>
          <p:cNvSpPr>
            <a:spLocks noChangeShapeType="1"/>
          </p:cNvSpPr>
          <p:nvPr/>
        </p:nvSpPr>
        <p:spPr bwMode="auto">
          <a:xfrm>
            <a:off x="5633372" y="2120452"/>
            <a:ext cx="7274" cy="28569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endParaRPr lang="en-US" dirty="0">
              <a:latin typeface="Calibri" pitchFamily="34" charset="0"/>
              <a:cs typeface="+mn-cs"/>
            </a:endParaRPr>
          </a:p>
        </p:txBody>
      </p:sp>
      <p:sp>
        <p:nvSpPr>
          <p:cNvPr id="12" name="Text Box 10">
            <a:extLst>
              <a:ext uri="{FF2B5EF4-FFF2-40B4-BE49-F238E27FC236}">
                <a16:creationId xmlns:a16="http://schemas.microsoft.com/office/drawing/2014/main" id="{0F8D297B-9D07-436A-89C8-6AA3E84CD10A}"/>
              </a:ext>
            </a:extLst>
          </p:cNvPr>
          <p:cNvSpPr txBox="1">
            <a:spLocks noChangeArrowheads="1"/>
          </p:cNvSpPr>
          <p:nvPr/>
        </p:nvSpPr>
        <p:spPr bwMode="auto">
          <a:xfrm>
            <a:off x="6939754" y="4152519"/>
            <a:ext cx="745717" cy="40011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Arbel</a:t>
            </a:r>
          </a:p>
        </p:txBody>
      </p:sp>
    </p:spTree>
    <p:extLst>
      <p:ext uri="{BB962C8B-B14F-4D97-AF65-F5344CB8AC3E}">
        <p14:creationId xmlns:p14="http://schemas.microsoft.com/office/powerpoint/2010/main" val="422144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76B87D-4E34-4184-93F0-86E1095DB04D}"/>
              </a:ext>
            </a:extLst>
          </p:cNvPr>
          <p:cNvSpPr>
            <a:spLocks noGrp="1"/>
          </p:cNvSpPr>
          <p:nvPr>
            <p:ph type="body" sz="quarter" idx="10"/>
          </p:nvPr>
        </p:nvSpPr>
        <p:spPr/>
        <p:txBody>
          <a:bodyPr/>
          <a:lstStyle/>
          <a:p>
            <a:r>
              <a:rPr lang="en-US" dirty="0"/>
              <a:t>Magdala aerial from northwest</a:t>
            </a:r>
          </a:p>
        </p:txBody>
      </p:sp>
      <p:pic>
        <p:nvPicPr>
          <p:cNvPr id="4" name="Picture 3" descr="A view of a mountain&#10;&#10;Description automatically generated">
            <a:extLst>
              <a:ext uri="{FF2B5EF4-FFF2-40B4-BE49-F238E27FC236}">
                <a16:creationId xmlns:a16="http://schemas.microsoft.com/office/drawing/2014/main" id="{448026BA-4EB2-4356-A883-1A51AD650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0222731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west\sr\Magdala from above.jpg"/>
</p:tagLst>
</file>

<file path=ppt/tags/tag2.xml><?xml version="1.0" encoding="utf-8"?>
<p:tagLst xmlns:a="http://schemas.openxmlformats.org/drawingml/2006/main" xmlns:r="http://schemas.openxmlformats.org/officeDocument/2006/relationships" xmlns:p="http://schemas.openxmlformats.org/presentationml/2006/main">
  <p:tag name="FILENAME" val="D:\0Adds 2002\01 Galilee\Sea of Galilee-west\sr\Magdala excavations from southwest.jpg"/>
  <p:tag name="PHOTO" val="TRUE"/>
</p:tagLst>
</file>

<file path=ppt/theme/theme1.xml><?xml version="1.0" encoding="utf-8"?>
<a:theme xmlns:a="http://schemas.openxmlformats.org/drawingml/2006/main" name="PictorialLib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ictorial-Library.potx" id="{5FB7135F-4DE9-4372-BECC-EE886705E2DA}" vid="{2F6B946F-C4FE-4073-9B2F-C886F7B16354}"/>
    </a:ext>
  </a:extLst>
</a:theme>
</file>

<file path=ppt/theme/theme2.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Pictorial-Library</Template>
  <TotalTime>8212</TotalTime>
  <Words>4452</Words>
  <Application>Microsoft Office PowerPoint</Application>
  <PresentationFormat>On-screen Show (4:3)</PresentationFormat>
  <Paragraphs>444</Paragraphs>
  <Slides>84</Slides>
  <Notes>84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84</vt:i4>
      </vt:variant>
    </vt:vector>
  </HeadingPairs>
  <TitlesOfParts>
    <vt:vector size="89" baseType="lpstr">
      <vt:lpstr>Arial</vt:lpstr>
      <vt:lpstr>Calibri</vt:lpstr>
      <vt:lpstr>Times New Roman</vt:lpstr>
      <vt:lpstr>PictorialLibrary</vt:lpstr>
      <vt:lpstr>White</vt:lpstr>
      <vt:lpstr>Magdala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Bolen</dc:creator>
  <cp:lastModifiedBy>Todd Bolen</cp:lastModifiedBy>
  <cp:revision>60</cp:revision>
  <dcterms:created xsi:type="dcterms:W3CDTF">2020-06-21T22:01:52Z</dcterms:created>
  <dcterms:modified xsi:type="dcterms:W3CDTF">2020-08-23T23:40:48Z</dcterms:modified>
</cp:coreProperties>
</file>