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66" r:id="rId3"/>
    <p:sldId id="264" r:id="rId4"/>
    <p:sldId id="260" r:id="rId5"/>
    <p:sldId id="262" r:id="rId6"/>
    <p:sldId id="261" r:id="rId7"/>
    <p:sldId id="270" r:id="rId8"/>
    <p:sldId id="257" r:id="rId9"/>
    <p:sldId id="258" r:id="rId10"/>
    <p:sldId id="271" r:id="rId11"/>
    <p:sldId id="269" r:id="rId12"/>
    <p:sldId id="268" r:id="rId13"/>
    <p:sldId id="273" r:id="rId14"/>
    <p:sldId id="274" r:id="rId15"/>
    <p:sldId id="275" r:id="rId16"/>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71" autoAdjust="0"/>
  </p:normalViewPr>
  <p:slideViewPr>
    <p:cSldViewPr snapToObjects="1">
      <p:cViewPr>
        <p:scale>
          <a:sx n="70" d="100"/>
          <a:sy n="70" d="100"/>
        </p:scale>
        <p:origin x="-2730" y="-5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E80BC-D066-4BD3-B684-095B4F034B73}" type="datetimeFigureOut">
              <a:rPr lang="en-US" smtClean="0"/>
              <a:t>6/23/2014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719BB-D47A-4D3E-A826-CEA031256942}" type="slidenum">
              <a:rPr lang="en-US" smtClean="0"/>
              <a:t>‹#›</a:t>
            </a:fld>
            <a:endParaRPr lang="en-US"/>
          </a:p>
        </p:txBody>
      </p:sp>
    </p:spTree>
    <p:extLst>
      <p:ext uri="{BB962C8B-B14F-4D97-AF65-F5344CB8AC3E}">
        <p14:creationId xmlns:p14="http://schemas.microsoft.com/office/powerpoint/2010/main" val="391005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is the Galilee region a favorite region of Israel to so many? I think it has to do with its combination of beautiful landscapes and rich history. This is </a:t>
            </a:r>
            <a:r>
              <a:rPr lang="en-US" sz="1200" kern="1200" dirty="0" err="1" smtClean="0">
                <a:solidFill>
                  <a:schemeClr val="tx1"/>
                </a:solidFill>
                <a:effectLst/>
                <a:latin typeface="+mn-lt"/>
                <a:ea typeface="+mn-ea"/>
                <a:cs typeface="+mn-cs"/>
              </a:rPr>
              <a:t>moreso</a:t>
            </a:r>
            <a:r>
              <a:rPr lang="en-US" sz="1200" kern="1200" dirty="0" smtClean="0">
                <a:solidFill>
                  <a:schemeClr val="tx1"/>
                </a:solidFill>
                <a:effectLst/>
                <a:latin typeface="+mn-lt"/>
                <a:ea typeface="+mn-ea"/>
                <a:cs typeface="+mn-cs"/>
              </a:rPr>
              <a:t> for the Christian visitor who has heard the Gospel stories all of their lives. Almost all of Matthew, Mark, and Luke prior to Jesus' arrival in Jerusalem record his life and ministry in the Galilee.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the traveler's great delight, the area is largely undeveloped today. When coming from Jerusalem where urban sprawl has conquered nearly everything not covered by a church, Galilee is a refreshing place to visualize the Savior healing, teaching, and loving his own. The photos below show scenes similar to what Jesus may have witnessed in the first century.</a:t>
            </a:r>
          </a:p>
          <a:p>
            <a:endParaRPr lang="en-US" sz="1200" kern="1200" dirty="0" smtClean="0">
              <a:solidFill>
                <a:schemeClr val="tx1"/>
              </a:solidFill>
              <a:effectLst/>
              <a:latin typeface="+mn-lt"/>
              <a:ea typeface="+mn-ea"/>
              <a:cs typeface="+mn-cs"/>
            </a:endParaRPr>
          </a:p>
          <a:p>
            <a:r>
              <a:rPr lang="en-US" dirty="0" smtClean="0">
                <a:latin typeface="Times New Roman" pitchFamily="18" charset="0"/>
                <a:cs typeface="Times New Roman" pitchFamily="18" charset="0"/>
              </a:rPr>
              <a:t>These images are a representative sample of the 1,100 images in the Galilee volume of the </a:t>
            </a:r>
            <a:r>
              <a:rPr lang="en-US" i="1" dirty="0" smtClean="0">
                <a:latin typeface="Times New Roman" pitchFamily="18" charset="0"/>
                <a:cs typeface="Times New Roman" pitchFamily="18" charset="0"/>
              </a:rPr>
              <a:t>Pictorial Library of Bible Lands</a:t>
            </a:r>
            <a:r>
              <a:rPr lang="en-US" dirty="0" smtClean="0">
                <a:latin typeface="Times New Roman" pitchFamily="18" charset="0"/>
                <a:cs typeface="Times New Roman" pitchFamily="18" charset="0"/>
              </a:rPr>
              <a:t>. </a:t>
            </a:r>
            <a:r>
              <a:rPr lang="en-US" dirty="0" smtClean="0"/>
              <a:t>This</a:t>
            </a:r>
            <a:r>
              <a:rPr lang="en-US" baseline="0" dirty="0" smtClean="0"/>
              <a:t> presentation, including its maps and photographs, are copyrighted by Todd Bolen. Permission to use is granted for personal and educational purposes. Commercial use or re-distribution requires written permission.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pitchFamily="34" charset="0"/>
              </a:rPr>
              <a:t>tb022107074</a:t>
            </a:r>
            <a:endParaRPr lang="en-US" dirty="0"/>
          </a:p>
        </p:txBody>
      </p:sp>
      <p:sp>
        <p:nvSpPr>
          <p:cNvPr id="4" name="Slide Number Placeholder 3"/>
          <p:cNvSpPr>
            <a:spLocks noGrp="1"/>
          </p:cNvSpPr>
          <p:nvPr>
            <p:ph type="sldNum" sz="quarter" idx="10"/>
          </p:nvPr>
        </p:nvSpPr>
        <p:spPr/>
        <p:txBody>
          <a:bodyPr/>
          <a:lstStyle/>
          <a:p>
            <a:fld id="{CB5719BB-D47A-4D3E-A826-CEA031256942}" type="slidenum">
              <a:rPr lang="en-US" smtClean="0"/>
              <a:t>10</a:t>
            </a:fld>
            <a:endParaRPr lang="en-US"/>
          </a:p>
        </p:txBody>
      </p:sp>
    </p:spTree>
    <p:extLst>
      <p:ext uri="{BB962C8B-B14F-4D97-AF65-F5344CB8AC3E}">
        <p14:creationId xmlns:p14="http://schemas.microsoft.com/office/powerpoint/2010/main" val="294375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pitchFamily="34" charset="0"/>
              </a:rPr>
              <a:t>tb011212447</a:t>
            </a:r>
            <a:endParaRPr lang="en-US" dirty="0"/>
          </a:p>
        </p:txBody>
      </p:sp>
      <p:sp>
        <p:nvSpPr>
          <p:cNvPr id="4" name="Slide Number Placeholder 3"/>
          <p:cNvSpPr>
            <a:spLocks noGrp="1"/>
          </p:cNvSpPr>
          <p:nvPr>
            <p:ph type="sldNum" sz="quarter" idx="10"/>
          </p:nvPr>
        </p:nvSpPr>
        <p:spPr/>
        <p:txBody>
          <a:bodyPr/>
          <a:lstStyle/>
          <a:p>
            <a:fld id="{CB5719BB-D47A-4D3E-A826-CEA031256942}" type="slidenum">
              <a:rPr lang="en-US" smtClean="0"/>
              <a:t>11</a:t>
            </a:fld>
            <a:endParaRPr lang="en-US"/>
          </a:p>
        </p:txBody>
      </p:sp>
    </p:spTree>
    <p:extLst>
      <p:ext uri="{BB962C8B-B14F-4D97-AF65-F5344CB8AC3E}">
        <p14:creationId xmlns:p14="http://schemas.microsoft.com/office/powerpoint/2010/main" val="157243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Jesus was standing along these shores when the Pharisees and Sadducees asked him for a sign. His response: "When evening comes, you say, 'It will be fair weather, for the sky is red,' and in the morning, 'Today it will be stormy, for the sky is red and overcast.' You know how to interpret the appearance of the sky, but you cannot interpret the signs of the times" (Matt 16:2-3). These astute weathermen were staring at the Messiah and did not recognize him. Another sign would not solve their problem.</a:t>
            </a:r>
          </a:p>
          <a:p>
            <a:endParaRPr lang="en-US" sz="1200" kern="1200" dirty="0" smtClean="0">
              <a:solidFill>
                <a:schemeClr val="tx1"/>
              </a:solidFill>
              <a:effectLst/>
              <a:latin typeface="+mn-lt"/>
              <a:ea typeface="+mn-ea"/>
              <a:cs typeface="+mn-cs"/>
            </a:endParaRPr>
          </a:p>
          <a:p>
            <a:r>
              <a:rPr lang="en-US" dirty="0" smtClean="0"/>
              <a:t>tb103106329</a:t>
            </a:r>
            <a:endParaRPr lang="en-US" dirty="0"/>
          </a:p>
        </p:txBody>
      </p:sp>
      <p:sp>
        <p:nvSpPr>
          <p:cNvPr id="4" name="Slide Number Placeholder 3"/>
          <p:cNvSpPr>
            <a:spLocks noGrp="1"/>
          </p:cNvSpPr>
          <p:nvPr>
            <p:ph type="sldNum" sz="quarter" idx="10"/>
          </p:nvPr>
        </p:nvSpPr>
        <p:spPr/>
        <p:txBody>
          <a:bodyPr/>
          <a:lstStyle/>
          <a:p>
            <a:fld id="{CB5719BB-D47A-4D3E-A826-CEA031256942}" type="slidenum">
              <a:rPr lang="en-US" smtClean="0"/>
              <a:t>12</a:t>
            </a:fld>
            <a:endParaRPr lang="en-US"/>
          </a:p>
        </p:txBody>
      </p:sp>
    </p:spTree>
    <p:extLst>
      <p:ext uri="{BB962C8B-B14F-4D97-AF65-F5344CB8AC3E}">
        <p14:creationId xmlns:p14="http://schemas.microsoft.com/office/powerpoint/2010/main" val="3499842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southern portion of the Sea of Galilee is an area that Jesus surely would have seen much of, but the Gospels do not record much of Jesus' ministry here. Two miracles were apparently performed on the opposite shore in what was then known as the Decapolis: the demons cast into the herd of pigs (Mark 5:1-20) and the feeding of the 4,000 (Matt 15:29-39). This photo shows the land in April after plentiful winter rains.</a:t>
            </a:r>
          </a:p>
          <a:p>
            <a:endParaRPr lang="en-US" sz="1200" kern="1200" dirty="0" smtClean="0">
              <a:solidFill>
                <a:schemeClr val="tx1"/>
              </a:solidFill>
              <a:effectLst/>
              <a:latin typeface="+mn-lt"/>
              <a:ea typeface="+mn-ea"/>
              <a:cs typeface="+mn-cs"/>
            </a:endParaRPr>
          </a:p>
          <a:p>
            <a:r>
              <a:rPr lang="en-US" dirty="0" smtClean="0"/>
              <a:t>tb041003225</a:t>
            </a:r>
            <a:endParaRPr lang="en-US" dirty="0"/>
          </a:p>
        </p:txBody>
      </p:sp>
      <p:sp>
        <p:nvSpPr>
          <p:cNvPr id="4" name="Slide Number Placeholder 3"/>
          <p:cNvSpPr>
            <a:spLocks noGrp="1"/>
          </p:cNvSpPr>
          <p:nvPr>
            <p:ph type="sldNum" sz="quarter" idx="10"/>
          </p:nvPr>
        </p:nvSpPr>
        <p:spPr/>
        <p:txBody>
          <a:bodyPr/>
          <a:lstStyle/>
          <a:p>
            <a:fld id="{CB5719BB-D47A-4D3E-A826-CEA031256942}" type="slidenum">
              <a:rPr lang="en-US" smtClean="0"/>
              <a:t>2</a:t>
            </a:fld>
            <a:endParaRPr lang="en-US"/>
          </a:p>
        </p:txBody>
      </p:sp>
    </p:spTree>
    <p:extLst>
      <p:ext uri="{BB962C8B-B14F-4D97-AF65-F5344CB8AC3E}">
        <p14:creationId xmlns:p14="http://schemas.microsoft.com/office/powerpoint/2010/main" val="69581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contrast with the first photo, this view of the northwestern side of the Sea of Galilee shows the primary area of Jesus' ministry. Nearly every event, teaching, and miracle recorded in the Gospels in connection with the lake occurred within view of Mount Arbel. A few examples: the calling of the disciples, the feeding of the 5,000, the walking on water, and every event recorded in Capernaum. In addition, the traditional area of the Sermon on the Mount is located here.</a:t>
            </a:r>
          </a:p>
          <a:p>
            <a:endParaRPr lang="en-US" sz="1200" kern="1200" dirty="0" smtClean="0">
              <a:solidFill>
                <a:schemeClr val="tx1"/>
              </a:solidFill>
              <a:effectLst/>
              <a:latin typeface="+mn-lt"/>
              <a:ea typeface="+mn-ea"/>
              <a:cs typeface="+mn-cs"/>
            </a:endParaRPr>
          </a:p>
          <a:p>
            <a:r>
              <a:rPr lang="en-US" dirty="0" smtClean="0"/>
              <a:t>tb053005508</a:t>
            </a:r>
            <a:endParaRPr lang="en-US" dirty="0"/>
          </a:p>
        </p:txBody>
      </p:sp>
      <p:sp>
        <p:nvSpPr>
          <p:cNvPr id="4" name="Slide Number Placeholder 3"/>
          <p:cNvSpPr>
            <a:spLocks noGrp="1"/>
          </p:cNvSpPr>
          <p:nvPr>
            <p:ph type="sldNum" sz="quarter" idx="10"/>
          </p:nvPr>
        </p:nvSpPr>
        <p:spPr/>
        <p:txBody>
          <a:bodyPr/>
          <a:lstStyle/>
          <a:p>
            <a:fld id="{CB5719BB-D47A-4D3E-A826-CEA031256942}" type="slidenum">
              <a:rPr lang="en-US" smtClean="0"/>
              <a:t>3</a:t>
            </a:fld>
            <a:endParaRPr lang="en-US"/>
          </a:p>
        </p:txBody>
      </p:sp>
    </p:spTree>
    <p:extLst>
      <p:ext uri="{BB962C8B-B14F-4D97-AF65-F5344CB8AC3E}">
        <p14:creationId xmlns:p14="http://schemas.microsoft.com/office/powerpoint/2010/main" val="76160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Unlike in Jesus' day, there are few fishermen on the Sea of Galilee today. One of the reasons is that the supply of fish is greatly depleted. The fish farms in the valleys to the north and south meet much of the modern demand. But a few fishermen still practice the ancient craft, though their attire and locomotion has evolved.</a:t>
            </a:r>
          </a:p>
          <a:p>
            <a:endParaRPr lang="en-US" sz="1200" kern="1200" dirty="0" smtClean="0">
              <a:solidFill>
                <a:schemeClr val="tx1"/>
              </a:solidFill>
              <a:effectLst/>
              <a:latin typeface="+mn-lt"/>
              <a:ea typeface="+mn-ea"/>
              <a:cs typeface="+mn-cs"/>
            </a:endParaRPr>
          </a:p>
          <a:p>
            <a:r>
              <a:rPr lang="en-US" dirty="0" smtClean="0"/>
              <a:t>tb101005875</a:t>
            </a:r>
            <a:endParaRPr lang="en-US" dirty="0"/>
          </a:p>
        </p:txBody>
      </p:sp>
      <p:sp>
        <p:nvSpPr>
          <p:cNvPr id="4" name="Slide Number Placeholder 3"/>
          <p:cNvSpPr>
            <a:spLocks noGrp="1"/>
          </p:cNvSpPr>
          <p:nvPr>
            <p:ph type="sldNum" sz="quarter" idx="10"/>
          </p:nvPr>
        </p:nvSpPr>
        <p:spPr/>
        <p:txBody>
          <a:bodyPr/>
          <a:lstStyle/>
          <a:p>
            <a:fld id="{CB5719BB-D47A-4D3E-A826-CEA031256942}" type="slidenum">
              <a:rPr lang="en-US" smtClean="0"/>
              <a:t>4</a:t>
            </a:fld>
            <a:endParaRPr lang="en-US"/>
          </a:p>
        </p:txBody>
      </p:sp>
    </p:spTree>
    <p:extLst>
      <p:ext uri="{BB962C8B-B14F-4D97-AF65-F5344CB8AC3E}">
        <p14:creationId xmlns:p14="http://schemas.microsoft.com/office/powerpoint/2010/main" val="243014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Sermon on the Mount may be the most famous message in history (Matt 5-7), and the traditional location has a beautiful view of the Sea of Galilee. I usually advocate the site is possibly authentic for two reasons: (1) it is close to Capernaum and </a:t>
            </a:r>
            <a:r>
              <a:rPr lang="en-US" sz="1200" kern="1200" dirty="0" err="1" smtClean="0">
                <a:solidFill>
                  <a:schemeClr val="tx1"/>
                </a:solidFill>
                <a:effectLst/>
                <a:latin typeface="+mn-lt"/>
                <a:ea typeface="+mn-ea"/>
                <a:cs typeface="+mn-cs"/>
              </a:rPr>
              <a:t>Heptapegon</a:t>
            </a:r>
            <a:r>
              <a:rPr lang="en-US" sz="1200" kern="1200" dirty="0" smtClean="0">
                <a:solidFill>
                  <a:schemeClr val="tx1"/>
                </a:solidFill>
                <a:effectLst/>
                <a:latin typeface="+mn-lt"/>
                <a:ea typeface="+mn-ea"/>
                <a:cs typeface="+mn-cs"/>
              </a:rPr>
              <a:t> (Tabgha), both important in Jesus' ministry; (2) the size of the hill is suitable for a large crowd. What was the sermon all about? Jesus explained what was necessary in order to enter his kingdom. Those who are poor in spirit, meek, pure in heart, and have a righteousness greater than that of the teachers of the law will live with Jesus in his coming kingdom.</a:t>
            </a:r>
          </a:p>
          <a:p>
            <a:endParaRPr lang="en-US" sz="1200" kern="1200" dirty="0" smtClean="0">
              <a:solidFill>
                <a:schemeClr val="tx1"/>
              </a:solidFill>
              <a:effectLst/>
              <a:latin typeface="+mn-lt"/>
              <a:ea typeface="+mn-ea"/>
              <a:cs typeface="+mn-cs"/>
            </a:endParaRPr>
          </a:p>
          <a:p>
            <a:r>
              <a:rPr lang="en-US" dirty="0" smtClean="0"/>
              <a:t>tb032805817</a:t>
            </a:r>
            <a:endParaRPr lang="en-US" dirty="0"/>
          </a:p>
        </p:txBody>
      </p:sp>
      <p:sp>
        <p:nvSpPr>
          <p:cNvPr id="4" name="Slide Number Placeholder 3"/>
          <p:cNvSpPr>
            <a:spLocks noGrp="1"/>
          </p:cNvSpPr>
          <p:nvPr>
            <p:ph type="sldNum" sz="quarter" idx="10"/>
          </p:nvPr>
        </p:nvSpPr>
        <p:spPr/>
        <p:txBody>
          <a:bodyPr/>
          <a:lstStyle/>
          <a:p>
            <a:fld id="{CB5719BB-D47A-4D3E-A826-CEA031256942}" type="slidenum">
              <a:rPr lang="en-US" smtClean="0"/>
              <a:t>5</a:t>
            </a:fld>
            <a:endParaRPr lang="en-US"/>
          </a:p>
        </p:txBody>
      </p:sp>
    </p:spTree>
    <p:extLst>
      <p:ext uri="{BB962C8B-B14F-4D97-AF65-F5344CB8AC3E}">
        <p14:creationId xmlns:p14="http://schemas.microsoft.com/office/powerpoint/2010/main" val="60982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tb032805854</a:t>
            </a:r>
            <a:endParaRPr lang="en-US" dirty="0"/>
          </a:p>
        </p:txBody>
      </p:sp>
      <p:sp>
        <p:nvSpPr>
          <p:cNvPr id="4" name="Slide Number Placeholder 3"/>
          <p:cNvSpPr>
            <a:spLocks noGrp="1"/>
          </p:cNvSpPr>
          <p:nvPr>
            <p:ph type="sldNum" sz="quarter" idx="10"/>
          </p:nvPr>
        </p:nvSpPr>
        <p:spPr/>
        <p:txBody>
          <a:bodyPr/>
          <a:lstStyle/>
          <a:p>
            <a:fld id="{CB5719BB-D47A-4D3E-A826-CEA031256942}" type="slidenum">
              <a:rPr lang="en-US" smtClean="0"/>
              <a:t>6</a:t>
            </a:fld>
            <a:endParaRPr lang="en-US"/>
          </a:p>
        </p:txBody>
      </p:sp>
    </p:spTree>
    <p:extLst>
      <p:ext uri="{BB962C8B-B14F-4D97-AF65-F5344CB8AC3E}">
        <p14:creationId xmlns:p14="http://schemas.microsoft.com/office/powerpoint/2010/main" val="220673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pitchFamily="34" charset="0"/>
              </a:rPr>
              <a:t>tb032805829</a:t>
            </a:r>
            <a:endParaRPr lang="en-US" dirty="0"/>
          </a:p>
        </p:txBody>
      </p:sp>
      <p:sp>
        <p:nvSpPr>
          <p:cNvPr id="4" name="Slide Number Placeholder 3"/>
          <p:cNvSpPr>
            <a:spLocks noGrp="1"/>
          </p:cNvSpPr>
          <p:nvPr>
            <p:ph type="sldNum" sz="quarter" idx="10"/>
          </p:nvPr>
        </p:nvSpPr>
        <p:spPr/>
        <p:txBody>
          <a:bodyPr/>
          <a:lstStyle/>
          <a:p>
            <a:fld id="{CB5719BB-D47A-4D3E-A826-CEA031256942}" type="slidenum">
              <a:rPr lang="en-US" smtClean="0"/>
              <a:t>7</a:t>
            </a:fld>
            <a:endParaRPr lang="en-US"/>
          </a:p>
        </p:txBody>
      </p:sp>
    </p:spTree>
    <p:extLst>
      <p:ext uri="{BB962C8B-B14F-4D97-AF65-F5344CB8AC3E}">
        <p14:creationId xmlns:p14="http://schemas.microsoft.com/office/powerpoint/2010/main" val="3759675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I could visit only one place in Galilee, I'd choose Capernaum. This seaside village was Jesus' home for three years of his earthly ministry and here he performed many miracles and taught many lessons. Where exactly did Jesus live in Capernaum? We don't know if Jesus lived with Peter's extended family (note the mention of Peter's mother-in-law, which indicates that Peter was married; Mark 1:30). Or perhaps Jesus' own family relocated with him from Nazareth—Mary and his four brothers and two (or more?) sisters. We know that at least on one occasion they were all in town (Mark 3:31). Ultimately we simply don't know where Jesus lived. Perhaps that is a good thing, lest someone erect another church over the spot.</a:t>
            </a:r>
          </a:p>
          <a:p>
            <a:endParaRPr lang="en-US" sz="1200" kern="1200" dirty="0" smtClean="0">
              <a:solidFill>
                <a:schemeClr val="tx1"/>
              </a:solidFill>
              <a:effectLst/>
              <a:latin typeface="+mn-lt"/>
              <a:ea typeface="+mn-ea"/>
              <a:cs typeface="+mn-cs"/>
            </a:endParaRPr>
          </a:p>
          <a:p>
            <a:r>
              <a:rPr lang="en-US" dirty="0" smtClean="0"/>
              <a:t>tbs115190011</a:t>
            </a:r>
            <a:endParaRPr lang="en-US" dirty="0"/>
          </a:p>
        </p:txBody>
      </p:sp>
      <p:sp>
        <p:nvSpPr>
          <p:cNvPr id="4" name="Slide Number Placeholder 3"/>
          <p:cNvSpPr>
            <a:spLocks noGrp="1"/>
          </p:cNvSpPr>
          <p:nvPr>
            <p:ph type="sldNum" sz="quarter" idx="10"/>
          </p:nvPr>
        </p:nvSpPr>
        <p:spPr/>
        <p:txBody>
          <a:bodyPr/>
          <a:lstStyle/>
          <a:p>
            <a:fld id="{CB5719BB-D47A-4D3E-A826-CEA031256942}" type="slidenum">
              <a:rPr lang="en-US" smtClean="0"/>
              <a:t>8</a:t>
            </a:fld>
            <a:endParaRPr lang="en-US"/>
          </a:p>
        </p:txBody>
      </p:sp>
    </p:spTree>
    <p:extLst>
      <p:ext uri="{BB962C8B-B14F-4D97-AF65-F5344CB8AC3E}">
        <p14:creationId xmlns:p14="http://schemas.microsoft.com/office/powerpoint/2010/main" val="10733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tb011306464</a:t>
            </a:r>
            <a:endParaRPr lang="en-US" dirty="0"/>
          </a:p>
        </p:txBody>
      </p:sp>
      <p:sp>
        <p:nvSpPr>
          <p:cNvPr id="4" name="Slide Number Placeholder 3"/>
          <p:cNvSpPr>
            <a:spLocks noGrp="1"/>
          </p:cNvSpPr>
          <p:nvPr>
            <p:ph type="sldNum" sz="quarter" idx="10"/>
          </p:nvPr>
        </p:nvSpPr>
        <p:spPr/>
        <p:txBody>
          <a:bodyPr/>
          <a:lstStyle/>
          <a:p>
            <a:fld id="{CB5719BB-D47A-4D3E-A826-CEA031256942}" type="slidenum">
              <a:rPr lang="en-US" smtClean="0"/>
              <a:t>9</a:t>
            </a:fld>
            <a:endParaRPr lang="en-US"/>
          </a:p>
        </p:txBody>
      </p:sp>
    </p:spTree>
    <p:extLst>
      <p:ext uri="{BB962C8B-B14F-4D97-AF65-F5344CB8AC3E}">
        <p14:creationId xmlns:p14="http://schemas.microsoft.com/office/powerpoint/2010/main" val="15029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CFE886-7D67-45C8-82CF-2B048062A4C1}"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8E925-58A6-4787-A15A-7CBF56208E07}" type="slidenum">
              <a:rPr lang="en-US" smtClean="0"/>
              <a:t>‹#›</a:t>
            </a:fld>
            <a:endParaRPr lang="en-US"/>
          </a:p>
        </p:txBody>
      </p:sp>
    </p:spTree>
    <p:extLst>
      <p:ext uri="{BB962C8B-B14F-4D97-AF65-F5344CB8AC3E}">
        <p14:creationId xmlns:p14="http://schemas.microsoft.com/office/powerpoint/2010/main" val="166581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FE886-7D67-45C8-82CF-2B048062A4C1}"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8E925-58A6-4787-A15A-7CBF56208E07}" type="slidenum">
              <a:rPr lang="en-US" smtClean="0"/>
              <a:t>‹#›</a:t>
            </a:fld>
            <a:endParaRPr lang="en-US"/>
          </a:p>
        </p:txBody>
      </p:sp>
    </p:spTree>
    <p:extLst>
      <p:ext uri="{BB962C8B-B14F-4D97-AF65-F5344CB8AC3E}">
        <p14:creationId xmlns:p14="http://schemas.microsoft.com/office/powerpoint/2010/main" val="40261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FE886-7D67-45C8-82CF-2B048062A4C1}"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8E925-58A6-4787-A15A-7CBF56208E07}" type="slidenum">
              <a:rPr lang="en-US" smtClean="0"/>
              <a:t>‹#›</a:t>
            </a:fld>
            <a:endParaRPr lang="en-US"/>
          </a:p>
        </p:txBody>
      </p:sp>
    </p:spTree>
    <p:extLst>
      <p:ext uri="{BB962C8B-B14F-4D97-AF65-F5344CB8AC3E}">
        <p14:creationId xmlns:p14="http://schemas.microsoft.com/office/powerpoint/2010/main" val="21668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FE886-7D67-45C8-82CF-2B048062A4C1}"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8E925-58A6-4787-A15A-7CBF56208E07}" type="slidenum">
              <a:rPr lang="en-US" smtClean="0"/>
              <a:t>‹#›</a:t>
            </a:fld>
            <a:endParaRPr lang="en-US"/>
          </a:p>
        </p:txBody>
      </p:sp>
    </p:spTree>
    <p:extLst>
      <p:ext uri="{BB962C8B-B14F-4D97-AF65-F5344CB8AC3E}">
        <p14:creationId xmlns:p14="http://schemas.microsoft.com/office/powerpoint/2010/main" val="40492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CFE886-7D67-45C8-82CF-2B048062A4C1}"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8E925-58A6-4787-A15A-7CBF56208E07}" type="slidenum">
              <a:rPr lang="en-US" smtClean="0"/>
              <a:t>‹#›</a:t>
            </a:fld>
            <a:endParaRPr lang="en-US"/>
          </a:p>
        </p:txBody>
      </p:sp>
    </p:spTree>
    <p:extLst>
      <p:ext uri="{BB962C8B-B14F-4D97-AF65-F5344CB8AC3E}">
        <p14:creationId xmlns:p14="http://schemas.microsoft.com/office/powerpoint/2010/main" val="421014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CFE886-7D67-45C8-82CF-2B048062A4C1}"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8E925-58A6-4787-A15A-7CBF56208E07}" type="slidenum">
              <a:rPr lang="en-US" smtClean="0"/>
              <a:t>‹#›</a:t>
            </a:fld>
            <a:endParaRPr lang="en-US"/>
          </a:p>
        </p:txBody>
      </p:sp>
    </p:spTree>
    <p:extLst>
      <p:ext uri="{BB962C8B-B14F-4D97-AF65-F5344CB8AC3E}">
        <p14:creationId xmlns:p14="http://schemas.microsoft.com/office/powerpoint/2010/main" val="255483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CFE886-7D67-45C8-82CF-2B048062A4C1}" type="datetimeFigureOut">
              <a:rPr lang="en-US" smtClean="0"/>
              <a:t>6/23/2014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8E925-58A6-4787-A15A-7CBF56208E07}" type="slidenum">
              <a:rPr lang="en-US" smtClean="0"/>
              <a:t>‹#›</a:t>
            </a:fld>
            <a:endParaRPr lang="en-US"/>
          </a:p>
        </p:txBody>
      </p:sp>
    </p:spTree>
    <p:extLst>
      <p:ext uri="{BB962C8B-B14F-4D97-AF65-F5344CB8AC3E}">
        <p14:creationId xmlns:p14="http://schemas.microsoft.com/office/powerpoint/2010/main" val="125604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CFE886-7D67-45C8-82CF-2B048062A4C1}" type="datetimeFigureOut">
              <a:rPr lang="en-US" smtClean="0"/>
              <a:t>6/23/2014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8E925-58A6-4787-A15A-7CBF56208E07}" type="slidenum">
              <a:rPr lang="en-US" smtClean="0"/>
              <a:t>‹#›</a:t>
            </a:fld>
            <a:endParaRPr lang="en-US"/>
          </a:p>
        </p:txBody>
      </p:sp>
    </p:spTree>
    <p:extLst>
      <p:ext uri="{BB962C8B-B14F-4D97-AF65-F5344CB8AC3E}">
        <p14:creationId xmlns:p14="http://schemas.microsoft.com/office/powerpoint/2010/main" val="286602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FE886-7D67-45C8-82CF-2B048062A4C1}" type="datetimeFigureOut">
              <a:rPr lang="en-US" smtClean="0"/>
              <a:t>6/23/2014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8E925-58A6-4787-A15A-7CBF56208E07}" type="slidenum">
              <a:rPr lang="en-US" smtClean="0"/>
              <a:t>‹#›</a:t>
            </a:fld>
            <a:endParaRPr lang="en-US"/>
          </a:p>
        </p:txBody>
      </p:sp>
    </p:spTree>
    <p:extLst>
      <p:ext uri="{BB962C8B-B14F-4D97-AF65-F5344CB8AC3E}">
        <p14:creationId xmlns:p14="http://schemas.microsoft.com/office/powerpoint/2010/main" val="20105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FE886-7D67-45C8-82CF-2B048062A4C1}"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8E925-58A6-4787-A15A-7CBF56208E07}" type="slidenum">
              <a:rPr lang="en-US" smtClean="0"/>
              <a:t>‹#›</a:t>
            </a:fld>
            <a:endParaRPr lang="en-US"/>
          </a:p>
        </p:txBody>
      </p:sp>
    </p:spTree>
    <p:extLst>
      <p:ext uri="{BB962C8B-B14F-4D97-AF65-F5344CB8AC3E}">
        <p14:creationId xmlns:p14="http://schemas.microsoft.com/office/powerpoint/2010/main" val="289360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FE886-7D67-45C8-82CF-2B048062A4C1}"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8E925-58A6-4787-A15A-7CBF56208E07}" type="slidenum">
              <a:rPr lang="en-US" smtClean="0"/>
              <a:t>‹#›</a:t>
            </a:fld>
            <a:endParaRPr lang="en-US"/>
          </a:p>
        </p:txBody>
      </p:sp>
    </p:spTree>
    <p:extLst>
      <p:ext uri="{BB962C8B-B14F-4D97-AF65-F5344CB8AC3E}">
        <p14:creationId xmlns:p14="http://schemas.microsoft.com/office/powerpoint/2010/main" val="353195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FE886-7D67-45C8-82CF-2B048062A4C1}" type="datetimeFigureOut">
              <a:rPr lang="en-US" smtClean="0"/>
              <a:t>6/23/2014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8E925-58A6-4787-A15A-7CBF56208E07}" type="slidenum">
              <a:rPr lang="en-US" smtClean="0"/>
              <a:t>‹#›</a:t>
            </a:fld>
            <a:endParaRPr lang="en-US"/>
          </a:p>
        </p:txBody>
      </p:sp>
    </p:spTree>
    <p:extLst>
      <p:ext uri="{BB962C8B-B14F-4D97-AF65-F5344CB8AC3E}">
        <p14:creationId xmlns:p14="http://schemas.microsoft.com/office/powerpoint/2010/main" val="963861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1"/>
            <a:ext cx="7772400" cy="2667000"/>
          </a:xfrm>
        </p:spPr>
        <p:txBody>
          <a:bodyPr anchor="b">
            <a:normAutofit/>
          </a:bodyPr>
          <a:lstStyle/>
          <a:p>
            <a:r>
              <a:rPr lang="en-US" sz="9600" dirty="0" smtClean="0">
                <a:solidFill>
                  <a:schemeClr val="bg1"/>
                </a:solidFill>
                <a:effectLst>
                  <a:glow rad="50800">
                    <a:schemeClr val="tx2">
                      <a:lumMod val="50000"/>
                      <a:alpha val="60000"/>
                    </a:schemeClr>
                  </a:glow>
                </a:effectLst>
                <a:latin typeface="Calibri" pitchFamily="34" charset="0"/>
                <a:ea typeface="+mn-ea"/>
                <a:cs typeface="Calibri" pitchFamily="34" charset="0"/>
              </a:rPr>
              <a:t>Sea of Galilee</a:t>
            </a:r>
            <a:endParaRPr lang="en-US" sz="9600" dirty="0">
              <a:solidFill>
                <a:schemeClr val="bg1"/>
              </a:solidFill>
              <a:effectLst>
                <a:glow rad="50800">
                  <a:schemeClr val="tx2">
                    <a:lumMod val="50000"/>
                    <a:alpha val="60000"/>
                  </a:schemeClr>
                </a:glow>
              </a:effectLst>
              <a:latin typeface="Calibri" pitchFamily="34" charset="0"/>
              <a:ea typeface="+mn-ea"/>
              <a:cs typeface="Calibri" pitchFamily="34" charset="0"/>
            </a:endParaRPr>
          </a:p>
        </p:txBody>
      </p:sp>
      <p:sp>
        <p:nvSpPr>
          <p:cNvPr id="7" name="Subtitle 6"/>
          <p:cNvSpPr>
            <a:spLocks noGrp="1"/>
          </p:cNvSpPr>
          <p:nvPr>
            <p:ph type="subTitle" idx="1"/>
          </p:nvPr>
        </p:nvSpPr>
        <p:spPr>
          <a:xfrm>
            <a:off x="838200" y="4419600"/>
            <a:ext cx="7467600" cy="1600200"/>
          </a:xfrm>
        </p:spPr>
        <p:txBody>
          <a:bodyPr>
            <a:noAutofit/>
          </a:bodyPr>
          <a:lstStyle/>
          <a:p>
            <a:r>
              <a:rPr lang="en-US" dirty="0" smtClean="0">
                <a:solidFill>
                  <a:schemeClr val="bg1"/>
                </a:solidFill>
                <a:effectLst>
                  <a:glow rad="50800">
                    <a:schemeClr val="tx2">
                      <a:lumMod val="50000"/>
                      <a:alpha val="60000"/>
                    </a:schemeClr>
                  </a:glow>
                </a:effectLst>
                <a:latin typeface="Calibri" pitchFamily="34" charset="0"/>
                <a:cs typeface="Calibri" pitchFamily="34" charset="0"/>
              </a:rPr>
              <a:t>Images from the </a:t>
            </a:r>
            <a:r>
              <a:rPr lang="en-US" i="1" dirty="0" smtClean="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dirty="0" smtClean="0">
                <a:solidFill>
                  <a:schemeClr val="bg1"/>
                </a:solidFill>
                <a:effectLst>
                  <a:glow rad="50800">
                    <a:schemeClr val="tx2">
                      <a:lumMod val="50000"/>
                      <a:alpha val="60000"/>
                    </a:schemeClr>
                  </a:glow>
                </a:effectLst>
                <a:latin typeface="Calibri" pitchFamily="34" charset="0"/>
                <a:cs typeface="Calibri" pitchFamily="34" charset="0"/>
              </a:rPr>
              <a:t>, Revised and Expanded edition, Volume 1</a:t>
            </a:r>
            <a:endParaRPr lang="en-US" dirty="0">
              <a:solidFill>
                <a:schemeClr val="bg1"/>
              </a:solidFill>
              <a:effectLst>
                <a:glow rad="50800">
                  <a:schemeClr val="tx2">
                    <a:lumMod val="50000"/>
                    <a:alpha val="60000"/>
                  </a:schemeClr>
                </a:glow>
              </a:effectLst>
              <a:latin typeface="Calibri" pitchFamily="34" charset="0"/>
              <a:cs typeface="Calibri" pitchFamily="34" charset="0"/>
            </a:endParaRPr>
          </a:p>
        </p:txBody>
      </p:sp>
    </p:spTree>
    <p:extLst>
      <p:ext uri="{BB962C8B-B14F-4D97-AF65-F5344CB8AC3E}">
        <p14:creationId xmlns:p14="http://schemas.microsoft.com/office/powerpoint/2010/main" val="2709673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Tiberias and Mount Hermon from southwest, tb02210707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116637"/>
          </a:xfrm>
          <a:prstGeom prst="rect">
            <a:avLst/>
          </a:prstGeom>
          <a:noFill/>
          <a:ln>
            <a:noFill/>
          </a:ln>
        </p:spPr>
      </p:pic>
      <p:sp>
        <p:nvSpPr>
          <p:cNvPr id="3" name="Rectangle 2"/>
          <p:cNvSpPr/>
          <p:nvPr/>
        </p:nvSpPr>
        <p:spPr bwMode="auto">
          <a:xfrm>
            <a:off x="0" y="6161088"/>
            <a:ext cx="9144000" cy="403225"/>
          </a:xfrm>
          <a:prstGeom prst="rect">
            <a:avLst/>
          </a:prstGeom>
          <a:noFill/>
          <a:ln>
            <a:noFill/>
          </a:ln>
        </p:spPr>
        <p:txBody>
          <a:bodyPr anchor="ctr">
            <a:noAutofit/>
          </a:bodyPr>
          <a:lstStyle/>
          <a:p>
            <a:pPr algn="ctr">
              <a:defRPr/>
            </a:pPr>
            <a:r>
              <a:rPr lang="en-US" sz="2200" dirty="0">
                <a:latin typeface="Calibri" pitchFamily="34" charset="0"/>
              </a:rPr>
              <a:t>Tiberias and Mount Hermon from </a:t>
            </a:r>
            <a:r>
              <a:rPr lang="en-US" sz="2200" dirty="0" smtClean="0">
                <a:latin typeface="Calibri" pitchFamily="34" charset="0"/>
              </a:rPr>
              <a:t>southwest</a:t>
            </a:r>
            <a:endParaRPr lang="en-US" sz="2200" dirty="0">
              <a:latin typeface="Calibri" pitchFamily="34" charset="0"/>
              <a:cs typeface="+mn-cs"/>
            </a:endParaRPr>
          </a:p>
        </p:txBody>
      </p:sp>
    </p:spTree>
    <p:extLst>
      <p:ext uri="{BB962C8B-B14F-4D97-AF65-F5344CB8AC3E}">
        <p14:creationId xmlns:p14="http://schemas.microsoft.com/office/powerpoint/2010/main" val="3164275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unset over Sea of Galilee from Kursi, tb01121244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116637"/>
          </a:xfrm>
          <a:prstGeom prst="rect">
            <a:avLst/>
          </a:prstGeom>
          <a:noFill/>
          <a:ln>
            <a:noFill/>
          </a:ln>
        </p:spPr>
      </p:pic>
      <p:sp>
        <p:nvSpPr>
          <p:cNvPr id="3" name="Rectangle 2"/>
          <p:cNvSpPr/>
          <p:nvPr/>
        </p:nvSpPr>
        <p:spPr bwMode="auto">
          <a:xfrm>
            <a:off x="0" y="6161088"/>
            <a:ext cx="9144000" cy="403225"/>
          </a:xfrm>
          <a:prstGeom prst="rect">
            <a:avLst/>
          </a:prstGeom>
          <a:noFill/>
          <a:ln>
            <a:noFill/>
          </a:ln>
        </p:spPr>
        <p:txBody>
          <a:bodyPr anchor="ctr">
            <a:noAutofit/>
          </a:bodyPr>
          <a:lstStyle/>
          <a:p>
            <a:pPr algn="ctr">
              <a:defRPr/>
            </a:pPr>
            <a:r>
              <a:rPr lang="en-US" sz="2200" dirty="0">
                <a:latin typeface="Calibri" pitchFamily="34" charset="0"/>
              </a:rPr>
              <a:t>Sunset over Sea of Galilee from </a:t>
            </a:r>
            <a:r>
              <a:rPr lang="en-US" sz="2200" dirty="0" smtClean="0">
                <a:latin typeface="Calibri" pitchFamily="34" charset="0"/>
              </a:rPr>
              <a:t>Kursi</a:t>
            </a:r>
            <a:endParaRPr lang="en-US" sz="2200" dirty="0">
              <a:latin typeface="Calibri" pitchFamily="34" charset="0"/>
              <a:cs typeface="+mn-cs"/>
            </a:endParaRPr>
          </a:p>
        </p:txBody>
      </p:sp>
    </p:spTree>
    <p:extLst>
      <p:ext uri="{BB962C8B-B14F-4D97-AF65-F5344CB8AC3E}">
        <p14:creationId xmlns:p14="http://schemas.microsoft.com/office/powerpoint/2010/main" val="23340433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ea of Galilee sunset, tb10310632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116637"/>
          </a:xfrm>
          <a:prstGeom prst="rect">
            <a:avLst/>
          </a:prstGeom>
          <a:noFill/>
          <a:ln>
            <a:noFill/>
          </a:ln>
        </p:spPr>
      </p:pic>
      <p:sp>
        <p:nvSpPr>
          <p:cNvPr id="3" name="Rectangle 2"/>
          <p:cNvSpPr/>
          <p:nvPr/>
        </p:nvSpPr>
        <p:spPr bwMode="auto">
          <a:xfrm>
            <a:off x="0" y="6161088"/>
            <a:ext cx="9144000" cy="403225"/>
          </a:xfrm>
          <a:prstGeom prst="rect">
            <a:avLst/>
          </a:prstGeom>
          <a:noFill/>
          <a:ln>
            <a:noFill/>
          </a:ln>
        </p:spPr>
        <p:txBody>
          <a:bodyPr anchor="ctr">
            <a:noAutofit/>
          </a:bodyPr>
          <a:lstStyle/>
          <a:p>
            <a:pPr algn="ctr">
              <a:defRPr/>
            </a:pPr>
            <a:r>
              <a:rPr lang="en-US" sz="2200" dirty="0">
                <a:latin typeface="Calibri" pitchFamily="34" charset="0"/>
              </a:rPr>
              <a:t>Sea of Galilee </a:t>
            </a:r>
            <a:r>
              <a:rPr lang="en-US" sz="2200" dirty="0" smtClean="0">
                <a:latin typeface="Calibri" pitchFamily="34" charset="0"/>
              </a:rPr>
              <a:t>sunset</a:t>
            </a:r>
            <a:endParaRPr lang="en-US" sz="2200" dirty="0">
              <a:latin typeface="Calibri" pitchFamily="34" charset="0"/>
              <a:cs typeface="+mn-cs"/>
            </a:endParaRPr>
          </a:p>
        </p:txBody>
      </p:sp>
    </p:spTree>
    <p:extLst>
      <p:ext uri="{BB962C8B-B14F-4D97-AF65-F5344CB8AC3E}">
        <p14:creationId xmlns:p14="http://schemas.microsoft.com/office/powerpoint/2010/main" val="21153044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1"/>
            <a:ext cx="7772400" cy="1142999"/>
          </a:xfrm>
        </p:spPr>
        <p:txBody>
          <a:bodyPr anchor="b">
            <a:normAutofit/>
          </a:bodyPr>
          <a:lstStyle/>
          <a:p>
            <a:r>
              <a:rPr lang="en-US" sz="2000" dirty="0" smtClean="0">
                <a:solidFill>
                  <a:schemeClr val="bg1"/>
                </a:solidFill>
                <a:effectLst>
                  <a:glow rad="50800">
                    <a:schemeClr val="tx2">
                      <a:lumMod val="50000"/>
                      <a:alpha val="60000"/>
                    </a:schemeClr>
                  </a:glow>
                </a:effectLst>
                <a:latin typeface="Calibri" pitchFamily="34" charset="0"/>
                <a:ea typeface="+mn-ea"/>
                <a:cs typeface="Calibri" pitchFamily="34" charset="0"/>
              </a:rPr>
              <a:t>This sampler is taken from </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the </a:t>
            </a:r>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Revised and Expanded edition, Volume 1: </a:t>
            </a:r>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Galilee and the North</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a:t>
            </a:r>
            <a:endParaRPr lang="en-US" sz="2000" dirty="0">
              <a:solidFill>
                <a:schemeClr val="bg1"/>
              </a:solidFill>
              <a:effectLst>
                <a:glow rad="50800">
                  <a:schemeClr val="tx2">
                    <a:lumMod val="50000"/>
                    <a:alpha val="60000"/>
                  </a:schemeClr>
                </a:glow>
              </a:effectLst>
              <a:latin typeface="Calibri" pitchFamily="34" charset="0"/>
              <a:ea typeface="+mn-ea"/>
              <a:cs typeface="Calibri" pitchFamily="34" charset="0"/>
            </a:endParaRPr>
          </a:p>
        </p:txBody>
      </p:sp>
      <p:sp>
        <p:nvSpPr>
          <p:cNvPr id="7" name="Subtitle 6"/>
          <p:cNvSpPr>
            <a:spLocks noGrp="1"/>
          </p:cNvSpPr>
          <p:nvPr>
            <p:ph type="subTitle" idx="1"/>
          </p:nvPr>
        </p:nvSpPr>
        <p:spPr>
          <a:xfrm>
            <a:off x="838200" y="5410200"/>
            <a:ext cx="7467600" cy="762000"/>
          </a:xfrm>
        </p:spPr>
        <p:txBody>
          <a:bodyPr>
            <a:noAutofit/>
          </a:bodyPr>
          <a:lstStyle/>
          <a:p>
            <a:r>
              <a:rPr lang="en-US" sz="1800" dirty="0" smtClean="0">
                <a:solidFill>
                  <a:schemeClr val="bg1"/>
                </a:solidFill>
                <a:effectLst>
                  <a:glow rad="50800">
                    <a:schemeClr val="tx2">
                      <a:lumMod val="50000"/>
                      <a:alpha val="60000"/>
                    </a:schemeClr>
                  </a:glow>
                </a:effectLst>
                <a:latin typeface="Calibri" pitchFamily="34" charset="0"/>
                <a:cs typeface="Calibri" pitchFamily="34" charset="0"/>
              </a:rPr>
              <a:t>For more information about this volume, go to: http://www.bibleplaces.com/01-galilee-and-the-north-revised.htm</a:t>
            </a:r>
            <a:endParaRPr lang="en-US" sz="1800" dirty="0">
              <a:solidFill>
                <a:schemeClr val="bg1"/>
              </a:solidFill>
              <a:effectLst>
                <a:glow rad="50800">
                  <a:schemeClr val="tx2">
                    <a:lumMod val="50000"/>
                    <a:alpha val="60000"/>
                  </a:schemeClr>
                </a:glow>
              </a:effectLst>
              <a:latin typeface="Calibri" pitchFamily="34" charset="0"/>
              <a:cs typeface="Calibri" pitchFamily="34" charset="0"/>
            </a:endParaRPr>
          </a:p>
        </p:txBody>
      </p:sp>
      <p:sp>
        <p:nvSpPr>
          <p:cNvPr id="8" name="TextBox 7"/>
          <p:cNvSpPr txBox="1">
            <a:spLocks noChangeArrowheads="1"/>
          </p:cNvSpPr>
          <p:nvPr/>
        </p:nvSpPr>
        <p:spPr bwMode="auto">
          <a:xfrm>
            <a:off x="457200" y="2333205"/>
            <a:ext cx="5029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marL="285750" indent="-285750" eaLnBrk="1" hangingPunct="1">
              <a:spcAft>
                <a:spcPts val="1200"/>
              </a:spcAft>
              <a:buFont typeface="Arial" pitchFamily="34" charset="0"/>
              <a:buChar char="•"/>
            </a:pPr>
            <a:r>
              <a:rPr lang="en-US" sz="1600" i="1" dirty="0">
                <a:solidFill>
                  <a:schemeClr val="bg1"/>
                </a:solidFill>
                <a:effectLst>
                  <a:glow rad="50800">
                    <a:schemeClr val="tx2">
                      <a:lumMod val="50000"/>
                      <a:alpha val="60000"/>
                    </a:schemeClr>
                  </a:glow>
                </a:effectLst>
                <a:latin typeface="Calibri" pitchFamily="34" charset="0"/>
                <a:ea typeface="+mj-ea"/>
                <a:cs typeface="Calibri" pitchFamily="34" charset="0"/>
              </a:rPr>
              <a:t>Galilee and the North </a:t>
            </a: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includes more than </a:t>
            </a: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1,100 photos </a:t>
            </a: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like these – all in </a:t>
            </a: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high-resolution.</a:t>
            </a:r>
            <a:endPar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endParaRPr>
          </a:p>
          <a:p>
            <a:pPr marL="285750" indent="-285750" eaLnBrk="1" hangingPunct="1">
              <a:spcAft>
                <a:spcPts val="1200"/>
              </a:spcAft>
              <a:buFont typeface="Arial" pitchFamily="34" charset="0"/>
              <a:buChar char="•"/>
            </a:pP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Each photo is clearly labeled.  Most slides have descriptive explanations (see notes section </a:t>
            </a: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below).</a:t>
            </a:r>
            <a:endPar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endParaRPr>
          </a:p>
          <a:p>
            <a:pPr marL="285750" indent="-285750" eaLnBrk="1" hangingPunct="1">
              <a:spcAft>
                <a:spcPts val="1200"/>
              </a:spcAft>
              <a:buFont typeface="Arial" pitchFamily="34" charset="0"/>
              <a:buChar char="•"/>
            </a:pP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Designed for ease of use.  PowerPoint </a:t>
            </a: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presentations, </a:t>
            </a: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jpg files, no watermarks, few restrictions.</a:t>
            </a:r>
          </a:p>
          <a:p>
            <a:pPr marL="285750" indent="-285750" eaLnBrk="1" hangingPunct="1">
              <a:spcAft>
                <a:spcPts val="1200"/>
              </a:spcAft>
              <a:buFont typeface="Arial" pitchFamily="34" charset="0"/>
              <a:buChar char="•"/>
            </a:pP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If you don’t love it, return it!</a:t>
            </a:r>
          </a:p>
          <a:p>
            <a:pPr marL="285750" indent="-285750" eaLnBrk="1" hangingPunct="1">
              <a:spcAft>
                <a:spcPts val="1200"/>
              </a:spcAft>
              <a:buFont typeface="Arial" pitchFamily="34" charset="0"/>
              <a:buChar char="•"/>
            </a:pP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Free </a:t>
            </a: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shipping within U.S</a:t>
            </a: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a:t>
            </a:r>
            <a:endPar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endParaRPr>
          </a:p>
        </p:txBody>
      </p:sp>
      <p:pic>
        <p:nvPicPr>
          <p:cNvPr id="9" name="Picture 2" descr="E:\0Images\Pictorial Library\Revised edition\Website\imandix 3d\3d300\01-Galil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69474"/>
            <a:ext cx="3513138" cy="264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81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1"/>
            <a:ext cx="7772400" cy="1295399"/>
          </a:xfrm>
        </p:spPr>
        <p:txBody>
          <a:bodyPr anchor="b">
            <a:normAutofit/>
          </a:bodyPr>
          <a:lstStyle/>
          <a:p>
            <a:r>
              <a:rPr lang="en-US" sz="2000" dirty="0" smtClean="0">
                <a:solidFill>
                  <a:schemeClr val="bg1"/>
                </a:solidFill>
                <a:effectLst>
                  <a:glow rad="50800">
                    <a:schemeClr val="tx2">
                      <a:lumMod val="50000"/>
                      <a:alpha val="60000"/>
                    </a:schemeClr>
                  </a:glow>
                </a:effectLst>
                <a:latin typeface="Calibri" pitchFamily="34" charset="0"/>
                <a:ea typeface="+mn-ea"/>
                <a:cs typeface="Calibri" pitchFamily="34" charset="0"/>
              </a:rPr>
              <a:t>This sampler is taken from </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the </a:t>
            </a:r>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Revised and Expanded edition, Volume 1: </a:t>
            </a:r>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Galilee and the North</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Other presentations on this volume include:</a:t>
            </a:r>
            <a:endParaRPr lang="en-US" sz="2000" dirty="0">
              <a:solidFill>
                <a:schemeClr val="bg1"/>
              </a:solidFill>
              <a:effectLst>
                <a:glow rad="50800">
                  <a:schemeClr val="tx2">
                    <a:lumMod val="50000"/>
                    <a:alpha val="60000"/>
                  </a:schemeClr>
                </a:glow>
              </a:effectLst>
              <a:latin typeface="Calibri" pitchFamily="34" charset="0"/>
              <a:ea typeface="+mn-ea"/>
              <a:cs typeface="Calibri" pitchFamily="34" charset="0"/>
            </a:endParaRPr>
          </a:p>
        </p:txBody>
      </p:sp>
      <p:sp>
        <p:nvSpPr>
          <p:cNvPr id="7" name="Subtitle 6"/>
          <p:cNvSpPr>
            <a:spLocks noGrp="1"/>
          </p:cNvSpPr>
          <p:nvPr>
            <p:ph type="subTitle" idx="1"/>
          </p:nvPr>
        </p:nvSpPr>
        <p:spPr>
          <a:xfrm>
            <a:off x="838200" y="5410200"/>
            <a:ext cx="7467600" cy="762000"/>
          </a:xfrm>
        </p:spPr>
        <p:txBody>
          <a:bodyPr>
            <a:noAutofit/>
          </a:bodyPr>
          <a:lstStyle/>
          <a:p>
            <a:r>
              <a:rPr lang="en-US" sz="1800" dirty="0" smtClean="0">
                <a:solidFill>
                  <a:schemeClr val="bg1"/>
                </a:solidFill>
                <a:effectLst>
                  <a:glow rad="50800">
                    <a:schemeClr val="tx2">
                      <a:lumMod val="50000"/>
                      <a:alpha val="60000"/>
                    </a:schemeClr>
                  </a:glow>
                </a:effectLst>
                <a:latin typeface="Calibri" pitchFamily="34" charset="0"/>
                <a:cs typeface="Calibri" pitchFamily="34" charset="0"/>
              </a:rPr>
              <a:t>For more information about this volume, go to: http://www.bibleplaces.com/01-galilee-and-the-north-revised.htm</a:t>
            </a:r>
            <a:endParaRPr lang="en-US" sz="1800" dirty="0">
              <a:solidFill>
                <a:schemeClr val="bg1"/>
              </a:solidFill>
              <a:effectLst>
                <a:glow rad="50800">
                  <a:schemeClr val="tx2">
                    <a:lumMod val="50000"/>
                    <a:alpha val="60000"/>
                  </a:schemeClr>
                </a:glow>
              </a:effectLst>
              <a:latin typeface="Calibri" pitchFamily="34" charset="0"/>
              <a:cs typeface="Calibri" pitchFamily="34" charset="0"/>
            </a:endParaRPr>
          </a:p>
        </p:txBody>
      </p:sp>
      <p:sp>
        <p:nvSpPr>
          <p:cNvPr id="8" name="TextBox 7"/>
          <p:cNvSpPr txBox="1">
            <a:spLocks noChangeArrowheads="1"/>
          </p:cNvSpPr>
          <p:nvPr/>
        </p:nvSpPr>
        <p:spPr bwMode="auto">
          <a:xfrm>
            <a:off x="609600" y="2148540"/>
            <a:ext cx="178356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Bethsaida</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Capernaum</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Chorazin</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Dan</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Galilee Hill Country</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Gamla</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Golan Heights</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Hazor</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Hippos</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Huleh Basin</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Jordan Rift</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Jordan River North</a:t>
            </a:r>
          </a:p>
        </p:txBody>
      </p:sp>
      <p:sp>
        <p:nvSpPr>
          <p:cNvPr id="2" name="TextBox 1"/>
          <p:cNvSpPr txBox="1"/>
          <p:nvPr/>
        </p:nvSpPr>
        <p:spPr>
          <a:xfrm>
            <a:off x="2743200" y="2148540"/>
            <a:ext cx="2998450" cy="2800767"/>
          </a:xfrm>
          <a:prstGeom prst="rect">
            <a:avLst/>
          </a:prstGeom>
          <a:noFill/>
        </p:spPr>
        <p:txBody>
          <a:bodyPr wrap="none" rtlCol="0">
            <a:spAutoFit/>
          </a:bodyPr>
          <a:lstStyle/>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Kedesh</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Mount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Hermon</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Nazareth</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Plain of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Asher</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Galilee-East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Side</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Galilee-Fishing</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Galilee-Scenes and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Sunsets</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Galilee-West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Side</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Sepphoris</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Tabgha</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Tiberias</a:t>
            </a:r>
            <a:endParaRPr lang="en-US" sz="1600" dirty="0"/>
          </a:p>
        </p:txBody>
      </p:sp>
      <p:pic>
        <p:nvPicPr>
          <p:cNvPr id="2050" name="Picture 2" descr="E:\0Images\Pictorial Library\Revised edition\Website\imandix 3d\3d300\01-Galil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69474"/>
            <a:ext cx="3513138" cy="264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675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1"/>
            <a:ext cx="7772400" cy="1295399"/>
          </a:xfrm>
        </p:spPr>
        <p:txBody>
          <a:bodyPr anchor="b">
            <a:normAutofit/>
          </a:bodyPr>
          <a:lstStyle/>
          <a:p>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Galilee and the North</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is volume 1 of the </a:t>
            </a:r>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a collection of 17,600 high-resolution images of biblical sites and scenes. Other volumes in the collection include:</a:t>
            </a:r>
            <a:endParaRPr lang="en-US" sz="2000" dirty="0">
              <a:solidFill>
                <a:schemeClr val="bg1"/>
              </a:solidFill>
              <a:effectLst>
                <a:glow rad="50800">
                  <a:schemeClr val="tx2">
                    <a:lumMod val="50000"/>
                    <a:alpha val="60000"/>
                  </a:schemeClr>
                </a:glow>
              </a:effectLst>
              <a:latin typeface="Calibri" pitchFamily="34" charset="0"/>
              <a:ea typeface="+mn-ea"/>
              <a:cs typeface="Calibri" pitchFamily="34" charset="0"/>
            </a:endParaRPr>
          </a:p>
        </p:txBody>
      </p:sp>
      <p:sp>
        <p:nvSpPr>
          <p:cNvPr id="7" name="Subtitle 6"/>
          <p:cNvSpPr>
            <a:spLocks noGrp="1"/>
          </p:cNvSpPr>
          <p:nvPr>
            <p:ph type="subTitle" idx="1"/>
          </p:nvPr>
        </p:nvSpPr>
        <p:spPr>
          <a:xfrm>
            <a:off x="838200" y="5410200"/>
            <a:ext cx="7467600" cy="762000"/>
          </a:xfrm>
        </p:spPr>
        <p:txBody>
          <a:bodyPr>
            <a:noAutofit/>
          </a:bodyPr>
          <a:lstStyle/>
          <a:p>
            <a:r>
              <a:rPr lang="en-US" sz="1800" dirty="0" smtClean="0">
                <a:solidFill>
                  <a:schemeClr val="bg1"/>
                </a:solidFill>
                <a:effectLst>
                  <a:glow rad="50800">
                    <a:schemeClr val="tx2">
                      <a:lumMod val="50000"/>
                      <a:alpha val="60000"/>
                    </a:schemeClr>
                  </a:glow>
                </a:effectLst>
                <a:latin typeface="Calibri" pitchFamily="34" charset="0"/>
                <a:cs typeface="Calibri" pitchFamily="34" charset="0"/>
              </a:rPr>
              <a:t>For more information about the </a:t>
            </a:r>
            <a:r>
              <a:rPr lang="en-US" sz="1800" i="1" dirty="0" smtClean="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1800" dirty="0" smtClean="0">
                <a:solidFill>
                  <a:schemeClr val="bg1"/>
                </a:solidFill>
                <a:effectLst>
                  <a:glow rad="50800">
                    <a:schemeClr val="tx2">
                      <a:lumMod val="50000"/>
                      <a:alpha val="60000"/>
                    </a:schemeClr>
                  </a:glow>
                </a:effectLst>
                <a:latin typeface="Calibri" pitchFamily="34" charset="0"/>
                <a:cs typeface="Calibri" pitchFamily="34" charset="0"/>
              </a:rPr>
              <a:t>, go to: http</a:t>
            </a:r>
            <a:r>
              <a:rPr lang="en-US" sz="1800" smtClean="0">
                <a:solidFill>
                  <a:schemeClr val="bg1"/>
                </a:solidFill>
                <a:effectLst>
                  <a:glow rad="50800">
                    <a:schemeClr val="tx2">
                      <a:lumMod val="50000"/>
                      <a:alpha val="60000"/>
                    </a:schemeClr>
                  </a:glow>
                </a:effectLst>
                <a:latin typeface="Calibri" pitchFamily="34" charset="0"/>
                <a:cs typeface="Calibri" pitchFamily="34" charset="0"/>
              </a:rPr>
              <a:t>://www.bibleplaces.com/details.htm</a:t>
            </a:r>
            <a:endParaRPr lang="en-US" sz="1800" dirty="0">
              <a:solidFill>
                <a:schemeClr val="bg1"/>
              </a:solidFill>
              <a:effectLst>
                <a:glow rad="50800">
                  <a:schemeClr val="tx2">
                    <a:lumMod val="50000"/>
                    <a:alpha val="60000"/>
                  </a:schemeClr>
                </a:glow>
              </a:effectLst>
              <a:latin typeface="Calibri" pitchFamily="34" charset="0"/>
              <a:cs typeface="Calibri" pitchFamily="34" charset="0"/>
            </a:endParaRPr>
          </a:p>
        </p:txBody>
      </p:sp>
      <p:sp>
        <p:nvSpPr>
          <p:cNvPr id="8" name="TextBox 7"/>
          <p:cNvSpPr txBox="1">
            <a:spLocks noChangeArrowheads="1"/>
          </p:cNvSpPr>
          <p:nvPr/>
        </p:nvSpPr>
        <p:spPr bwMode="auto">
          <a:xfrm>
            <a:off x="381000" y="2263676"/>
            <a:ext cx="2403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Samaria and the Center</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Jerusalem</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Judah and the Dead Sea</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Negev and the Wilderness</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Jordan</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Egypt</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Lebanon</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Eastern and Central Turkey</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Western Turkey</a:t>
            </a:r>
          </a:p>
        </p:txBody>
      </p:sp>
      <p:sp>
        <p:nvSpPr>
          <p:cNvPr id="2" name="TextBox 1"/>
          <p:cNvSpPr txBox="1"/>
          <p:nvPr/>
        </p:nvSpPr>
        <p:spPr>
          <a:xfrm>
            <a:off x="2895600" y="2263676"/>
            <a:ext cx="2331664" cy="2554545"/>
          </a:xfrm>
          <a:prstGeom prst="rect">
            <a:avLst/>
          </a:prstGeom>
          <a:noFill/>
        </p:spPr>
        <p:txBody>
          <a:bodyPr wrap="none" rtlCol="0">
            <a:spAutoFit/>
          </a:bodyPr>
          <a:lstStyle/>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Greece</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The Greek Islands</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Cyprus and Crete</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Italy and Malta</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Rome</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Trees, Plants, and Flowers</a:t>
            </a:r>
            <a:b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b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     of the Holy Land</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Cultural Images </a:t>
            </a:r>
            <a:b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b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     of the Holy Land</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Signs of the Holy Land</a:t>
            </a:r>
          </a:p>
        </p:txBody>
      </p:sp>
      <p:pic>
        <p:nvPicPr>
          <p:cNvPr id="1028" name="Picture 4" descr="E:\0Images\Pictorial Library\Revised edition\Individual Volumes\PLBL-all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36" y="2254092"/>
            <a:ext cx="3730664" cy="276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944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ea of Galilee southern end from west, tb04100322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Rectangle 2"/>
          <p:cNvSpPr/>
          <p:nvPr/>
        </p:nvSpPr>
        <p:spPr bwMode="auto">
          <a:xfrm>
            <a:off x="0" y="6454775"/>
            <a:ext cx="9144000" cy="403225"/>
          </a:xfrm>
          <a:prstGeom prst="rect">
            <a:avLst/>
          </a:prstGeom>
          <a:noFill/>
          <a:ln>
            <a:noFill/>
          </a:ln>
        </p:spPr>
        <p:txBody>
          <a:bodyPr anchor="ctr">
            <a:noAutofit/>
          </a:bodyPr>
          <a:lstStyle/>
          <a:p>
            <a:pPr algn="ctr" fontAlgn="base">
              <a:spcBef>
                <a:spcPct val="0"/>
              </a:spcBef>
              <a:spcAft>
                <a:spcPct val="0"/>
              </a:spcAft>
              <a:defRPr/>
            </a:pPr>
            <a:r>
              <a:rPr lang="en-US" sz="2200" dirty="0">
                <a:effectLst>
                  <a:glow rad="76200">
                    <a:schemeClr val="bg1">
                      <a:alpha val="60000"/>
                    </a:schemeClr>
                  </a:glow>
                </a:effectLst>
                <a:latin typeface="Calibri" pitchFamily="34" charset="0"/>
                <a:cs typeface="Calibri" pitchFamily="34" charset="0"/>
              </a:rPr>
              <a:t>Sea of Galilee southern end from west</a:t>
            </a:r>
          </a:p>
        </p:txBody>
      </p:sp>
    </p:spTree>
    <p:extLst>
      <p:ext uri="{BB962C8B-B14F-4D97-AF65-F5344CB8AC3E}">
        <p14:creationId xmlns:p14="http://schemas.microsoft.com/office/powerpoint/2010/main" val="1945532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lain of Gennesaret from southwest, tb05300550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081713"/>
          </a:xfrm>
          <a:prstGeom prst="rect">
            <a:avLst/>
          </a:prstGeom>
          <a:noFill/>
          <a:ln>
            <a:noFill/>
          </a:ln>
        </p:spPr>
      </p:pic>
      <p:sp>
        <p:nvSpPr>
          <p:cNvPr id="3" name="Rectangle 2"/>
          <p:cNvSpPr/>
          <p:nvPr/>
        </p:nvSpPr>
        <p:spPr bwMode="auto">
          <a:xfrm>
            <a:off x="0" y="6161088"/>
            <a:ext cx="9144000" cy="403225"/>
          </a:xfrm>
          <a:prstGeom prst="rect">
            <a:avLst/>
          </a:prstGeom>
          <a:noFill/>
          <a:ln>
            <a:noFill/>
          </a:ln>
        </p:spPr>
        <p:txBody>
          <a:bodyPr anchor="ctr">
            <a:noAutofit/>
          </a:bodyPr>
          <a:lstStyle/>
          <a:p>
            <a:pPr algn="ctr">
              <a:defRPr/>
            </a:pPr>
            <a:r>
              <a:rPr lang="en-US" sz="2200" dirty="0">
                <a:latin typeface="Calibri" pitchFamily="34" charset="0"/>
              </a:rPr>
              <a:t>Plain of Gennesaret from </a:t>
            </a:r>
            <a:r>
              <a:rPr lang="en-US" sz="2200" dirty="0" smtClean="0">
                <a:latin typeface="Calibri" pitchFamily="34" charset="0"/>
              </a:rPr>
              <a:t>southwest</a:t>
            </a:r>
            <a:endParaRPr lang="en-US" sz="2200" dirty="0">
              <a:latin typeface="Calibri" pitchFamily="34" charset="0"/>
              <a:cs typeface="+mn-cs"/>
            </a:endParaRPr>
          </a:p>
        </p:txBody>
      </p:sp>
    </p:spTree>
    <p:extLst>
      <p:ext uri="{BB962C8B-B14F-4D97-AF65-F5344CB8AC3E}">
        <p14:creationId xmlns:p14="http://schemas.microsoft.com/office/powerpoint/2010/main" val="5079234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Fishermen on the Sea of Galilee, tb10100587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081713"/>
          </a:xfrm>
          <a:prstGeom prst="rect">
            <a:avLst/>
          </a:prstGeom>
          <a:noFill/>
          <a:ln>
            <a:noFill/>
          </a:ln>
        </p:spPr>
      </p:pic>
      <p:sp>
        <p:nvSpPr>
          <p:cNvPr id="3" name="Rectangle 2"/>
          <p:cNvSpPr/>
          <p:nvPr/>
        </p:nvSpPr>
        <p:spPr bwMode="auto">
          <a:xfrm>
            <a:off x="0" y="6161088"/>
            <a:ext cx="9144000" cy="403225"/>
          </a:xfrm>
          <a:prstGeom prst="rect">
            <a:avLst/>
          </a:prstGeom>
          <a:noFill/>
          <a:ln>
            <a:noFill/>
          </a:ln>
        </p:spPr>
        <p:txBody>
          <a:bodyPr anchor="ctr">
            <a:noAutofit/>
          </a:bodyPr>
          <a:lstStyle/>
          <a:p>
            <a:pPr algn="ctr">
              <a:defRPr/>
            </a:pPr>
            <a:r>
              <a:rPr lang="en-US" sz="2200" dirty="0">
                <a:latin typeface="Calibri" pitchFamily="34" charset="0"/>
              </a:rPr>
              <a:t>Fishermen on the Sea of </a:t>
            </a:r>
            <a:r>
              <a:rPr lang="en-US" sz="2200" dirty="0" smtClean="0">
                <a:latin typeface="Calibri" pitchFamily="34" charset="0"/>
              </a:rPr>
              <a:t>Galilee</a:t>
            </a:r>
            <a:endParaRPr lang="en-US" sz="2200" dirty="0">
              <a:latin typeface="Calibri" pitchFamily="34" charset="0"/>
              <a:cs typeface="+mn-cs"/>
            </a:endParaRPr>
          </a:p>
        </p:txBody>
      </p:sp>
    </p:spTree>
    <p:extLst>
      <p:ext uri="{BB962C8B-B14F-4D97-AF65-F5344CB8AC3E}">
        <p14:creationId xmlns:p14="http://schemas.microsoft.com/office/powerpoint/2010/main" val="15597145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Mount of Beatitudes hillside and Sea of Galilee, tb03280581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081713"/>
          </a:xfrm>
          <a:prstGeom prst="rect">
            <a:avLst/>
          </a:prstGeom>
          <a:noFill/>
          <a:ln>
            <a:noFill/>
          </a:ln>
        </p:spPr>
      </p:pic>
      <p:sp>
        <p:nvSpPr>
          <p:cNvPr id="3" name="Rectangle 2"/>
          <p:cNvSpPr/>
          <p:nvPr/>
        </p:nvSpPr>
        <p:spPr bwMode="auto">
          <a:xfrm>
            <a:off x="0" y="6161088"/>
            <a:ext cx="9144000" cy="403225"/>
          </a:xfrm>
          <a:prstGeom prst="rect">
            <a:avLst/>
          </a:prstGeom>
          <a:noFill/>
          <a:ln>
            <a:noFill/>
          </a:ln>
        </p:spPr>
        <p:txBody>
          <a:bodyPr anchor="ctr">
            <a:noAutofit/>
          </a:bodyPr>
          <a:lstStyle/>
          <a:p>
            <a:pPr algn="ctr">
              <a:defRPr/>
            </a:pPr>
            <a:r>
              <a:rPr lang="en-US" sz="2200" dirty="0">
                <a:latin typeface="Calibri" pitchFamily="34" charset="0"/>
              </a:rPr>
              <a:t>Mount of Beatitudes hillside and Sea of </a:t>
            </a:r>
            <a:r>
              <a:rPr lang="en-US" sz="2200" dirty="0" smtClean="0">
                <a:latin typeface="Calibri" pitchFamily="34" charset="0"/>
              </a:rPr>
              <a:t>Galilee</a:t>
            </a:r>
            <a:endParaRPr lang="en-US" sz="2200" dirty="0">
              <a:latin typeface="Calibri" pitchFamily="34" charset="0"/>
              <a:cs typeface="+mn-cs"/>
            </a:endParaRPr>
          </a:p>
        </p:txBody>
      </p:sp>
    </p:spTree>
    <p:extLst>
      <p:ext uri="{BB962C8B-B14F-4D97-AF65-F5344CB8AC3E}">
        <p14:creationId xmlns:p14="http://schemas.microsoft.com/office/powerpoint/2010/main" val="39871056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Mount of Beatitudes from west, tb03280585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081713"/>
          </a:xfrm>
          <a:prstGeom prst="rect">
            <a:avLst/>
          </a:prstGeom>
          <a:noFill/>
          <a:ln>
            <a:noFill/>
          </a:ln>
        </p:spPr>
      </p:pic>
      <p:sp>
        <p:nvSpPr>
          <p:cNvPr id="3" name="Rectangle 2"/>
          <p:cNvSpPr/>
          <p:nvPr/>
        </p:nvSpPr>
        <p:spPr bwMode="auto">
          <a:xfrm>
            <a:off x="0" y="6161088"/>
            <a:ext cx="9144000" cy="403225"/>
          </a:xfrm>
          <a:prstGeom prst="rect">
            <a:avLst/>
          </a:prstGeom>
          <a:noFill/>
          <a:ln>
            <a:noFill/>
          </a:ln>
        </p:spPr>
        <p:txBody>
          <a:bodyPr anchor="ctr">
            <a:noAutofit/>
          </a:bodyPr>
          <a:lstStyle/>
          <a:p>
            <a:pPr algn="ctr">
              <a:defRPr/>
            </a:pPr>
            <a:r>
              <a:rPr lang="en-US" sz="2200" dirty="0">
                <a:latin typeface="Calibri" pitchFamily="34" charset="0"/>
              </a:rPr>
              <a:t>Mount of Beatitudes from </a:t>
            </a:r>
            <a:r>
              <a:rPr lang="en-US" sz="2200" dirty="0" smtClean="0">
                <a:latin typeface="Calibri" pitchFamily="34" charset="0"/>
              </a:rPr>
              <a:t>west</a:t>
            </a:r>
            <a:endParaRPr lang="en-US" sz="2200" dirty="0">
              <a:latin typeface="Calibri" pitchFamily="34" charset="0"/>
              <a:cs typeface="+mn-cs"/>
            </a:endParaRPr>
          </a:p>
        </p:txBody>
      </p:sp>
    </p:spTree>
    <p:extLst>
      <p:ext uri="{BB962C8B-B14F-4D97-AF65-F5344CB8AC3E}">
        <p14:creationId xmlns:p14="http://schemas.microsoft.com/office/powerpoint/2010/main" val="11364954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Tabgha from northwest, tb03280582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081713"/>
          </a:xfrm>
          <a:prstGeom prst="rect">
            <a:avLst/>
          </a:prstGeom>
          <a:noFill/>
          <a:ln>
            <a:noFill/>
          </a:ln>
        </p:spPr>
      </p:pic>
      <p:sp>
        <p:nvSpPr>
          <p:cNvPr id="3" name="Rectangle 2"/>
          <p:cNvSpPr/>
          <p:nvPr/>
        </p:nvSpPr>
        <p:spPr bwMode="auto">
          <a:xfrm>
            <a:off x="0" y="6161088"/>
            <a:ext cx="9144000" cy="403225"/>
          </a:xfrm>
          <a:prstGeom prst="rect">
            <a:avLst/>
          </a:prstGeom>
          <a:noFill/>
          <a:ln>
            <a:noFill/>
          </a:ln>
        </p:spPr>
        <p:txBody>
          <a:bodyPr anchor="ctr">
            <a:noAutofit/>
          </a:bodyPr>
          <a:lstStyle/>
          <a:p>
            <a:pPr algn="ctr">
              <a:defRPr/>
            </a:pPr>
            <a:r>
              <a:rPr lang="en-US" sz="2200" dirty="0">
                <a:latin typeface="Calibri" pitchFamily="34" charset="0"/>
              </a:rPr>
              <a:t>Tabgha from </a:t>
            </a:r>
            <a:r>
              <a:rPr lang="en-US" sz="2200" dirty="0" smtClean="0">
                <a:latin typeface="Calibri" pitchFamily="34" charset="0"/>
              </a:rPr>
              <a:t>northwest</a:t>
            </a:r>
            <a:endParaRPr lang="en-US" sz="2200" dirty="0">
              <a:latin typeface="Calibri" pitchFamily="34" charset="0"/>
              <a:cs typeface="+mn-cs"/>
            </a:endParaRPr>
          </a:p>
        </p:txBody>
      </p:sp>
    </p:spTree>
    <p:extLst>
      <p:ext uri="{BB962C8B-B14F-4D97-AF65-F5344CB8AC3E}">
        <p14:creationId xmlns:p14="http://schemas.microsoft.com/office/powerpoint/2010/main" val="35535263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Capernaum area aerial from southeast, tbs1151900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099175"/>
          </a:xfrm>
          <a:prstGeom prst="rect">
            <a:avLst/>
          </a:prstGeom>
          <a:noFill/>
          <a:ln>
            <a:noFill/>
          </a:ln>
        </p:spPr>
      </p:pic>
      <p:sp>
        <p:nvSpPr>
          <p:cNvPr id="3" name="Rectangle 2"/>
          <p:cNvSpPr/>
          <p:nvPr/>
        </p:nvSpPr>
        <p:spPr bwMode="auto">
          <a:xfrm>
            <a:off x="0" y="6161088"/>
            <a:ext cx="9144000" cy="403225"/>
          </a:xfrm>
          <a:prstGeom prst="rect">
            <a:avLst/>
          </a:prstGeom>
          <a:noFill/>
          <a:ln>
            <a:noFill/>
          </a:ln>
        </p:spPr>
        <p:txBody>
          <a:bodyPr anchor="ctr">
            <a:noAutofit/>
          </a:bodyPr>
          <a:lstStyle/>
          <a:p>
            <a:pPr algn="ctr">
              <a:defRPr/>
            </a:pPr>
            <a:r>
              <a:rPr lang="en-US" sz="2200" dirty="0">
                <a:latin typeface="Calibri" pitchFamily="34" charset="0"/>
              </a:rPr>
              <a:t>Capernaum area aerial from </a:t>
            </a:r>
            <a:r>
              <a:rPr lang="en-US" sz="2200" dirty="0" smtClean="0">
                <a:latin typeface="Calibri" pitchFamily="34" charset="0"/>
              </a:rPr>
              <a:t>southeast</a:t>
            </a:r>
            <a:endParaRPr lang="en-US" sz="2200" dirty="0">
              <a:latin typeface="Calibri" pitchFamily="34" charset="0"/>
              <a:cs typeface="+mn-cs"/>
            </a:endParaRPr>
          </a:p>
        </p:txBody>
      </p:sp>
    </p:spTree>
    <p:extLst>
      <p:ext uri="{BB962C8B-B14F-4D97-AF65-F5344CB8AC3E}">
        <p14:creationId xmlns:p14="http://schemas.microsoft.com/office/powerpoint/2010/main" val="5079328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Capernaum from Sea of Galilee, tb01130646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081713"/>
          </a:xfrm>
          <a:prstGeom prst="rect">
            <a:avLst/>
          </a:prstGeom>
          <a:noFill/>
          <a:ln>
            <a:noFill/>
          </a:ln>
        </p:spPr>
      </p:pic>
      <p:sp>
        <p:nvSpPr>
          <p:cNvPr id="3" name="Rectangle 2"/>
          <p:cNvSpPr/>
          <p:nvPr/>
        </p:nvSpPr>
        <p:spPr bwMode="auto">
          <a:xfrm>
            <a:off x="0" y="6161088"/>
            <a:ext cx="9144000" cy="403225"/>
          </a:xfrm>
          <a:prstGeom prst="rect">
            <a:avLst/>
          </a:prstGeom>
          <a:noFill/>
          <a:ln>
            <a:noFill/>
          </a:ln>
        </p:spPr>
        <p:txBody>
          <a:bodyPr anchor="ctr">
            <a:noAutofit/>
          </a:bodyPr>
          <a:lstStyle/>
          <a:p>
            <a:pPr algn="ctr">
              <a:defRPr/>
            </a:pPr>
            <a:r>
              <a:rPr lang="en-US" sz="2200" dirty="0">
                <a:latin typeface="Calibri" pitchFamily="34" charset="0"/>
              </a:rPr>
              <a:t>Capernaum from Sea of </a:t>
            </a:r>
            <a:r>
              <a:rPr lang="en-US" sz="2200" dirty="0" smtClean="0">
                <a:latin typeface="Calibri" pitchFamily="34" charset="0"/>
              </a:rPr>
              <a:t>Galilee</a:t>
            </a:r>
            <a:endParaRPr lang="en-US" sz="2200" dirty="0">
              <a:latin typeface="Calibri" pitchFamily="34" charset="0"/>
              <a:cs typeface="+mn-cs"/>
            </a:endParaRPr>
          </a:p>
        </p:txBody>
      </p:sp>
    </p:spTree>
    <p:extLst>
      <p:ext uri="{BB962C8B-B14F-4D97-AF65-F5344CB8AC3E}">
        <p14:creationId xmlns:p14="http://schemas.microsoft.com/office/powerpoint/2010/main" val="18435123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1209</Words>
  <Application>Microsoft Office PowerPoint</Application>
  <PresentationFormat>On-screen Show (4:3)</PresentationFormat>
  <Paragraphs>107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Sea of Galilee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sampler is taken from the Pictorial Library of Bible Lands, Revised and Expanded edition, Volume 1: Galilee and the North. </vt:lpstr>
      <vt:lpstr>This sampler is taken from the Pictorial Library of Bible Lands, Revised and Expanded edition, Volume 1: Galilee and the North. Other presentations on this volume include:</vt:lpstr>
      <vt:lpstr>Galilee and the North is volume 1 of the Pictorial Library of Bible Lands, a collection of 17,600 high-resolution images of biblical sites and scenes. Other volumes in the collection include: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of Galilee</dc:title>
  <dc:creator>Todd Bolen</dc:creator>
  <cp:lastModifiedBy>Todd Bolen</cp:lastModifiedBy>
  <cp:revision>10</cp:revision>
  <dcterms:created xsi:type="dcterms:W3CDTF">2013-05-30T20:09:04Z</dcterms:created>
  <dcterms:modified xsi:type="dcterms:W3CDTF">2014-06-24T00:32:58Z</dcterms:modified>
</cp:coreProperties>
</file>